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zwell Bueno" initials="BB" lastIdx="1" clrIdx="0">
    <p:extLst>
      <p:ext uri="{19B8F6BF-5375-455C-9EA6-DF929625EA0E}">
        <p15:presenceInfo xmlns:p15="http://schemas.microsoft.com/office/powerpoint/2012/main" userId="S::bbueno@ihi.org::717d4fa1-5b24-4384-ba87-e6423a529d1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DC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06A965-325F-4D8F-9624-069B3518EEE1}" v="6" dt="2019-10-01T15:10:34.1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5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AC0C5-490E-4EFC-8DFA-295918B356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A0B86F-BFF9-4957-AF67-9F4E967F09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803185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FF0E5-016B-48D9-920E-F3034177C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CEAC84-D68E-4A4C-8080-A332DC9E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88F736-CE2B-4281-9BE0-8882496DD6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24CCCB9-8CB2-48B1-BF08-FAA0BDFB1AAC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F72B90-FF55-4CAF-9D41-AC7FB3BF7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C91A17-15DC-4521-BB81-D1B190989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812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291E3E-9C55-4895-AEAC-E47C84C17F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4036DE-6ED9-40B2-AC84-4C1DD9A25C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77E0A0-D379-4D2E-9FEC-81E7419B0F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24CCCB9-8CB2-48B1-BF08-FAA0BDFB1AAC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ADBB60-EA02-4D07-ACCF-A61867AFD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C91A17-15DC-4521-BB81-D1B190989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236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DC3C3-0AF1-4880-AECE-642061F9F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73430-BB77-42A7-AD21-1BEC1ACC3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93248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928AC-971D-484D-A68D-0FB4E1B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8D2E3A-785C-4F95-ABB5-9B4D0DC70F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14AE7B-D188-4F5A-A12A-5B79A5EF8B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24CCCB9-8CB2-48B1-BF08-FAA0BDFB1AAC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A322A5-1FCE-4F9B-ABBE-A799FC2B3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C91A17-15DC-4521-BB81-D1B190989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052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2822C-56AB-4A80-B0E4-EA4033D05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4E3B8-5EF1-4988-AE05-D2D51DEA74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953937-5C9A-472C-8948-44E7F6E528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789F47-8C68-46AE-B42A-FD700E138D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24CCCB9-8CB2-48B1-BF08-FAA0BDFB1AAC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455794-47DD-4A55-88AC-07BBF3AEB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C91A17-15DC-4521-BB81-D1B190989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77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C2727-8187-4FFC-A760-487F1DC87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E24DAA-87E7-42B9-8B94-056A0BDD24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52D077-EF68-4B64-9B2B-617F844021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1645E6-4975-438B-8C8C-A89E073E0D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967FA0-111C-497D-829F-919544B5C3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73125D-28B5-4E55-84A1-BDB8BB5CF9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24CCCB9-8CB2-48B1-BF08-FAA0BDFB1AAC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CC6BDE-D43B-409F-B7B0-AC5533ABE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C91A17-15DC-4521-BB81-D1B190989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925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0FDD2F-83B0-4702-9173-409C8829C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A73D50-2573-4851-BDD9-4B69255D67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24CCCB9-8CB2-48B1-BF08-FAA0BDFB1AAC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A1F603-40DD-4C81-96F7-F32F92BB8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C91A17-15DC-4521-BB81-D1B190989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65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DC16AC-6E6B-4D3E-AC0F-AAA3001D8B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24CCCB9-8CB2-48B1-BF08-FAA0BDFB1AAC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26C070-7FE1-4563-B9A2-B73B7C64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C91A17-15DC-4521-BB81-D1B190989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496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3BD16-45C1-4E4D-8A99-EB155B15C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E723E-9DF9-4F02-803A-F078F38F7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0AD2FA-1330-4C51-8AA9-FF5416B085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5F7D8B-A473-4F06-BA1D-AA094B6EF7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24CCCB9-8CB2-48B1-BF08-FAA0BDFB1AAC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D792C7-4606-4BED-A734-CE4D557B1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C91A17-15DC-4521-BB81-D1B190989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719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B90A7-13F4-4CA7-8A7E-BFCCB4B3A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6ED735-CACB-4688-B1C8-4BE6D0E171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81C35C-25E3-40FE-871D-CA250BF9D8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E692A0-9A83-447A-86B9-BBF8BD83515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24CCCB9-8CB2-48B1-BF08-FAA0BDFB1AAC}" type="datetimeFigureOut">
              <a:rPr lang="en-US" smtClean="0"/>
              <a:t>10/3/2023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27D549-DABE-4CB5-AC1B-7664460A1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AC91A17-15DC-4521-BB81-D1B190989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703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ECB533-8AD2-46E8-BE60-973F7B951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8CA0F8-2BA8-458A-91FA-FCDB8C522A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3EFD48-1F64-4FE0-BA8B-D2FB96613C1F}"/>
              </a:ext>
            </a:extLst>
          </p:cNvPr>
          <p:cNvSpPr txBox="1"/>
          <p:nvPr userDrawn="1"/>
        </p:nvSpPr>
        <p:spPr>
          <a:xfrm>
            <a:off x="72043" y="6642555"/>
            <a:ext cx="1116399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/>
              <a:t>IHI Leadership Alliance Waste Workgroup. “A Driver Diagram to Systematically and Proactively Identify and Eliminate Non-Value-Added Waste in the US Health Care System by 2025.” Boston: Institute for Healthcare Improvement; 2019. (Available at www.ihi.org) </a:t>
            </a:r>
          </a:p>
        </p:txBody>
      </p:sp>
      <p:pic>
        <p:nvPicPr>
          <p:cNvPr id="5" name="Picture 4" descr="IHI_Symbol.png">
            <a:extLst>
              <a:ext uri="{FF2B5EF4-FFF2-40B4-BE49-F238E27FC236}">
                <a16:creationId xmlns:a16="http://schemas.microsoft.com/office/drawing/2014/main" id="{5CAA4B83-1F39-4DC8-8DCF-BF8F45B67883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11528368" y="6407231"/>
            <a:ext cx="356677" cy="3520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93885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6B617E7-8F1D-4B51-A31C-DC810EC0AAC1}"/>
              </a:ext>
            </a:extLst>
          </p:cNvPr>
          <p:cNvSpPr txBox="1"/>
          <p:nvPr/>
        </p:nvSpPr>
        <p:spPr>
          <a:xfrm>
            <a:off x="0" y="2785744"/>
            <a:ext cx="1064302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Systematically and proactively identify and eliminate 50% of non-value-added waste in the US health care system by 2025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4618ACB-2C1D-4889-BD64-FC759DFDAE20}"/>
              </a:ext>
            </a:extLst>
          </p:cNvPr>
          <p:cNvSpPr/>
          <p:nvPr/>
        </p:nvSpPr>
        <p:spPr>
          <a:xfrm>
            <a:off x="1248997" y="5069168"/>
            <a:ext cx="1469036" cy="524655"/>
          </a:xfrm>
          <a:prstGeom prst="rect">
            <a:avLst/>
          </a:prstGeom>
          <a:solidFill>
            <a:srgbClr val="A2DC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solidFill>
                  <a:schemeClr val="tx1"/>
                </a:solidFill>
              </a:rPr>
              <a:t>P6: Redesign Care to Achieve the Triple Aim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FAE71AF-D844-49A7-B6B3-13A59E3FCEA4}"/>
              </a:ext>
            </a:extLst>
          </p:cNvPr>
          <p:cNvSpPr/>
          <p:nvPr/>
        </p:nvSpPr>
        <p:spPr>
          <a:xfrm>
            <a:off x="1248997" y="820368"/>
            <a:ext cx="1469036" cy="524655"/>
          </a:xfrm>
          <a:prstGeom prst="rect">
            <a:avLst/>
          </a:prstGeom>
          <a:solidFill>
            <a:srgbClr val="A2DC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solidFill>
                  <a:schemeClr val="tx1"/>
                </a:solidFill>
              </a:rPr>
              <a:t>P1: Reduce Harm and Safety Events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1724469-2FE5-4132-952A-27CB990C6EDB}"/>
              </a:ext>
            </a:extLst>
          </p:cNvPr>
          <p:cNvSpPr/>
          <p:nvPr/>
        </p:nvSpPr>
        <p:spPr>
          <a:xfrm>
            <a:off x="1248997" y="1670128"/>
            <a:ext cx="1469036" cy="524655"/>
          </a:xfrm>
          <a:prstGeom prst="rect">
            <a:avLst/>
          </a:prstGeom>
          <a:solidFill>
            <a:srgbClr val="A2DC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solidFill>
                  <a:schemeClr val="tx1"/>
                </a:solidFill>
              </a:rPr>
              <a:t>P2: Reduce Non-Value-Added </a:t>
            </a:r>
            <a:r>
              <a:rPr lang="en-US" sz="1000" i="1" dirty="0">
                <a:solidFill>
                  <a:schemeClr val="tx1"/>
                </a:solidFill>
              </a:rPr>
              <a:t>Operational </a:t>
            </a:r>
            <a:r>
              <a:rPr lang="en-US" sz="1000" dirty="0">
                <a:solidFill>
                  <a:schemeClr val="tx1"/>
                </a:solidFill>
              </a:rPr>
              <a:t>Workplace Waste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01F265-1D61-47EE-A8E5-1E9061D065D5}"/>
              </a:ext>
            </a:extLst>
          </p:cNvPr>
          <p:cNvSpPr/>
          <p:nvPr/>
        </p:nvSpPr>
        <p:spPr>
          <a:xfrm>
            <a:off x="1248997" y="2519888"/>
            <a:ext cx="1469036" cy="524655"/>
          </a:xfrm>
          <a:prstGeom prst="rect">
            <a:avLst/>
          </a:prstGeom>
          <a:solidFill>
            <a:srgbClr val="A2DC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solidFill>
                  <a:schemeClr val="tx1"/>
                </a:solidFill>
              </a:rPr>
              <a:t>P3: Reduce Non-Value-Added </a:t>
            </a:r>
            <a:r>
              <a:rPr lang="en-US" sz="1000" i="1" dirty="0">
                <a:solidFill>
                  <a:schemeClr val="tx1"/>
                </a:solidFill>
              </a:rPr>
              <a:t>Clinical </a:t>
            </a:r>
            <a:r>
              <a:rPr lang="en-US" sz="1000" dirty="0">
                <a:solidFill>
                  <a:schemeClr val="tx1"/>
                </a:solidFill>
              </a:rPr>
              <a:t>Variation Waste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18F0918-3E1A-4F9A-AA38-489E9887F4E1}"/>
              </a:ext>
            </a:extLst>
          </p:cNvPr>
          <p:cNvSpPr/>
          <p:nvPr/>
        </p:nvSpPr>
        <p:spPr>
          <a:xfrm>
            <a:off x="1248997" y="3369648"/>
            <a:ext cx="1469036" cy="524655"/>
          </a:xfrm>
          <a:prstGeom prst="rect">
            <a:avLst/>
          </a:prstGeom>
          <a:solidFill>
            <a:srgbClr val="A2DC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solidFill>
                  <a:schemeClr val="tx1"/>
                </a:solidFill>
              </a:rPr>
              <a:t>P4: Actively Solicit Staff and Clinician Ideas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A7677C0-D748-4094-AD15-8F3F5938DA28}"/>
              </a:ext>
            </a:extLst>
          </p:cNvPr>
          <p:cNvSpPr/>
          <p:nvPr/>
        </p:nvSpPr>
        <p:spPr>
          <a:xfrm>
            <a:off x="1248997" y="4219408"/>
            <a:ext cx="1469036" cy="524655"/>
          </a:xfrm>
          <a:prstGeom prst="rect">
            <a:avLst/>
          </a:prstGeom>
          <a:solidFill>
            <a:srgbClr val="A2DC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solidFill>
                  <a:schemeClr val="tx1"/>
                </a:solidFill>
              </a:rPr>
              <a:t>P5: Involve Patients in Identifying What Matters to Them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AA36F4F-CCD5-4176-A9D4-49D129FCA3CF}"/>
              </a:ext>
            </a:extLst>
          </p:cNvPr>
          <p:cNvSpPr/>
          <p:nvPr/>
        </p:nvSpPr>
        <p:spPr>
          <a:xfrm>
            <a:off x="1248997" y="5918925"/>
            <a:ext cx="1469036" cy="524655"/>
          </a:xfrm>
          <a:prstGeom prst="rect">
            <a:avLst/>
          </a:prstGeom>
          <a:solidFill>
            <a:srgbClr val="A2DC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>
                <a:solidFill>
                  <a:schemeClr val="tx1"/>
                </a:solidFill>
              </a:rPr>
              <a:t>P7: Engage Leadership to Provide Ongoing Sponsorship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8C0A55E-5947-4C85-8F8B-DC9F01C42250}"/>
              </a:ext>
            </a:extLst>
          </p:cNvPr>
          <p:cNvSpPr txBox="1"/>
          <p:nvPr/>
        </p:nvSpPr>
        <p:spPr>
          <a:xfrm>
            <a:off x="198265" y="60421"/>
            <a:ext cx="10816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A Driver Diagram to Systematically and Proactively Identify and Eliminate Non-Value-Added Waste in the US Health Care System by 2025 </a:t>
            </a:r>
            <a:endParaRPr lang="en-US" sz="14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B475E14-94D2-4CEB-898A-350162E278AD}"/>
              </a:ext>
            </a:extLst>
          </p:cNvPr>
          <p:cNvSpPr/>
          <p:nvPr/>
        </p:nvSpPr>
        <p:spPr>
          <a:xfrm>
            <a:off x="2902728" y="771584"/>
            <a:ext cx="8349522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11A6EC3-3F71-4D0B-926E-5AAF3D30FD14}"/>
              </a:ext>
            </a:extLst>
          </p:cNvPr>
          <p:cNvSpPr/>
          <p:nvPr/>
        </p:nvSpPr>
        <p:spPr>
          <a:xfrm>
            <a:off x="2902728" y="1122612"/>
            <a:ext cx="8349522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48743A2-7875-43D1-A777-E76F88C29721}"/>
              </a:ext>
            </a:extLst>
          </p:cNvPr>
          <p:cNvSpPr/>
          <p:nvPr/>
        </p:nvSpPr>
        <p:spPr>
          <a:xfrm>
            <a:off x="2902728" y="1610537"/>
            <a:ext cx="8349522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6520C6E-FDF8-4C0F-BA67-C28D87F4FB6A}"/>
              </a:ext>
            </a:extLst>
          </p:cNvPr>
          <p:cNvSpPr/>
          <p:nvPr/>
        </p:nvSpPr>
        <p:spPr>
          <a:xfrm>
            <a:off x="2902728" y="1961565"/>
            <a:ext cx="8349522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1B45980-AB42-42C4-9CCE-6C0FD1F5F820}"/>
              </a:ext>
            </a:extLst>
          </p:cNvPr>
          <p:cNvSpPr/>
          <p:nvPr/>
        </p:nvSpPr>
        <p:spPr>
          <a:xfrm>
            <a:off x="2902728" y="2465302"/>
            <a:ext cx="8349522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5FC11FD-6B90-40E6-A5E8-5209925EB349}"/>
              </a:ext>
            </a:extLst>
          </p:cNvPr>
          <p:cNvSpPr/>
          <p:nvPr/>
        </p:nvSpPr>
        <p:spPr>
          <a:xfrm>
            <a:off x="2902728" y="2816330"/>
            <a:ext cx="8349522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ECBEEE5-CD61-4836-AE79-2D5EA3AE632A}"/>
              </a:ext>
            </a:extLst>
          </p:cNvPr>
          <p:cNvSpPr/>
          <p:nvPr/>
        </p:nvSpPr>
        <p:spPr>
          <a:xfrm>
            <a:off x="2902728" y="3315062"/>
            <a:ext cx="8349522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007305D-2161-40F1-98AC-32E823D23D8E}"/>
              </a:ext>
            </a:extLst>
          </p:cNvPr>
          <p:cNvSpPr/>
          <p:nvPr/>
        </p:nvSpPr>
        <p:spPr>
          <a:xfrm>
            <a:off x="2902728" y="3666090"/>
            <a:ext cx="8349522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FBF3FB5-A276-429D-A15E-451A2841D511}"/>
              </a:ext>
            </a:extLst>
          </p:cNvPr>
          <p:cNvSpPr/>
          <p:nvPr/>
        </p:nvSpPr>
        <p:spPr>
          <a:xfrm>
            <a:off x="2902728" y="4164822"/>
            <a:ext cx="8349522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9C318CD-E335-47A5-9CE4-8E13834016B7}"/>
              </a:ext>
            </a:extLst>
          </p:cNvPr>
          <p:cNvSpPr/>
          <p:nvPr/>
        </p:nvSpPr>
        <p:spPr>
          <a:xfrm>
            <a:off x="2902728" y="4515850"/>
            <a:ext cx="8349522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BBBB60C-64CB-4265-9295-FAA0F32D22FA}"/>
              </a:ext>
            </a:extLst>
          </p:cNvPr>
          <p:cNvSpPr/>
          <p:nvPr/>
        </p:nvSpPr>
        <p:spPr>
          <a:xfrm>
            <a:off x="2902728" y="5014582"/>
            <a:ext cx="8349522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9A2C8A6-3BAC-4832-B1CB-ACDC1401102A}"/>
              </a:ext>
            </a:extLst>
          </p:cNvPr>
          <p:cNvSpPr/>
          <p:nvPr/>
        </p:nvSpPr>
        <p:spPr>
          <a:xfrm>
            <a:off x="2902728" y="5365610"/>
            <a:ext cx="8349522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1A69364-E3E7-4034-A81F-19FCD21F8C01}"/>
              </a:ext>
            </a:extLst>
          </p:cNvPr>
          <p:cNvSpPr/>
          <p:nvPr/>
        </p:nvSpPr>
        <p:spPr>
          <a:xfrm>
            <a:off x="2902728" y="5864339"/>
            <a:ext cx="8349522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07F37A7-98BD-43ED-8D76-4FE9BD702FDD}"/>
              </a:ext>
            </a:extLst>
          </p:cNvPr>
          <p:cNvSpPr/>
          <p:nvPr/>
        </p:nvSpPr>
        <p:spPr>
          <a:xfrm>
            <a:off x="2902728" y="6215367"/>
            <a:ext cx="8349522" cy="2769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CF455B5-699B-46B8-803B-504FF33F35AF}"/>
              </a:ext>
            </a:extLst>
          </p:cNvPr>
          <p:cNvGrpSpPr/>
          <p:nvPr/>
        </p:nvGrpSpPr>
        <p:grpSpPr>
          <a:xfrm>
            <a:off x="198265" y="414420"/>
            <a:ext cx="4018417" cy="261610"/>
            <a:chOff x="198265" y="414420"/>
            <a:chExt cx="4018417" cy="261610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B6EF81BD-A41A-4B3E-B481-D68C02FCAEE6}"/>
                </a:ext>
              </a:extLst>
            </p:cNvPr>
            <p:cNvSpPr txBox="1"/>
            <p:nvPr/>
          </p:nvSpPr>
          <p:spPr>
            <a:xfrm>
              <a:off x="198265" y="414420"/>
              <a:ext cx="44631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/>
                <a:t>Aim 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8D251AB1-155F-4BD6-AE33-E548C6E7F0BD}"/>
                </a:ext>
              </a:extLst>
            </p:cNvPr>
            <p:cNvSpPr txBox="1"/>
            <p:nvPr/>
          </p:nvSpPr>
          <p:spPr>
            <a:xfrm>
              <a:off x="1185965" y="414420"/>
              <a:ext cx="131395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/>
                <a:t>Primary Drivers 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FB09391C-BB65-4A3A-9F5B-4D067DAF86E3}"/>
                </a:ext>
              </a:extLst>
            </p:cNvPr>
            <p:cNvSpPr txBox="1"/>
            <p:nvPr/>
          </p:nvSpPr>
          <p:spPr>
            <a:xfrm>
              <a:off x="2902728" y="414420"/>
              <a:ext cx="131395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b="1" dirty="0"/>
                <a:t>Secondary Drivers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26132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43D4605C499E4AA676E0760C5D6435" ma:contentTypeVersion="1" ma:contentTypeDescription="Create a new document." ma:contentTypeScope="" ma:versionID="aaca4b8d0c06e4d0ebe02ee862fd914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ef2aa9ed40e72a78c3822fc753b43e8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656DF85-8B99-4AAC-A97D-24864B9A1340}">
  <ds:schemaRefs>
    <ds:schemaRef ds:uri="http://schemas.microsoft.com/office/2006/documentManagement/types"/>
    <ds:schemaRef ds:uri="http://purl.org/dc/dcmitype/"/>
    <ds:schemaRef ds:uri="http://www.w3.org/XML/1998/namespace"/>
    <ds:schemaRef ds:uri="http://purl.org/dc/terms/"/>
    <ds:schemaRef ds:uri="http://schemas.microsoft.com/office/2006/metadata/properties"/>
    <ds:schemaRef ds:uri="http://schemas.microsoft.com/sharepoint/v3"/>
    <ds:schemaRef ds:uri="http://schemas.openxmlformats.org/package/2006/metadata/core-properties"/>
    <ds:schemaRef ds:uri="http://schemas.microsoft.com/office/infopath/2007/PartnerControl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832281B8-8D43-4C01-B783-C4D5BCDA14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0AEC969-80AF-4A12-864A-11F82FB71C4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4258</TotalTime>
  <Words>100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Bozwell Bueno</dc:creator>
  <cp:lastModifiedBy>Val Weber</cp:lastModifiedBy>
  <cp:revision>15</cp:revision>
  <dcterms:created xsi:type="dcterms:W3CDTF">2019-09-27T17:57:32Z</dcterms:created>
  <dcterms:modified xsi:type="dcterms:W3CDTF">2023-10-03T20:02:14Z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0x0101003543D4605C499E4AA676E0760C5D6435</vt:lpwstr>
  </property>
</Properties>
</file>