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4"/>
  </p:sldMasterIdLst>
  <p:notesMasterIdLst>
    <p:notesMasterId r:id="rId24"/>
  </p:notesMasterIdLst>
  <p:handoutMasterIdLst>
    <p:handoutMasterId r:id="rId25"/>
  </p:handoutMasterIdLst>
  <p:sldIdLst>
    <p:sldId id="439" r:id="rId5"/>
    <p:sldId id="441" r:id="rId6"/>
    <p:sldId id="443" r:id="rId7"/>
    <p:sldId id="450" r:id="rId8"/>
    <p:sldId id="442" r:id="rId9"/>
    <p:sldId id="444" r:id="rId10"/>
    <p:sldId id="445" r:id="rId11"/>
    <p:sldId id="447" r:id="rId12"/>
    <p:sldId id="446" r:id="rId13"/>
    <p:sldId id="448" r:id="rId14"/>
    <p:sldId id="449" r:id="rId15"/>
    <p:sldId id="424" r:id="rId16"/>
    <p:sldId id="414" r:id="rId17"/>
    <p:sldId id="432" r:id="rId18"/>
    <p:sldId id="355" r:id="rId19"/>
    <p:sldId id="358" r:id="rId20"/>
    <p:sldId id="451" r:id="rId21"/>
    <p:sldId id="363" r:id="rId22"/>
    <p:sldId id="366" r:id="rId2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6BC6C8-1034-42BB-A674-0370737F05F9}">
          <p14:sldIdLst>
            <p14:sldId id="439"/>
            <p14:sldId id="441"/>
            <p14:sldId id="443"/>
            <p14:sldId id="450"/>
            <p14:sldId id="442"/>
            <p14:sldId id="444"/>
            <p14:sldId id="445"/>
            <p14:sldId id="447"/>
            <p14:sldId id="446"/>
            <p14:sldId id="448"/>
            <p14:sldId id="449"/>
          </p14:sldIdLst>
        </p14:section>
        <p14:section name="Appendix" id="{9445AA20-5A91-4257-9013-5356747436D7}">
          <p14:sldIdLst>
            <p14:sldId id="424"/>
            <p14:sldId id="414"/>
            <p14:sldId id="432"/>
            <p14:sldId id="355"/>
            <p14:sldId id="358"/>
            <p14:sldId id="451"/>
            <p14:sldId id="363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44">
          <p15:clr>
            <a:srgbClr val="A4A3A4"/>
          </p15:clr>
        </p15:guide>
        <p15:guide id="2" orient="horz" pos="432">
          <p15:clr>
            <a:srgbClr val="A4A3A4"/>
          </p15:clr>
        </p15:guide>
        <p15:guide id="3" pos="1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sey Morris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4DB"/>
    <a:srgbClr val="EEF2EE"/>
    <a:srgbClr val="8FB08C"/>
    <a:srgbClr val="7DA65E"/>
    <a:srgbClr val="99CC00"/>
    <a:srgbClr val="FDFF9F"/>
    <a:srgbClr val="A7FBA3"/>
    <a:srgbClr val="CCCCFF"/>
    <a:srgbClr val="CCFFCC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8" autoAdjust="0"/>
    <p:restoredTop sz="73112" autoAdjust="0"/>
  </p:normalViewPr>
  <p:slideViewPr>
    <p:cSldViewPr showGuides="1">
      <p:cViewPr varScale="1">
        <p:scale>
          <a:sx n="79" d="100"/>
          <a:sy n="79" d="100"/>
        </p:scale>
        <p:origin x="1056" y="96"/>
      </p:cViewPr>
      <p:guideLst>
        <p:guide orient="horz" pos="3744"/>
        <p:guide orient="horz" pos="432"/>
        <p:guide pos="16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584"/>
    </p:cViewPr>
  </p:sorterViewPr>
  <p:notesViewPr>
    <p:cSldViewPr showGuides="1">
      <p:cViewPr varScale="1">
        <p:scale>
          <a:sx n="72" d="100"/>
          <a:sy n="72" d="100"/>
        </p:scale>
        <p:origin x="-2118" y="-114"/>
      </p:cViewPr>
      <p:guideLst>
        <p:guide orient="horz" pos="290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2" tIns="46391" rIns="92782" bIns="46391" numCol="1" anchor="t" anchorCtr="0" compatLnSpc="1">
            <a:prstTxWarp prst="textNoShape">
              <a:avLst/>
            </a:prstTxWarp>
          </a:bodyPr>
          <a:lstStyle>
            <a:lvl1pPr defTabSz="928249">
              <a:defRPr sz="1100" b="0"/>
            </a:lvl1pPr>
          </a:lstStyle>
          <a:p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9" y="1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2" tIns="46391" rIns="92782" bIns="46391" numCol="1" anchor="t" anchorCtr="0" compatLnSpc="1">
            <a:prstTxWarp prst="textNoShape">
              <a:avLst/>
            </a:prstTxWarp>
          </a:bodyPr>
          <a:lstStyle>
            <a:lvl1pPr algn="r" defTabSz="928249">
              <a:defRPr sz="1100" b="0"/>
            </a:lvl1pPr>
          </a:lstStyle>
          <a:p>
            <a:endParaRPr lang="en-US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280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2" tIns="46391" rIns="92782" bIns="46391" numCol="1" anchor="b" anchorCtr="0" compatLnSpc="1">
            <a:prstTxWarp prst="textNoShape">
              <a:avLst/>
            </a:prstTxWarp>
          </a:bodyPr>
          <a:lstStyle>
            <a:lvl1pPr defTabSz="928249">
              <a:defRPr sz="1100" b="0"/>
            </a:lvl1pPr>
          </a:lstStyle>
          <a:p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9" y="8772280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2" tIns="46391" rIns="92782" bIns="46391" numCol="1" anchor="b" anchorCtr="0" compatLnSpc="1">
            <a:prstTxWarp prst="textNoShape">
              <a:avLst/>
            </a:prstTxWarp>
          </a:bodyPr>
          <a:lstStyle>
            <a:lvl1pPr algn="r" defTabSz="928249">
              <a:defRPr sz="1100" b="0"/>
            </a:lvl1pPr>
          </a:lstStyle>
          <a:p>
            <a:fld id="{7C06D33C-0F7C-4DFE-A29C-CE2562247F2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20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910584">
              <a:defRPr sz="1100" b="0"/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9" y="1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910584">
              <a:defRPr sz="1100" b="0"/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3738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735"/>
            <a:ext cx="5608320" cy="415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280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910584">
              <a:defRPr sz="1100" b="0"/>
            </a:lvl1pPr>
          </a:lstStyle>
          <a:p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9" y="8772280"/>
            <a:ext cx="3037840" cy="4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910584">
              <a:defRPr sz="1100" b="0"/>
            </a:lvl1pPr>
          </a:lstStyle>
          <a:p>
            <a:fld id="{51845057-5D13-43C1-8789-AE4FC9F56C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18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4E821-D3A9-40AA-8A60-DD523D2478F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45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125" indent="-111125" defTabSz="933450">
              <a:lnSpc>
                <a:spcPct val="120000"/>
              </a:lnSpc>
              <a:buFont typeface="Wingdings" pitchFamily="2" charset="2"/>
              <a:buNone/>
              <a:tabLst>
                <a:tab pos="111125" algn="l"/>
                <a:tab pos="7935913" algn="r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94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125" indent="-111125" defTabSz="933450">
              <a:lnSpc>
                <a:spcPct val="120000"/>
              </a:lnSpc>
              <a:buFont typeface="Wingdings" pitchFamily="2" charset="2"/>
              <a:buNone/>
              <a:tabLst>
                <a:tab pos="111125" algn="l"/>
                <a:tab pos="7935913" algn="r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320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56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0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Use template provided by Finance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161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90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829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461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450">
              <a:tabLst>
                <a:tab pos="7935913" algn="r"/>
              </a:tabLst>
            </a:pPr>
            <a:r>
              <a:rPr lang="en-US" sz="1200" b="0" dirty="0" smtClean="0"/>
              <a:t>Succinctly state the primary purpose (objective) for this project. Also, state if this effort is a Pilot (small or large) or if it is an Enterprise solution build out and deployment. State whether this initiative is a Proof of Concept (POC), Alpha, Beta, Pilot, or Enterprise deployment.  State</a:t>
            </a:r>
            <a:r>
              <a:rPr lang="en-US" sz="1200" b="0" baseline="0" dirty="0" smtClean="0"/>
              <a:t> your recommendation, and the nature of the “ask” for your decision-making committee</a:t>
            </a:r>
            <a:endParaRPr lang="en-US" sz="1200" b="0" dirty="0" smtClean="0"/>
          </a:p>
          <a:p>
            <a:pPr defTabSz="933450">
              <a:tabLst>
                <a:tab pos="7935913" algn="r"/>
              </a:tabLst>
            </a:pPr>
            <a:endParaRPr lang="en-US" sz="1200" b="0" dirty="0" smtClean="0"/>
          </a:p>
          <a:p>
            <a:pPr defTabSz="933450">
              <a:tabLst>
                <a:tab pos="7935913" algn="r"/>
              </a:tabLst>
            </a:pPr>
            <a:r>
              <a:rPr lang="en-US" sz="1200" b="0" dirty="0" smtClean="0"/>
              <a:t>Note: Reference Appendices for more details if necessary.</a:t>
            </a:r>
            <a:r>
              <a:rPr lang="en-US" sz="1400" b="0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24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 the key decision</a:t>
            </a:r>
            <a:r>
              <a:rPr lang="en-US" baseline="0" dirty="0" smtClean="0"/>
              <a:t> or approval you are seeking from the Governance Committee. </a:t>
            </a:r>
          </a:p>
          <a:p>
            <a:r>
              <a:rPr lang="en-US" baseline="0" dirty="0" smtClean="0"/>
              <a:t>Describe any timing considerations.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Note: Reference Appendix for more detail about vendor selection, vendor management, or deployment strategy if applicable.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071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Concisely describe the current state/problem</a:t>
            </a:r>
            <a:r>
              <a:rPr lang="en-US" baseline="0" dirty="0" smtClean="0"/>
              <a:t> and how it is impacting patient and/or workforce safety in your organization</a:t>
            </a:r>
          </a:p>
          <a:p>
            <a:r>
              <a:rPr lang="en-US" baseline="0" dirty="0" smtClean="0"/>
              <a:t>Why address this?  Provide brief data points on harm/error; Tell a related story from your organization to reinforce significance of this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26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Highlight the top 3-4 key benefits.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If applicable, identify impact on clinical product or processes, enhancing safety, effectiveness, efficiency, compassion</a:t>
            </a:r>
            <a:r>
              <a:rPr lang="en-US" baseline="0" dirty="0" smtClean="0"/>
              <a:t>, and satisfaction.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Note: reference Appendix for more details on key benefits if necessary.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2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125" indent="-111125" defTabSz="933450">
              <a:lnSpc>
                <a:spcPct val="120000"/>
              </a:lnSpc>
              <a:buFont typeface="Wingdings" pitchFamily="2" charset="2"/>
              <a:buNone/>
              <a:tabLst>
                <a:tab pos="111125" algn="l"/>
                <a:tab pos="7935913" algn="r"/>
              </a:tabLst>
            </a:pPr>
            <a:r>
              <a:rPr lang="en-US" u="sng" dirty="0" smtClean="0"/>
              <a:t>Financial Estimate: </a:t>
            </a:r>
          </a:p>
          <a:p>
            <a:pPr marL="171450" indent="-171450" defTabSz="93345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111125" algn="l"/>
                <a:tab pos="7935913" algn="r"/>
              </a:tabLst>
            </a:pPr>
            <a:r>
              <a:rPr lang="en-US" sz="1200" b="0" dirty="0" smtClean="0"/>
              <a:t>Pilot costs: Capital &amp; operational (if applicable) </a:t>
            </a:r>
          </a:p>
          <a:p>
            <a:pPr marL="171450" indent="-171450" defTabSz="93345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111125" algn="l"/>
                <a:tab pos="7935913" algn="r"/>
              </a:tabLst>
            </a:pPr>
            <a:r>
              <a:rPr lang="en-US" sz="1200" b="0" dirty="0" smtClean="0"/>
              <a:t>Ongoing operational costs</a:t>
            </a:r>
          </a:p>
          <a:p>
            <a:pPr marL="171450" indent="-171450" defTabSz="93345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111125" algn="l"/>
                <a:tab pos="7935913" algn="r"/>
              </a:tabLst>
            </a:pPr>
            <a:r>
              <a:rPr lang="en-US" sz="1200" b="0" dirty="0" smtClean="0"/>
              <a:t>Estimated enterprise roll out project costs</a:t>
            </a:r>
          </a:p>
          <a:p>
            <a:pPr marL="171450" indent="-171450" defTabSz="93345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111125" algn="l"/>
                <a:tab pos="7935913" algn="r"/>
              </a:tabLst>
            </a:pPr>
            <a:r>
              <a:rPr lang="en-US" sz="1200" b="0" dirty="0" smtClean="0"/>
              <a:t>Estimated enterprise operational project costs</a:t>
            </a:r>
          </a:p>
          <a:p>
            <a:pPr marL="171450" indent="-171450" defTabSz="93345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111125" algn="l"/>
                <a:tab pos="7935913" algn="r"/>
              </a:tabLst>
            </a:pPr>
            <a:r>
              <a:rPr lang="en-US" sz="1200" b="0" dirty="0" smtClean="0"/>
              <a:t>Estimated number of total and incremental resources</a:t>
            </a:r>
          </a:p>
          <a:p>
            <a:pPr marL="171450" indent="-171450" defTabSz="93345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111125" algn="l"/>
                <a:tab pos="7935913" algn="r"/>
              </a:tabLst>
            </a:pPr>
            <a:r>
              <a:rPr lang="en-US" sz="1200" b="0" dirty="0" smtClean="0"/>
              <a:t>Provide supporting assumptions for estimates</a:t>
            </a:r>
          </a:p>
          <a:p>
            <a:pPr marL="171450" indent="-171450" defTabSz="933450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111125" algn="l"/>
                <a:tab pos="7935913" algn="r"/>
              </a:tabLst>
            </a:pPr>
            <a:endParaRPr lang="en-US" sz="1200" b="0" dirty="0" smtClean="0"/>
          </a:p>
          <a:p>
            <a:pPr defTabSz="933450">
              <a:lnSpc>
                <a:spcPct val="120000"/>
              </a:lnSpc>
              <a:tabLst>
                <a:tab pos="111125" algn="l"/>
                <a:tab pos="7935913" algn="r"/>
              </a:tabLst>
            </a:pPr>
            <a:r>
              <a:rPr lang="en-US" sz="1200" b="0" dirty="0" smtClean="0"/>
              <a:t>Note: Reference Appendix for more detail about financial estimates and resource impacts, if applicable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747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125" indent="-111125" defTabSz="933450">
              <a:lnSpc>
                <a:spcPct val="120000"/>
              </a:lnSpc>
              <a:buFont typeface="Wingdings" pitchFamily="2" charset="2"/>
              <a:buNone/>
              <a:tabLst>
                <a:tab pos="111125" algn="l"/>
                <a:tab pos="7935913" algn="r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17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125" marR="0" lvl="0" indent="-111125" algn="l" defTabSz="933450" rtl="0" eaLnBrk="1" fontAlgn="base" latinLnBrk="0" hangingPunct="1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111125" algn="l"/>
                <a:tab pos="7935913" algn="r"/>
              </a:tabLst>
              <a:defRPr/>
            </a:pPr>
            <a:r>
              <a:rPr lang="en-US" b="0" dirty="0" smtClean="0"/>
              <a:t>Need to assure continuing compliance with all regulatory requirements, including meaningful use.</a:t>
            </a:r>
          </a:p>
          <a:p>
            <a:pPr marL="111125" indent="-111125" defTabSz="933450">
              <a:lnSpc>
                <a:spcPct val="120000"/>
              </a:lnSpc>
              <a:buFont typeface="Wingdings" pitchFamily="2" charset="2"/>
              <a:buNone/>
              <a:tabLst>
                <a:tab pos="111125" algn="l"/>
                <a:tab pos="7935913" algn="r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89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125" indent="-111125" defTabSz="933450">
              <a:lnSpc>
                <a:spcPct val="120000"/>
              </a:lnSpc>
              <a:buFont typeface="Wingdings" pitchFamily="2" charset="2"/>
              <a:buNone/>
              <a:tabLst>
                <a:tab pos="111125" algn="l"/>
                <a:tab pos="7935913" algn="r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45057-5D13-43C1-8789-AE4FC9F56C9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49" y="228606"/>
            <a:ext cx="2962656" cy="16099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9802"/>
            <a:ext cx="8001000" cy="553998"/>
          </a:xfrm>
          <a:noFill/>
          <a:ln>
            <a:noFill/>
          </a:ln>
        </p:spPr>
        <p:txBody>
          <a:bodyPr wrap="square" anchor="b" anchorCtr="0">
            <a:spAutoFit/>
          </a:bodyPr>
          <a:lstStyle>
            <a:lvl1pPr algn="l">
              <a:lnSpc>
                <a:spcPct val="80000"/>
              </a:lnSpc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038600"/>
            <a:ext cx="8001000" cy="624084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buNone/>
              <a:defRPr sz="2700" i="0">
                <a:solidFill>
                  <a:schemeClr val="tx1"/>
                </a:solidFill>
                <a:latin typeface="+mj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or Speaker Name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814210"/>
            <a:ext cx="5314950" cy="43419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350" b="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Event and Location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 b="0">
              <a:solidFill>
                <a:prstClr val="white"/>
              </a:solidFill>
            </a:endParaRP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6172200" y="5814210"/>
            <a:ext cx="2495550" cy="43419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350" b="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92150" y="4724400"/>
            <a:ext cx="8096250" cy="6096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800" dirty="0" smtClean="0"/>
              <a:t>Speaker Title(s)</a:t>
            </a:r>
            <a:r>
              <a:rPr lang="en-US" sz="1800" baseline="0" dirty="0" smtClean="0"/>
              <a:t> and Organization(s) N</a:t>
            </a:r>
            <a:r>
              <a:rPr lang="en-US" sz="1800" dirty="0" smtClean="0"/>
              <a:t>ame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8648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45" y="1295401"/>
            <a:ext cx="8343900" cy="45709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42900" y="6485468"/>
            <a:ext cx="438150" cy="365125"/>
          </a:xfrm>
          <a:prstGeom prst="rect">
            <a:avLst/>
          </a:prstGeom>
        </p:spPr>
        <p:txBody>
          <a:bodyPr/>
          <a:lstStyle>
            <a:lvl1pPr algn="l">
              <a:defRPr sz="105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44970FF-6123-42CA-A003-B0DD987502E2}" type="slidenum">
              <a:rPr lang="en-US" smtClean="0">
                <a:solidFill>
                  <a:srgbClr val="8C9BA3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5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00200"/>
            <a:ext cx="9144000" cy="5257800"/>
          </a:xfrm>
          <a:prstGeom prst="rect">
            <a:avLst/>
          </a:prstGeom>
          <a:solidFill>
            <a:srgbClr val="455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 b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828800"/>
            <a:ext cx="8343900" cy="4655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42900" y="6484409"/>
            <a:ext cx="552450" cy="365125"/>
          </a:xfrm>
          <a:prstGeom prst="rect">
            <a:avLst/>
          </a:prstGeom>
        </p:spPr>
        <p:txBody>
          <a:bodyPr/>
          <a:lstStyle>
            <a:lvl1pPr algn="l">
              <a:defRPr sz="105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44970FF-6123-42CA-A003-B0DD987502E2}" type="slidenum">
              <a:rPr lang="en-US" smtClean="0">
                <a:solidFill>
                  <a:prstClr val="white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3" t="-3564" r="973" b="3574"/>
          <a:stretch/>
        </p:blipFill>
        <p:spPr>
          <a:xfrm>
            <a:off x="7543800" y="154496"/>
            <a:ext cx="1426464" cy="7750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0227" y="381000"/>
            <a:ext cx="724787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07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45" y="1295401"/>
            <a:ext cx="8343900" cy="45709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42900" y="6485468"/>
            <a:ext cx="438150" cy="365125"/>
          </a:xfrm>
          <a:prstGeom prst="rect">
            <a:avLst/>
          </a:prstGeom>
        </p:spPr>
        <p:txBody>
          <a:bodyPr/>
          <a:lstStyle>
            <a:lvl1pPr algn="l">
              <a:defRPr sz="105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44970FF-6123-42CA-A003-B0DD987502E2}" type="slidenum">
              <a:rPr lang="en-US" smtClean="0">
                <a:solidFill>
                  <a:srgbClr val="8C9BA3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47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600200"/>
            <a:ext cx="9144000" cy="5257800"/>
          </a:xfrm>
          <a:prstGeom prst="rect">
            <a:avLst/>
          </a:prstGeom>
          <a:solidFill>
            <a:srgbClr val="455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 b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828800"/>
            <a:ext cx="8343900" cy="4655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42900" y="6484409"/>
            <a:ext cx="552450" cy="365125"/>
          </a:xfrm>
          <a:prstGeom prst="rect">
            <a:avLst/>
          </a:prstGeom>
        </p:spPr>
        <p:txBody>
          <a:bodyPr/>
          <a:lstStyle>
            <a:lvl1pPr algn="l">
              <a:defRPr sz="105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44970FF-6123-42CA-A003-B0DD987502E2}" type="slidenum">
              <a:rPr lang="en-US" smtClean="0">
                <a:solidFill>
                  <a:prstClr val="white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3" t="-3564" r="973" b="3574"/>
          <a:stretch/>
        </p:blipFill>
        <p:spPr>
          <a:xfrm>
            <a:off x="7658100" y="29654"/>
            <a:ext cx="1426464" cy="7750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0227" y="381000"/>
            <a:ext cx="724787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74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338" y="381000"/>
            <a:ext cx="8382762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1152" y="1295400"/>
            <a:ext cx="8379948" cy="46736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19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143500" y="1371600"/>
            <a:ext cx="3657600" cy="4571998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00050" y="1371600"/>
            <a:ext cx="4343400" cy="457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10575" y="6324601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05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44970FF-6123-42CA-A003-B0DD987502E2}" type="slidenum">
              <a:rPr lang="en-US" smtClean="0">
                <a:solidFill>
                  <a:srgbClr val="8C9BA3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0460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3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227" y="381000"/>
            <a:ext cx="827657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09445" y="1371600"/>
            <a:ext cx="3931920" cy="4419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24400" y="1371600"/>
            <a:ext cx="3962400" cy="4419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10575" y="6324601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05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44970FF-6123-42CA-A003-B0DD987502E2}" type="slidenum">
              <a:rPr lang="en-US" smtClean="0">
                <a:solidFill>
                  <a:srgbClr val="8C9BA3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9752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74638"/>
            <a:ext cx="843915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676400"/>
            <a:ext cx="8439150" cy="4648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98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EBB518D9-061D-4E74-926D-B22765942B72}" type="datetimeFigureOut">
              <a:rPr lang="en-US" sz="1350" b="0" smtClean="0">
                <a:solidFill>
                  <a:prstClr val="black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6/23/2017</a:t>
            </a:fld>
            <a:endParaRPr lang="en-US" sz="1350" b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350" b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D0D6C1CD-FEFB-4773-A049-1A886FEE2116}" type="slidenum">
              <a:rPr lang="en-US" sz="1350" b="0" smtClean="0">
                <a:solidFill>
                  <a:prstClr val="black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350" b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468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49" y="228600"/>
            <a:ext cx="2962656" cy="16099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9802"/>
            <a:ext cx="8001000" cy="553998"/>
          </a:xfrm>
          <a:noFill/>
          <a:ln>
            <a:noFill/>
          </a:ln>
        </p:spPr>
        <p:txBody>
          <a:bodyPr wrap="square" anchor="b" anchorCtr="0">
            <a:spAutoFit/>
          </a:bodyPr>
          <a:lstStyle>
            <a:lvl1pPr algn="l">
              <a:lnSpc>
                <a:spcPct val="80000"/>
              </a:lnSpc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038600"/>
            <a:ext cx="8001000" cy="624084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buNone/>
              <a:defRPr sz="2700" i="0">
                <a:solidFill>
                  <a:schemeClr val="tx1"/>
                </a:solidFill>
                <a:latin typeface="+mj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or Speaker Name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814210"/>
            <a:ext cx="5314950" cy="43419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350" b="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Event and Location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350" b="0">
              <a:solidFill>
                <a:prstClr val="white"/>
              </a:solidFill>
            </a:endParaRP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6172200" y="5814210"/>
            <a:ext cx="2495550" cy="43419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350" b="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92150" y="4724400"/>
            <a:ext cx="8096250" cy="6096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sz="1800" dirty="0" smtClean="0"/>
              <a:t>Speaker Title(s)</a:t>
            </a:r>
            <a:r>
              <a:rPr lang="en-US" sz="1800" baseline="0" dirty="0" smtClean="0"/>
              <a:t> and Organization(s) N</a:t>
            </a:r>
            <a:r>
              <a:rPr lang="en-US" sz="1800" dirty="0" smtClean="0"/>
              <a:t>ame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2517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228" y="381000"/>
            <a:ext cx="8343117" cy="762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445" y="1371600"/>
            <a:ext cx="8343900" cy="49484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3" t="-3564" r="973" b="3574"/>
          <a:stretch/>
        </p:blipFill>
        <p:spPr>
          <a:xfrm>
            <a:off x="7162289" y="5684178"/>
            <a:ext cx="1591056" cy="864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277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8" rtl="0" eaLnBrk="1" latinLnBrk="0" hangingPunct="1">
        <a:spcBef>
          <a:spcPct val="0"/>
        </a:spcBef>
        <a:buNone/>
        <a:defRPr sz="3300" b="0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Clr>
          <a:schemeClr val="accent1"/>
        </a:buClr>
        <a:buSzPct val="11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31" indent="-285743" algn="l" defTabSz="914378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972" indent="-228594" algn="l" defTabSz="914378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160" indent="-228594" algn="l" defTabSz="914378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348" indent="-228594" algn="l" defTabSz="914378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64">
          <p15:clr>
            <a:srgbClr val="F26B43"/>
          </p15:clr>
        </p15:guide>
        <p15:guide id="2" pos="336">
          <p15:clr>
            <a:srgbClr val="F26B43"/>
          </p15:clr>
        </p15:guide>
        <p15:guide id="3" orient="horz" pos="15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3251336"/>
            <a:ext cx="8001000" cy="406265"/>
          </a:xfrm>
        </p:spPr>
        <p:txBody>
          <a:bodyPr/>
          <a:lstStyle/>
          <a:p>
            <a:r>
              <a:rPr lang="en-US" altLang="en-US" sz="3300" b="1" dirty="0" smtClean="0"/>
              <a:t>Title of Project </a:t>
            </a:r>
            <a:endParaRPr lang="en-US" altLang="en-US" sz="33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Business Owner (Your Name and Title)</a:t>
            </a:r>
            <a:endParaRPr lang="en-US" dirty="0"/>
          </a:p>
        </p:txBody>
      </p:sp>
      <p:sp>
        <p:nvSpPr>
          <p:cNvPr id="8196" name="Text Placeholder 819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List </a:t>
            </a:r>
            <a:r>
              <a:rPr lang="en-US" altLang="en-US" dirty="0" smtClean="0"/>
              <a:t>Safety–Finance </a:t>
            </a:r>
            <a:r>
              <a:rPr lang="en-US" altLang="en-US" dirty="0" smtClean="0"/>
              <a:t>Team Members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8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220" y="152400"/>
            <a:ext cx="843915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Project Risk and Issues</a:t>
            </a:r>
            <a:endParaRPr lang="en-US" sz="3200" dirty="0"/>
          </a:p>
        </p:txBody>
      </p:sp>
      <p:graphicFrame>
        <p:nvGraphicFramePr>
          <p:cNvPr id="5" name="Group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587722"/>
              </p:ext>
            </p:extLst>
          </p:nvPr>
        </p:nvGraphicFramePr>
        <p:xfrm>
          <a:off x="385182" y="1441799"/>
          <a:ext cx="8534400" cy="4800599"/>
        </p:xfrm>
        <a:graphic>
          <a:graphicData uri="http://schemas.openxmlformats.org/drawingml/2006/table">
            <a:tbl>
              <a:tblPr/>
              <a:tblGrid>
                <a:gridCol w="3160890"/>
                <a:gridCol w="1343378"/>
                <a:gridCol w="4030132"/>
              </a:tblGrid>
              <a:tr h="377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Risk/Issue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Owner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Mitigation Strategy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>
                        <a:alpha val="50000"/>
                      </a:srgbClr>
                    </a:solidFill>
                  </a:tcPr>
                </a:tc>
              </a:tr>
              <a:tr h="480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8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424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Delivering the Results</a:t>
            </a:r>
            <a:endParaRPr lang="en-US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652597" y="2043046"/>
            <a:ext cx="2414352" cy="3893666"/>
            <a:chOff x="4793" y="1413202"/>
            <a:chExt cx="2414352" cy="2816512"/>
          </a:xfrm>
        </p:grpSpPr>
        <p:sp>
          <p:nvSpPr>
            <p:cNvPr id="7" name="Rectangle 6"/>
            <p:cNvSpPr/>
            <p:nvPr/>
          </p:nvSpPr>
          <p:spPr>
            <a:xfrm>
              <a:off x="4793" y="1413202"/>
              <a:ext cx="2414352" cy="2816512"/>
            </a:xfrm>
            <a:prstGeom prst="rect">
              <a:avLst/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4793" y="1413202"/>
              <a:ext cx="2414352" cy="28165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285750" lvl="0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800" b="0" kern="1200" dirty="0" smtClean="0"/>
                <a:t>Project milestones</a:t>
              </a:r>
            </a:p>
            <a:p>
              <a:pPr marL="285750" lvl="0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800" b="0" kern="1200" dirty="0" smtClean="0"/>
                <a:t>Utilization</a:t>
              </a:r>
              <a:endParaRPr lang="en-US" sz="1800" b="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2597" y="1159528"/>
            <a:ext cx="7838806" cy="1141628"/>
            <a:chOff x="22732" y="527739"/>
            <a:chExt cx="7838806" cy="1141628"/>
          </a:xfrm>
        </p:grpSpPr>
        <p:sp>
          <p:nvSpPr>
            <p:cNvPr id="10" name="Right Arrow 9"/>
            <p:cNvSpPr/>
            <p:nvPr/>
          </p:nvSpPr>
          <p:spPr>
            <a:xfrm>
              <a:off x="22732" y="527739"/>
              <a:ext cx="7838806" cy="1141628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/>
            <p:cNvSpPr/>
            <p:nvPr/>
          </p:nvSpPr>
          <p:spPr>
            <a:xfrm>
              <a:off x="22732" y="813146"/>
              <a:ext cx="7553399" cy="5708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254000" bIns="181234" numCol="1" spcCol="1270" anchor="ctr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IMPLEMENTATION	</a:t>
              </a:r>
              <a:endParaRPr lang="en-US" sz="21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70666" y="1719191"/>
            <a:ext cx="5424454" cy="1141628"/>
            <a:chOff x="2437085" y="908282"/>
            <a:chExt cx="5424454" cy="1141628"/>
          </a:xfrm>
        </p:grpSpPr>
        <p:sp>
          <p:nvSpPr>
            <p:cNvPr id="16" name="Right Arrow 15"/>
            <p:cNvSpPr/>
            <p:nvPr/>
          </p:nvSpPr>
          <p:spPr>
            <a:xfrm>
              <a:off x="2437085" y="908282"/>
              <a:ext cx="5424454" cy="1141628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2957928"/>
                <a:satOff val="26878"/>
                <a:lumOff val="-6373"/>
                <a:alphaOff val="0"/>
              </a:schemeClr>
            </a:fillRef>
            <a:effectRef idx="3">
              <a:schemeClr val="accent2">
                <a:hueOff val="2957928"/>
                <a:satOff val="26878"/>
                <a:lumOff val="-6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ight Arrow 4"/>
            <p:cNvSpPr/>
            <p:nvPr/>
          </p:nvSpPr>
          <p:spPr>
            <a:xfrm>
              <a:off x="2437085" y="1193689"/>
              <a:ext cx="5139047" cy="5708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254000" bIns="181234" numCol="1" spcCol="1270" anchor="ctr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OPERATIONS</a:t>
              </a:r>
              <a:endParaRPr lang="en-US" sz="21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81302" y="2290005"/>
            <a:ext cx="3010101" cy="1141628"/>
            <a:chOff x="4856524" y="1397325"/>
            <a:chExt cx="3010101" cy="1141628"/>
          </a:xfrm>
        </p:grpSpPr>
        <p:sp>
          <p:nvSpPr>
            <p:cNvPr id="19" name="Right Arrow 18"/>
            <p:cNvSpPr/>
            <p:nvPr/>
          </p:nvSpPr>
          <p:spPr>
            <a:xfrm>
              <a:off x="4856524" y="1397325"/>
              <a:ext cx="3010101" cy="1141628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5915856"/>
                <a:satOff val="53756"/>
                <a:lumOff val="-12745"/>
                <a:alphaOff val="0"/>
              </a:schemeClr>
            </a:fillRef>
            <a:effectRef idx="3">
              <a:schemeClr val="accent2">
                <a:hueOff val="5915856"/>
                <a:satOff val="53756"/>
                <a:lumOff val="-1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ight Arrow 4"/>
            <p:cNvSpPr/>
            <p:nvPr/>
          </p:nvSpPr>
          <p:spPr>
            <a:xfrm>
              <a:off x="4856524" y="1682732"/>
              <a:ext cx="2724694" cy="5708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254000" bIns="181234" numCol="1" spcCol="1270" anchor="ctr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OPTIMIZATION</a:t>
              </a:r>
              <a:endParaRPr lang="en-US" sz="21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066949" y="2586563"/>
            <a:ext cx="2489776" cy="3350149"/>
            <a:chOff x="2416176" y="1780406"/>
            <a:chExt cx="2489776" cy="3022511"/>
          </a:xfrm>
        </p:grpSpPr>
        <p:sp>
          <p:nvSpPr>
            <p:cNvPr id="22" name="Rectangle 21"/>
            <p:cNvSpPr/>
            <p:nvPr/>
          </p:nvSpPr>
          <p:spPr>
            <a:xfrm>
              <a:off x="2416176" y="1780406"/>
              <a:ext cx="2489776" cy="3022511"/>
            </a:xfrm>
            <a:prstGeom prst="rect">
              <a:avLst/>
            </a:prstGeom>
          </p:spPr>
          <p:style>
            <a:lnRef idx="1">
              <a:schemeClr val="accent2">
                <a:hueOff val="2957928"/>
                <a:satOff val="26878"/>
                <a:lumOff val="-6373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2416176" y="1780406"/>
              <a:ext cx="2489776" cy="3022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marL="285750" lvl="0" indent="-2857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600" b="0" kern="1200" dirty="0" smtClean="0"/>
                <a:t>Utilization</a:t>
              </a:r>
            </a:p>
            <a:p>
              <a:pPr marL="285750" lvl="0" indent="-2857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600" b="0" kern="1200" dirty="0" smtClean="0"/>
                <a:t>Goal Attainment</a:t>
              </a:r>
            </a:p>
            <a:p>
              <a:pPr marL="285750" lvl="0" indent="-285750" algn="l" defTabSz="7112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600" b="0" kern="1200" dirty="0" smtClean="0"/>
                <a:t>Direct Impact</a:t>
              </a:r>
            </a:p>
            <a:p>
              <a:pPr marL="742950" lvl="1" indent="-285750" defTabSz="7112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US" sz="1300" b="0" kern="1200" dirty="0" smtClean="0"/>
                <a:t>Clinical </a:t>
              </a:r>
            </a:p>
            <a:p>
              <a:pPr marL="742950" lvl="1" indent="-285750" defTabSz="7112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US" sz="1300" b="0" kern="1200" dirty="0" smtClean="0"/>
                <a:t>Operational </a:t>
              </a:r>
            </a:p>
            <a:p>
              <a:pPr marL="742950" lvl="1" indent="-285750" defTabSz="7112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US" sz="1300" b="0" kern="1200" dirty="0" smtClean="0"/>
                <a:t>Financial</a:t>
              </a:r>
            </a:p>
            <a:p>
              <a:pPr marL="742950" lvl="1" indent="-285750" defTabSz="7112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US" sz="1300" b="0" kern="1200" dirty="0" smtClean="0"/>
                <a:t>Patient and/or staff satisfaction</a:t>
              </a:r>
            </a:p>
            <a:p>
              <a:pPr marL="285750" lvl="0" indent="-285750" algn="l" defTabSz="711200">
                <a:lnSpc>
                  <a:spcPct val="150000"/>
                </a:lnSpc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600" b="0" kern="1200" dirty="0" smtClean="0"/>
                <a:t>Indirect Impact</a:t>
              </a:r>
            </a:p>
            <a:p>
              <a:pPr marL="742950" lvl="1" indent="-285750" defTabSz="7112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US" sz="1300" b="0" kern="1200" dirty="0" smtClean="0"/>
                <a:t>Organizational recognition/awards</a:t>
              </a:r>
            </a:p>
            <a:p>
              <a:pPr marL="742950" lvl="1" indent="-285750" defTabSz="7112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US" sz="1300" b="0" kern="1200" dirty="0" smtClean="0"/>
                <a:t>Publications</a:t>
              </a:r>
            </a:p>
            <a:p>
              <a:pPr marL="742950" lvl="1" indent="-285750" defTabSz="711200"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US" sz="1300" b="0" kern="1200" dirty="0" smtClean="0"/>
                <a:t>Marketing impact 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553009" y="3134375"/>
            <a:ext cx="2414352" cy="2802337"/>
            <a:chOff x="4851413" y="2166975"/>
            <a:chExt cx="2414352" cy="2802337"/>
          </a:xfrm>
        </p:grpSpPr>
        <p:sp>
          <p:nvSpPr>
            <p:cNvPr id="25" name="Rectangle 24"/>
            <p:cNvSpPr/>
            <p:nvPr/>
          </p:nvSpPr>
          <p:spPr>
            <a:xfrm>
              <a:off x="4851413" y="2166975"/>
              <a:ext cx="2414352" cy="2802337"/>
            </a:xfrm>
            <a:prstGeom prst="rect">
              <a:avLst/>
            </a:prstGeom>
          </p:spPr>
          <p:style>
            <a:lnRef idx="1">
              <a:schemeClr val="accent2">
                <a:hueOff val="5915856"/>
                <a:satOff val="53756"/>
                <a:lumOff val="-12745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4851413" y="2166975"/>
              <a:ext cx="2414352" cy="28023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285750" lvl="0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 smtClean="0"/>
                <a:t>Utilization </a:t>
              </a:r>
            </a:p>
            <a:p>
              <a:pPr marL="285750" lvl="0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 smtClean="0"/>
                <a:t>Goal Attainment</a:t>
              </a:r>
              <a:endParaRPr lang="en-US" sz="1800" kern="12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28600" y="5382714"/>
            <a:ext cx="3281460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spcBef>
                <a:spcPct val="20000"/>
              </a:spcBef>
              <a:buClr>
                <a:srgbClr val="7030A0"/>
              </a:buClr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 pitchFamily="34" charset="0"/>
                <a:cs typeface="Calibri"/>
              </a:rPr>
              <a:t>Regular progress reports:</a:t>
            </a:r>
          </a:p>
          <a:p>
            <a:pPr marL="285750" indent="-171450">
              <a:spcBef>
                <a:spcPts val="0"/>
              </a:spcBef>
              <a:buClr>
                <a:srgbClr val="7030A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00"/>
                </a:solidFill>
                <a:latin typeface="Calibri"/>
                <a:cs typeface="Arial" charset="0"/>
              </a:rPr>
              <a:t>Early notification of problems</a:t>
            </a:r>
          </a:p>
          <a:p>
            <a:pPr marL="285750" indent="-171450">
              <a:spcBef>
                <a:spcPts val="0"/>
              </a:spcBef>
              <a:buClr>
                <a:srgbClr val="7030A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00"/>
                </a:solidFill>
                <a:latin typeface="Calibri"/>
                <a:cs typeface="Arial" charset="0"/>
              </a:rPr>
              <a:t>Final project report</a:t>
            </a:r>
          </a:p>
          <a:p>
            <a:pPr marL="285750" indent="-171450">
              <a:spcBef>
                <a:spcPts val="0"/>
              </a:spcBef>
              <a:buClr>
                <a:srgbClr val="7030A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00"/>
                </a:solidFill>
                <a:latin typeface="Calibri"/>
                <a:cs typeface="Arial" charset="0"/>
              </a:rPr>
              <a:t>Ongoing operational reports</a:t>
            </a:r>
          </a:p>
        </p:txBody>
      </p:sp>
    </p:spTree>
    <p:extLst>
      <p:ext uri="{BB962C8B-B14F-4D97-AF65-F5344CB8AC3E}">
        <p14:creationId xmlns:p14="http://schemas.microsoft.com/office/powerpoint/2010/main" val="3108847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Appendices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0050" y="1447800"/>
            <a:ext cx="843915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Appendix A: Value Drivers </a:t>
            </a:r>
          </a:p>
          <a:p>
            <a:endParaRPr lang="en-US" dirty="0"/>
          </a:p>
          <a:p>
            <a:r>
              <a:rPr lang="en-US" dirty="0"/>
              <a:t>Appendix B:  Other Alternatives Considered</a:t>
            </a:r>
          </a:p>
          <a:p>
            <a:endParaRPr lang="en-US" dirty="0"/>
          </a:p>
          <a:p>
            <a:r>
              <a:rPr lang="en-US" dirty="0"/>
              <a:t>Appendix C: Project Assumptions </a:t>
            </a:r>
          </a:p>
          <a:p>
            <a:r>
              <a:rPr lang="en-US" dirty="0"/>
              <a:t>	               </a:t>
            </a:r>
          </a:p>
          <a:p>
            <a:r>
              <a:rPr lang="en-US" dirty="0"/>
              <a:t>Appendix D: Estimated Financial Impact</a:t>
            </a:r>
          </a:p>
          <a:p>
            <a:endParaRPr lang="en-US" dirty="0"/>
          </a:p>
          <a:p>
            <a:r>
              <a:rPr lang="en-US" dirty="0"/>
              <a:t>Appendix E:  Estimated FTE Requirements</a:t>
            </a:r>
          </a:p>
          <a:p>
            <a:endParaRPr lang="en-US" dirty="0"/>
          </a:p>
          <a:p>
            <a:r>
              <a:rPr lang="en-US" dirty="0"/>
              <a:t>Appendix F:  Implementation Timeline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220662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Appendix A: Value Drivers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2" cy="4297362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  <a:defRPr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6619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200" dirty="0"/>
              <a:t>Appendix B</a:t>
            </a:r>
            <a:r>
              <a:rPr lang="en-US" sz="3200" dirty="0" smtClean="0"/>
              <a:t>: Other Alternatives Considered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5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200" dirty="0"/>
              <a:t>Appendix </a:t>
            </a:r>
            <a:r>
              <a:rPr lang="en-US" sz="3200" dirty="0" smtClean="0"/>
              <a:t>C: </a:t>
            </a:r>
            <a:r>
              <a:rPr lang="en-US" sz="3200" dirty="0"/>
              <a:t>Project Assumptions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Overall </a:t>
            </a:r>
            <a:r>
              <a:rPr lang="en-US" dirty="0" smtClean="0"/>
              <a:t>Assumptions: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200" dirty="0"/>
              <a:t>Appendix </a:t>
            </a:r>
            <a:r>
              <a:rPr lang="en-US" sz="3200" dirty="0" smtClean="0"/>
              <a:t>D: </a:t>
            </a:r>
            <a:r>
              <a:rPr lang="en-US" sz="3200" dirty="0"/>
              <a:t>Estimated Financial Impact</a:t>
            </a:r>
          </a:p>
        </p:txBody>
      </p:sp>
      <p:sp>
        <p:nvSpPr>
          <p:cNvPr id="330754" name="Rectangle 2"/>
          <p:cNvSpPr>
            <a:spLocks noChangeArrowheads="1"/>
          </p:cNvSpPr>
          <p:nvPr/>
        </p:nvSpPr>
        <p:spPr bwMode="gray">
          <a:xfrm>
            <a:off x="3032125" y="3265488"/>
            <a:ext cx="2501900" cy="5699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105875"/>
              </p:ext>
            </p:extLst>
          </p:nvPr>
        </p:nvGraphicFramePr>
        <p:xfrm>
          <a:off x="609600" y="1397000"/>
          <a:ext cx="8001000" cy="43484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362200"/>
                <a:gridCol w="163830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Labor,</a:t>
                      </a:r>
                      <a:r>
                        <a:rPr lang="en-US" baseline="0" dirty="0" smtClean="0"/>
                        <a:t> existing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Labor, incremental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Labor, contract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Non-labor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Operating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Capital Expenses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Appendix E: </a:t>
            </a:r>
            <a:r>
              <a:rPr lang="en-US" sz="3200" dirty="0" smtClean="0"/>
              <a:t>Estimated </a:t>
            </a:r>
            <a:r>
              <a:rPr lang="en-US" sz="3200" dirty="0" smtClean="0"/>
              <a:t>ROI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38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200" dirty="0"/>
              <a:t>Appendix </a:t>
            </a:r>
            <a:r>
              <a:rPr lang="en-US" sz="3200" dirty="0" smtClean="0"/>
              <a:t>F: </a:t>
            </a:r>
            <a:r>
              <a:rPr lang="en-US" sz="3200" dirty="0"/>
              <a:t>Estimated </a:t>
            </a:r>
            <a:r>
              <a:rPr lang="en-US" sz="3200" dirty="0" smtClean="0"/>
              <a:t>FTE Requirements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0050" y="1600200"/>
            <a:ext cx="843915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Incremental FTEs: </a:t>
            </a:r>
            <a:r>
              <a:rPr lang="en-US" dirty="0" smtClean="0"/>
              <a:t>Employees </a:t>
            </a:r>
            <a:r>
              <a:rPr lang="en-US" dirty="0"/>
              <a:t>and </a:t>
            </a:r>
            <a:r>
              <a:rPr lang="en-US" dirty="0" smtClean="0"/>
              <a:t>Contracted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39970" name="Rectangle 2"/>
          <p:cNvSpPr>
            <a:spLocks noChangeArrowheads="1"/>
          </p:cNvSpPr>
          <p:nvPr/>
        </p:nvSpPr>
        <p:spPr bwMode="gray">
          <a:xfrm>
            <a:off x="3032125" y="3265488"/>
            <a:ext cx="2501900" cy="5699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sz="3200" b="0" dirty="0"/>
              <a:t>Appendix </a:t>
            </a:r>
            <a:r>
              <a:rPr lang="en-US" sz="3200" b="0" dirty="0" smtClean="0"/>
              <a:t>G</a:t>
            </a:r>
            <a:r>
              <a:rPr lang="en-US" sz="3200" dirty="0" smtClean="0"/>
              <a:t>:  Implementation Timeline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439150" cy="1143000"/>
          </a:xfrm>
        </p:spPr>
        <p:txBody>
          <a:bodyPr>
            <a:normAutofit/>
          </a:bodyPr>
          <a:lstStyle/>
          <a:p>
            <a:r>
              <a:rPr lang="en-US" dirty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391400" cy="3243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Objective:</a:t>
            </a:r>
          </a:p>
          <a:p>
            <a:endParaRPr lang="en-US" sz="1575" dirty="0" smtClean="0"/>
          </a:p>
          <a:p>
            <a:endParaRPr lang="en-US" sz="1575" dirty="0"/>
          </a:p>
          <a:p>
            <a:endParaRPr lang="en-US" sz="1575" dirty="0" smtClean="0"/>
          </a:p>
          <a:p>
            <a:pPr marL="0" indent="0">
              <a:buNone/>
            </a:pPr>
            <a:endParaRPr lang="en-US" sz="1575" dirty="0" smtClean="0"/>
          </a:p>
          <a:p>
            <a:pPr marL="0" indent="0">
              <a:buNone/>
            </a:pPr>
            <a:r>
              <a:rPr lang="en-US" sz="2400" b="1" dirty="0" smtClean="0"/>
              <a:t>Recommendation:</a:t>
            </a:r>
            <a:endParaRPr lang="en-US" sz="2400" b="1" dirty="0"/>
          </a:p>
          <a:p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pPr marL="61722" indent="0">
              <a:buNone/>
            </a:pPr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pPr marL="6172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9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Decision 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7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Challenge/Problem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441587"/>
            <a:ext cx="8439150" cy="4648200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endParaRPr lang="en-US" dirty="0"/>
          </a:p>
          <a:p>
            <a:r>
              <a:rPr lang="en-US" dirty="0" smtClean="0"/>
              <a:t>Impact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7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Benefits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524000"/>
            <a:ext cx="843915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Example</a:t>
            </a:r>
            <a:r>
              <a:rPr lang="en-US" dirty="0">
                <a:solidFill>
                  <a:schemeClr val="tx2"/>
                </a:solidFill>
              </a:rPr>
              <a:t>: Patient Safety</a:t>
            </a:r>
          </a:p>
          <a:p>
            <a:r>
              <a:rPr lang="en-US" dirty="0">
                <a:solidFill>
                  <a:schemeClr val="tx2"/>
                </a:solidFill>
              </a:rPr>
              <a:t>Example: Improved Outcomes 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Example: Workflow Efficiency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pPr marL="61722" indent="0">
              <a:buNone/>
            </a:pPr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endParaRPr lang="en-US" sz="1575" dirty="0">
              <a:solidFill>
                <a:schemeClr val="tx2"/>
              </a:solidFill>
            </a:endParaRPr>
          </a:p>
          <a:p>
            <a:pPr marL="6172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2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Financial Estimate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59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Success Factors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760175"/>
              </p:ext>
            </p:extLst>
          </p:nvPr>
        </p:nvGraphicFramePr>
        <p:xfrm>
          <a:off x="559593" y="1219200"/>
          <a:ext cx="8120063" cy="518159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774028"/>
                <a:gridCol w="1675473"/>
                <a:gridCol w="1281318"/>
                <a:gridCol w="1832389"/>
                <a:gridCol w="1556855"/>
              </a:tblGrid>
              <a:tr h="29067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Metric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Target 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Comments</a:t>
                      </a:r>
                    </a:p>
                  </a:txBody>
                  <a:tcPr/>
                </a:tc>
              </a:tr>
              <a:tr h="507146"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</a:tr>
              <a:tr h="641397"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</a:tr>
              <a:tr h="920266"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</a:tr>
              <a:tr h="641397"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/>
                </a:tc>
              </a:tr>
              <a:tr h="641397"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2522"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16800"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716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Operational and Process Impact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7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274638"/>
            <a:ext cx="843915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Communication Approach</a:t>
            </a:r>
            <a:endParaRPr lang="en-US" sz="3200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379986"/>
              </p:ext>
            </p:extLst>
          </p:nvPr>
        </p:nvGraphicFramePr>
        <p:xfrm>
          <a:off x="228600" y="1447800"/>
          <a:ext cx="8686799" cy="487679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720970"/>
                <a:gridCol w="1720970"/>
                <a:gridCol w="1694603"/>
                <a:gridCol w="2190584"/>
                <a:gridCol w="1359672"/>
              </a:tblGrid>
              <a:tr h="687380">
                <a:tc>
                  <a:txBody>
                    <a:bodyPr/>
                    <a:lstStyle/>
                    <a:p>
                      <a:r>
                        <a:rPr lang="en-US" dirty="0" smtClean="0"/>
                        <a:t>What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100114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100114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100114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118599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559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IHI_Theme_16_9_dec_2015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7472" indent="-347472">
          <a:spcBef>
            <a:spcPts val="576"/>
          </a:spcBef>
          <a:buBlip>
            <a:blip xmlns:r="http://schemas.openxmlformats.org/officeDocument/2006/relationships" r:embed="rId1"/>
          </a:buBlip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IHI_Theme_16_9_dec_2015" id="{A7886928-0BCE-4BC4-9796-A8F9E71672E1}" vid="{67336007-E6CF-48CE-8848-8323F8B1EA0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HI Document" ma:contentTypeID="0x010100AA622F91534EE74E9F58E552B71089E600FD05B2F144C44B479B3A98C43CAA587B" ma:contentTypeVersion="16" ma:contentTypeDescription="" ma:contentTypeScope="" ma:versionID="77a52933f9a8268db296b170041aa786">
  <xsd:schema xmlns:xsd="http://www.w3.org/2001/XMLSchema" xmlns:xs="http://www.w3.org/2001/XMLSchema" xmlns:p="http://schemas.microsoft.com/office/2006/metadata/properties" xmlns:ns3="6fa4cbc8-29a0-41d3-bdeb-dc5e2195ba63" xmlns:ns4="2548afc6-47a8-4979-8da0-18572b052e45" targetNamespace="http://schemas.microsoft.com/office/2006/metadata/properties" ma:root="true" ma:fieldsID="c7f4a2e746df1a62842769dfa35782a2" ns3:_="" ns4:_="">
    <xsd:import namespace="6fa4cbc8-29a0-41d3-bdeb-dc5e2195ba63"/>
    <xsd:import namespace="2548afc6-47a8-4979-8da0-18572b052e45"/>
    <xsd:element name="properties">
      <xsd:complexType>
        <xsd:sequence>
          <xsd:element name="documentManagement">
            <xsd:complexType>
              <xsd:all>
                <xsd:element ref="ns3:IHI_x0020_Content_x0020_TypeTaxHTField0" minOccurs="0"/>
                <xsd:element ref="ns3:TaxCatchAll" minOccurs="0"/>
                <xsd:element ref="ns3:TaxCatchAllLabel" minOccurs="0"/>
                <xsd:element ref="ns3:IHI_x0020_OfferingTaxHTField0" minOccurs="0"/>
                <xsd:element ref="ns3:IHI_x0020_TopicTaxHTField0" minOccurs="0"/>
                <xsd:element ref="ns3:User_x0020_Contributed_x0020_Content" minOccurs="0"/>
                <xsd:element ref="ns4:IHI_x0020_Care_x0020_SettingTaxHTField0" minOccurs="0"/>
                <xsd:element ref="ns4:IHI_x0020_Role_x0020_or_x0020_ProfessionTaxHTField0" minOccurs="0"/>
                <xsd:element ref="ns4:Sor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4cbc8-29a0-41d3-bdeb-dc5e2195ba63" elementFormDefault="qualified">
    <xsd:import namespace="http://schemas.microsoft.com/office/2006/documentManagement/types"/>
    <xsd:import namespace="http://schemas.microsoft.com/office/infopath/2007/PartnerControls"/>
    <xsd:element name="IHI_x0020_Content_x0020_TypeTaxHTField0" ma:index="8" nillable="true" ma:taxonomy="true" ma:internalName="IHI_x0020_Content_x0020_TypeTaxHTField0" ma:taxonomyFieldName="IHI_x0020_Content_x0020_Type" ma:displayName="IHI Content Type" ma:readOnly="true" ma:default="" ma:fieldId="{209a305e-1406-47ee-94e7-fd62f126f2fc}" ma:sspId="d169a36c-fbc1-4215-9863-9f72251ce9db" ma:termSetId="762e0b78-27e4-4ee1-b1c0-63fd159aba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a989ef54-d924-4b34-8121-3b8c068b4a70}" ma:internalName="TaxCatchAll" ma:showField="CatchAllData" ma:web="b071ca06-9f65-4458-8465-7801efb05c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a989ef54-d924-4b34-8121-3b8c068b4a70}" ma:internalName="TaxCatchAllLabel" ma:readOnly="true" ma:showField="CatchAllDataLabel" ma:web="b071ca06-9f65-4458-8465-7801efb05c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HI_x0020_OfferingTaxHTField0" ma:index="12" nillable="true" ma:taxonomy="true" ma:internalName="IHI_x0020_OfferingTaxHTField0" ma:taxonomyFieldName="IHI_x0020_Offering" ma:displayName="IHI Offering" ma:readOnly="true" ma:default="" ma:fieldId="{fdafdf93-da0d-4618-a4e1-b29027c2b49e}" ma:taxonomyMulti="true" ma:sspId="d169a36c-fbc1-4215-9863-9f72251ce9db" ma:termSetId="256e1a2e-95c3-49c3-bc84-a5b7f6696b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HI_x0020_TopicTaxHTField0" ma:index="14" nillable="true" ma:taxonomy="true" ma:internalName="IHI_x0020_TopicTaxHTField0" ma:taxonomyFieldName="IHI_x0020_Topic" ma:displayName="IHI Topic" ma:readOnly="true" ma:default="" ma:fieldId="{a711d02d-14c3-460f-a62d-b1448679a4af}" ma:taxonomyMulti="true" ma:sspId="d169a36c-fbc1-4215-9863-9f72251ce9db" ma:termSetId="c64ef513-54ba-4e17-b560-51fa11987c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User_x0020_Contributed_x0020_Content" ma:index="16" nillable="true" ma:displayName="User Contributed Content" ma:default="0" ma:internalName="User_x0020_Contributed_x0020_Content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8afc6-47a8-4979-8da0-18572b052e45" elementFormDefault="qualified">
    <xsd:import namespace="http://schemas.microsoft.com/office/2006/documentManagement/types"/>
    <xsd:import namespace="http://schemas.microsoft.com/office/infopath/2007/PartnerControls"/>
    <xsd:element name="IHI_x0020_Care_x0020_SettingTaxHTField0" ma:index="17" nillable="true" ma:taxonomy="true" ma:internalName="IHI_x0020_Care_x0020_SettingTaxHTField0" ma:taxonomyFieldName="IHI_x0020_Care_x0020_Setting" ma:displayName="IHI Care Setting" ma:readOnly="true" ma:default="" ma:fieldId="{1977b658-5327-457b-bd31-bf220ce4a008}" ma:taxonomyMulti="true" ma:sspId="d169a36c-fbc1-4215-9863-9f72251ce9db" ma:termSetId="2ad9ad02-dfc4-4285-830d-fc5e6f8091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HI_x0020_Role_x0020_or_x0020_ProfessionTaxHTField0" ma:index="19" nillable="true" ma:taxonomy="true" ma:internalName="IHI_x0020_Role_x0020_or_x0020_ProfessionTaxHTField0" ma:taxonomyFieldName="IHI_x0020_Role_x0020_or_x0020_Profession" ma:displayName="IHI Role or Profession" ma:readOnly="true" ma:default="" ma:fieldId="{900742f5-cbb8-4ad0-bc31-0e414e6a7217}" ma:taxonomyMulti="true" ma:sspId="d169a36c-fbc1-4215-9863-9f72251ce9db" ma:termSetId="8c843d3f-ec99-47e6-91b1-69af59d0103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ortOrder" ma:index="21" nillable="true" ma:displayName="SortOrder" ma:default="01" ma:description="Sort order of the featured stories to show in the rotating content." ma:format="Dropdown" ma:internalName="SortOrder">
      <xsd:simpleType>
        <xsd:restriction base="dms:Choice">
          <xsd:enumeration value="01"/>
          <xsd:enumeration value="02"/>
          <xsd:enumeration value="03"/>
          <xsd:enumeration value="04"/>
          <xsd:enumeration value="05"/>
          <xsd:enumeration value="06"/>
          <xsd:enumeration value="07"/>
          <xsd:enumeration value="08"/>
          <xsd:enumeration value="0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  <xsd:enumeration value="21"/>
          <xsd:enumeration value="22"/>
          <xsd:enumeration value="23"/>
          <xsd:enumeration value="24"/>
          <xsd:enumeration value="25"/>
          <xsd:enumeration value="26"/>
          <xsd:enumeration value="27"/>
          <xsd:enumeration value="28"/>
          <xsd:enumeration value="29"/>
          <xsd:enumeration value="30"/>
          <xsd:enumeration value="31"/>
          <xsd:enumeration value="32"/>
          <xsd:enumeration value="33"/>
          <xsd:enumeration value="34"/>
          <xsd:enumeration value="35"/>
          <xsd:enumeration value="36"/>
          <xsd:enumeration value="37"/>
          <xsd:enumeration value="38"/>
          <xsd:enumeration value="39"/>
          <xsd:enumeration value="40"/>
          <xsd:enumeration value="41"/>
          <xsd:enumeration value="42"/>
          <xsd:enumeration value="43"/>
          <xsd:enumeration value="44"/>
          <xsd:enumeration value="45"/>
          <xsd:enumeration value="46"/>
          <xsd:enumeration value="47"/>
          <xsd:enumeration value="48"/>
          <xsd:enumeration value="49"/>
          <xsd:enumeration value="50"/>
          <xsd:enumeration value="51"/>
          <xsd:enumeration value="52"/>
          <xsd:enumeration value="53"/>
          <xsd:enumeration value="54"/>
          <xsd:enumeration value="55"/>
          <xsd:enumeration value="56"/>
          <xsd:enumeration value="57"/>
          <xsd:enumeration value="58"/>
          <xsd:enumeration value="59"/>
          <xsd:enumeration value="60"/>
          <xsd:enumeration value="61"/>
          <xsd:enumeration value="62"/>
          <xsd:enumeration value="63"/>
          <xsd:enumeration value="64"/>
          <xsd:enumeration value="65"/>
          <xsd:enumeration value="66"/>
          <xsd:enumeration value="67"/>
          <xsd:enumeration value="68"/>
          <xsd:enumeration value="69"/>
          <xsd:enumeration value="70"/>
          <xsd:enumeration value="71"/>
          <xsd:enumeration value="72"/>
          <xsd:enumeration value="73"/>
          <xsd:enumeration value="74"/>
          <xsd:enumeration value="75"/>
          <xsd:enumeration value="76"/>
          <xsd:enumeration value="77"/>
          <xsd:enumeration value="78"/>
          <xsd:enumeration value="79"/>
          <xsd:enumeration value="80"/>
          <xsd:enumeration value="81"/>
          <xsd:enumeration value="82"/>
          <xsd:enumeration value="83"/>
          <xsd:enumeration value="84"/>
          <xsd:enumeration value="85"/>
          <xsd:enumeration value="86"/>
          <xsd:enumeration value="87"/>
          <xsd:enumeration value="88"/>
          <xsd:enumeration value="89"/>
          <xsd:enumeration value="90"/>
          <xsd:enumeration value="91"/>
          <xsd:enumeration value="92"/>
          <xsd:enumeration value="93"/>
          <xsd:enumeration value="94"/>
          <xsd:enumeration value="95"/>
          <xsd:enumeration value="96"/>
          <xsd:enumeration value="97"/>
          <xsd:enumeration value="98"/>
          <xsd:enumeration value="99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ortOrder xmlns="2548afc6-47a8-4979-8da0-18572b052e45">06</SortOrder>
    <TaxCatchAll xmlns="6fa4cbc8-29a0-41d3-bdeb-dc5e2195ba63">
      <Value>10</Value>
      <Value>3</Value>
    </TaxCatchAll>
    <IHI_x0020_Role_x0020_or_x0020_ProfessionTaxHTField0 xmlns="2548afc6-47a8-4979-8da0-18572b052e45">
      <Terms xmlns="http://schemas.microsoft.com/office/infopath/2007/PartnerControls"/>
    </IHI_x0020_Role_x0020_or_x0020_ProfessionTaxHTField0>
    <IHI_x0020_Care_x0020_SettingTaxHTField0 xmlns="2548afc6-47a8-4979-8da0-18572b052e45">
      <Terms xmlns="http://schemas.microsoft.com/office/infopath/2007/PartnerControls"/>
    </IHI_x0020_Care_x0020_SettingTaxHTField0>
    <IHI_x0020_Content_x0020_TypeTaxHTField0 xmlns="6fa4cbc8-29a0-41d3-bdeb-dc5e2195ba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Tools</TermName>
          <TermId xmlns="http://schemas.microsoft.com/office/infopath/2007/PartnerControls">038f90e0-a18e-4460-a5ea-d29ae9817b3b</TermId>
        </TermInfo>
      </Terms>
    </IHI_x0020_Content_x0020_TypeTaxHTField0>
    <IHI_x0020_TopicTaxHTField0 xmlns="6fa4cbc8-29a0-41d3-bdeb-dc5e2195ba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Patient Safety</TermName>
          <TermId xmlns="http://schemas.microsoft.com/office/infopath/2007/PartnerControls">4862e5c4-8d8f-40f3-8558-1af1ac3b953f</TermId>
        </TermInfo>
      </Terms>
    </IHI_x0020_TopicTaxHTField0>
    <IHI_x0020_OfferingTaxHTField0 xmlns="6fa4cbc8-29a0-41d3-bdeb-dc5e2195ba63">
      <Terms xmlns="http://schemas.microsoft.com/office/infopath/2007/PartnerControls"/>
    </IHI_x0020_OfferingTaxHTField0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d169a36c-fbc1-4215-9863-9f72251ce9db" ContentTypeId="0x010100AA622F91534EE74E9F58E552B71089E6" PreviousValue="false"/>
</file>

<file path=customXml/itemProps1.xml><?xml version="1.0" encoding="utf-8"?>
<ds:datastoreItem xmlns:ds="http://schemas.openxmlformats.org/officeDocument/2006/customXml" ds:itemID="{33D3FAD8-DD1C-41F5-B2DE-5F1B47513188}"/>
</file>

<file path=customXml/itemProps2.xml><?xml version="1.0" encoding="utf-8"?>
<ds:datastoreItem xmlns:ds="http://schemas.openxmlformats.org/officeDocument/2006/customXml" ds:itemID="{C48417B0-BD72-4CD3-B431-1307DE808217}"/>
</file>

<file path=customXml/itemProps3.xml><?xml version="1.0" encoding="utf-8"?>
<ds:datastoreItem xmlns:ds="http://schemas.openxmlformats.org/officeDocument/2006/customXml" ds:itemID="{2170507C-E61D-458E-A940-BB6ADF94E80F}"/>
</file>

<file path=customXml/itemProps4.xml><?xml version="1.0" encoding="utf-8"?>
<ds:datastoreItem xmlns:ds="http://schemas.openxmlformats.org/officeDocument/2006/customXml" ds:itemID="{845F4909-9484-4624-A15F-26B5523BCA2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20082</TotalTime>
  <Words>503</Words>
  <Application>Microsoft Office PowerPoint</Application>
  <PresentationFormat>On-screen Show (4:3)</PresentationFormat>
  <Paragraphs>152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IHI_Theme_16_9_dec_2015</vt:lpstr>
      <vt:lpstr>Title of Project </vt:lpstr>
      <vt:lpstr>Executive Summary</vt:lpstr>
      <vt:lpstr>Key Decision Points</vt:lpstr>
      <vt:lpstr>Current Challenge/Problem</vt:lpstr>
      <vt:lpstr>Benefits</vt:lpstr>
      <vt:lpstr>Financial Estimate</vt:lpstr>
      <vt:lpstr>Success Factors</vt:lpstr>
      <vt:lpstr>Operational and Process Impact</vt:lpstr>
      <vt:lpstr>Communication Approach</vt:lpstr>
      <vt:lpstr>Project Risk and Issues</vt:lpstr>
      <vt:lpstr>Delivering the Results</vt:lpstr>
      <vt:lpstr>Appendices</vt:lpstr>
      <vt:lpstr> Appendix A: Value Drivers </vt:lpstr>
      <vt:lpstr>Appendix B: Other Alternatives Considered</vt:lpstr>
      <vt:lpstr>Appendix C: Project Assumptions</vt:lpstr>
      <vt:lpstr>Appendix D: Estimated Financial Impact</vt:lpstr>
      <vt:lpstr>Appendix E: Estimated ROI</vt:lpstr>
      <vt:lpstr>Appendix F: Estimated FTE Requirements</vt:lpstr>
      <vt:lpstr>Appendix G:  Implementation Timeline</vt:lpstr>
    </vt:vector>
  </TitlesOfParts>
  <Company>HCA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Case Presentation Template</dc:title>
  <dc:creator>PYK0743</dc:creator>
  <cp:lastModifiedBy>Val Weber</cp:lastModifiedBy>
  <cp:revision>607</cp:revision>
  <cp:lastPrinted>2014-08-27T18:06:57Z</cp:lastPrinted>
  <dcterms:created xsi:type="dcterms:W3CDTF">2006-11-22T19:00:57Z</dcterms:created>
  <dcterms:modified xsi:type="dcterms:W3CDTF">2017-06-23T18:27:35Z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0x010100AA622F91534EE74E9F58E552B71089E600FD05B2F144C44B479B3A98C43CAA587B</vt:lpwstr>
  </property>
  <property fmtid="{D5CDD505-2E9C-101B-9397-08002B2CF9AE}" pid="3" name="IHI Content Type">
    <vt:lpwstr>3;#Tools|038f90e0-a18e-4460-a5ea-d29ae9817b3b</vt:lpwstr>
  </property>
  <property fmtid="{D5CDD505-2E9C-101B-9397-08002B2CF9AE}" pid="4" name="IHI Role or Profession">
    <vt:lpwstr/>
  </property>
  <property fmtid="{D5CDD505-2E9C-101B-9397-08002B2CF9AE}" pid="5" name="IHI Topic">
    <vt:lpwstr>10;#Patient Safety|4862e5c4-8d8f-40f3-8558-1af1ac3b953f</vt:lpwstr>
  </property>
  <property fmtid="{D5CDD505-2E9C-101B-9397-08002B2CF9AE}" pid="6" name="IHI Care Setting">
    <vt:lpwstr/>
  </property>
  <property fmtid="{D5CDD505-2E9C-101B-9397-08002B2CF9AE}" pid="7" name="IHI Offering">
    <vt:lpwstr/>
  </property>
</Properties>
</file>