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7" r:id="rId5"/>
    <p:sldId id="256" r:id="rId6"/>
    <p:sldId id="258" r:id="rId7"/>
    <p:sldId id="296" r:id="rId8"/>
    <p:sldId id="297" r:id="rId9"/>
    <p:sldId id="274" r:id="rId10"/>
    <p:sldId id="260" r:id="rId11"/>
    <p:sldId id="276" r:id="rId12"/>
    <p:sldId id="292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93" r:id="rId23"/>
    <p:sldId id="288" r:id="rId24"/>
    <p:sldId id="286" r:id="rId25"/>
    <p:sldId id="287" r:id="rId26"/>
    <p:sldId id="261" r:id="rId27"/>
    <p:sldId id="289" r:id="rId28"/>
    <p:sldId id="290" r:id="rId29"/>
    <p:sldId id="291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arry" initials="SG" lastIdx="3" clrIdx="0">
    <p:extLst>
      <p:ext uri="{19B8F6BF-5375-455C-9EA6-DF929625EA0E}">
        <p15:presenceInfo xmlns:p15="http://schemas.microsoft.com/office/powerpoint/2012/main" userId="S-1-5-21-1736596652-166536824-6498272-11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900"/>
    <a:srgbClr val="EDE7DD"/>
    <a:srgbClr val="7373C6"/>
    <a:srgbClr val="73C6A1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 autoAdjust="0"/>
    <p:restoredTop sz="73164" autoAdjust="0"/>
  </p:normalViewPr>
  <p:slideViewPr>
    <p:cSldViewPr snapToGrid="0">
      <p:cViewPr varScale="1">
        <p:scale>
          <a:sx n="79" d="100"/>
          <a:sy n="79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F0B23-A08B-40E1-BE1D-BA18B7CA6AE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BD20-77B1-4FDC-BABD-6E8704C7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0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7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D20-77B1-4FDC-BABD-6E8704C7CB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141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6133011"/>
            <a:ext cx="7620000" cy="6096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6652" y="1447800"/>
            <a:ext cx="4330148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1800">
                <a:solidFill>
                  <a:schemeClr val="accent5"/>
                </a:solidFill>
              </a:defRPr>
            </a:lvl4pPr>
            <a:lvl5pP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Bullete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7" name="Content Placeholder 8" descr="circle_dia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3572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0198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173559" y="1807778"/>
            <a:ext cx="3389743" cy="3389743"/>
            <a:chOff x="5013278" y="1883978"/>
            <a:chExt cx="3389743" cy="3389743"/>
          </a:xfrm>
        </p:grpSpPr>
        <p:sp>
          <p:nvSpPr>
            <p:cNvPr id="6" name="Oval 5"/>
            <p:cNvSpPr/>
            <p:nvPr userDrawn="1"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5202617" y="1571298"/>
            <a:ext cx="3276600" cy="3460532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 userDrawn="1">
            <p:ph type="body" sz="quarter" idx="12"/>
          </p:nvPr>
        </p:nvSpPr>
        <p:spPr>
          <a:xfrm>
            <a:off x="5697917" y="2149366"/>
            <a:ext cx="2286000" cy="2483068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 userDrawn="1">
            <p:ph type="body" sz="quarter" idx="11"/>
          </p:nvPr>
        </p:nvSpPr>
        <p:spPr>
          <a:xfrm>
            <a:off x="6107016" y="2682766"/>
            <a:ext cx="1467802" cy="160020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6307517" y="3374920"/>
            <a:ext cx="1066800" cy="26954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124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86200" y="1447800"/>
            <a:ext cx="4800600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53200" y="4876800"/>
            <a:ext cx="2133600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477000" y="495300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97" r:id="rId5"/>
    <p:sldLayoutId id="2147483698" r:id="rId6"/>
    <p:sldLayoutId id="2147483699" r:id="rId7"/>
    <p:sldLayoutId id="2147483700" r:id="rId8"/>
    <p:sldLayoutId id="2147483650" r:id="rId9"/>
    <p:sldLayoutId id="2147483695" r:id="rId10"/>
    <p:sldLayoutId id="2147483663" r:id="rId11"/>
    <p:sldLayoutId id="2147483664" r:id="rId12"/>
    <p:sldLayoutId id="2147483665" r:id="rId13"/>
    <p:sldLayoutId id="2147483703" r:id="rId14"/>
    <p:sldLayoutId id="2147483666" r:id="rId15"/>
    <p:sldLayoutId id="2147483696" r:id="rId16"/>
    <p:sldLayoutId id="2147483702" r:id="rId17"/>
    <p:sldLayoutId id="2147483690" r:id="rId18"/>
    <p:sldLayoutId id="2147483667" r:id="rId19"/>
    <p:sldLayoutId id="2147483701" r:id="rId20"/>
    <p:sldLayoutId id="2147483687" r:id="rId21"/>
    <p:sldLayoutId id="2147483689" r:id="rId22"/>
    <p:sldLayoutId id="2147483693" r:id="rId23"/>
    <p:sldLayoutId id="2147483694" r:id="rId24"/>
    <p:sldLayoutId id="2147483668" r:id="rId2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9E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Tx/>
        <a:buBlip>
          <a:blip r:embed="rId29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ihi.org/education/IHIOpenSchool/resources/Pages/Activities/PDSACyclesFromCLABSIsToCucumber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hyperlink" Target="https://youtu.be/8Q7qnNpTWx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ihi.org/education/IHIOpenSchool/resources/Documents/Facilitator_PDSACyclesFromCLABSIsToCucumber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ihi.org/education/IHIOpenSchool/Courses/Documents/QI102_exercis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ihi.org/education/IHIOpenSchool/Courses/Documents/QI102_exercis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70925"/>
            <a:ext cx="6006353" cy="2086725"/>
          </a:xfrm>
        </p:spPr>
        <p:txBody>
          <a:bodyPr/>
          <a:lstStyle/>
          <a:p>
            <a:r>
              <a:rPr lang="en-US" dirty="0"/>
              <a:t>Basic Improvement 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507982" cy="53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Review of </a:t>
            </a:r>
            <a:r>
              <a:rPr lang="en-US" dirty="0"/>
              <a:t>QI 102: How to Improve with the Model for </a:t>
            </a:r>
            <a:r>
              <a:rPr lang="en-US" dirty="0" smtClean="0"/>
              <a:t>Improvement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58025"/>
                </a:solidFill>
              </a:rPr>
              <a:t>Which is the better aim statement?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all types of hospital-acquired infections by as much as possible, as quickly as possible.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Decrease the rate of hospital-acquired pneumonia for patients in the ICU from 23 </a:t>
            </a:r>
            <a:r>
              <a:rPr lang="en-US" dirty="0"/>
              <a:t>infections per 1,000 catheter days to </a:t>
            </a:r>
            <a:r>
              <a:rPr lang="en-US" dirty="0" smtClean="0"/>
              <a:t>less than </a:t>
            </a:r>
            <a:r>
              <a:rPr lang="en-US" dirty="0"/>
              <a:t>5 infections per 1,000 catheter days </a:t>
            </a:r>
            <a:r>
              <a:rPr lang="en-US" dirty="0" smtClean="0"/>
              <a:t>by May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58025"/>
                </a:solidFill>
              </a:rPr>
              <a:t>Which is the better aim statement?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educe all types of hospital-acquired infections by as much as possible, as quickly as possible.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Decrease the rate of </a:t>
            </a:r>
            <a:r>
              <a:rPr lang="en-US" dirty="0"/>
              <a:t>hospital-acquired </a:t>
            </a:r>
            <a:r>
              <a:rPr lang="en-US" dirty="0" smtClean="0"/>
              <a:t>pneumonia for patients in the ICU from 23 </a:t>
            </a:r>
            <a:r>
              <a:rPr lang="en-US" dirty="0"/>
              <a:t>infections per 1,000 catheter days to </a:t>
            </a:r>
            <a:r>
              <a:rPr lang="en-US" dirty="0" smtClean="0"/>
              <a:t>less than 5 </a:t>
            </a:r>
            <a:r>
              <a:rPr lang="en-US" dirty="0"/>
              <a:t>infections per 1,000 catheter days </a:t>
            </a:r>
            <a:r>
              <a:rPr lang="en-US" dirty="0" smtClean="0"/>
              <a:t>by May 1.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1692" y="2741324"/>
            <a:ext cx="8430358" cy="2672862"/>
          </a:xfrm>
          <a:prstGeom prst="rect">
            <a:avLst/>
          </a:prstGeom>
          <a:noFill/>
          <a:ln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Establish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measures</a:t>
            </a:r>
          </a:p>
          <a:p>
            <a:r>
              <a:rPr lang="en-US" dirty="0" smtClean="0"/>
              <a:t>Process measures</a:t>
            </a:r>
          </a:p>
          <a:p>
            <a:r>
              <a:rPr lang="en-US" dirty="0" smtClean="0"/>
              <a:t>Balancing measures</a:t>
            </a:r>
          </a:p>
        </p:txBody>
      </p:sp>
      <p:pic>
        <p:nvPicPr>
          <p:cNvPr id="5" name="Picture 2" descr="http://app.ihi.org/LMS/Content/8129f750-1e6a-4830-a953-73acae8d064a/Upload/MFI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95369" cy="4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53448" y="2471894"/>
            <a:ext cx="894304" cy="562707"/>
          </a:xfrm>
          <a:prstGeom prst="rightArrow">
            <a:avLst/>
          </a:prstGeom>
          <a:solidFill>
            <a:srgbClr val="F58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Establish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measures</a:t>
            </a:r>
          </a:p>
          <a:p>
            <a:r>
              <a:rPr lang="en-US" dirty="0" smtClean="0"/>
              <a:t>Process measures</a:t>
            </a:r>
          </a:p>
          <a:p>
            <a:r>
              <a:rPr lang="en-US" dirty="0" smtClean="0"/>
              <a:t>Balancing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i="1" dirty="0"/>
              <a:t>Where are we </a:t>
            </a:r>
            <a:r>
              <a:rPr lang="en-US" i="1" dirty="0" smtClean="0"/>
              <a:t>going?</a:t>
            </a:r>
          </a:p>
          <a:p>
            <a:r>
              <a:rPr lang="en-US" i="1" dirty="0"/>
              <a:t>What are we </a:t>
            </a:r>
            <a:r>
              <a:rPr lang="en-US" i="1" dirty="0" smtClean="0"/>
              <a:t>doing?</a:t>
            </a:r>
            <a:endParaRPr lang="en-US" i="1" dirty="0"/>
          </a:p>
          <a:p>
            <a:r>
              <a:rPr lang="en-US" i="1" dirty="0"/>
              <a:t>What else is </a:t>
            </a:r>
            <a:r>
              <a:rPr lang="en-US" i="1" dirty="0" smtClean="0"/>
              <a:t>happening?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025"/>
                </a:solidFill>
              </a:rPr>
              <a:t>Which measure is which?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times patients receive recommended oral care in 24 hours</a:t>
            </a:r>
          </a:p>
          <a:p>
            <a:r>
              <a:rPr lang="en-US" dirty="0" smtClean="0"/>
              <a:t>Patient and staff satisfaction scores</a:t>
            </a:r>
          </a:p>
          <a:p>
            <a:r>
              <a:rPr lang="en-US" dirty="0"/>
              <a:t>Rate of hospital-acquired pneumonia per 1,000 catheter days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ICU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1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025"/>
                </a:solidFill>
              </a:rPr>
              <a:t>Which measure is which?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times patients receive recommended oral care in 24 hours  </a:t>
            </a:r>
            <a:r>
              <a:rPr lang="en-US" dirty="0" smtClean="0">
                <a:solidFill>
                  <a:srgbClr val="F58025"/>
                </a:solidFill>
              </a:rPr>
              <a:t>process</a:t>
            </a:r>
          </a:p>
          <a:p>
            <a:r>
              <a:rPr lang="en-US" dirty="0" smtClean="0"/>
              <a:t>Patient and staff satisfaction scores </a:t>
            </a:r>
            <a:r>
              <a:rPr lang="en-US" dirty="0" smtClean="0">
                <a:solidFill>
                  <a:srgbClr val="F58025"/>
                </a:solidFill>
              </a:rPr>
              <a:t>balancing</a:t>
            </a:r>
          </a:p>
          <a:p>
            <a:r>
              <a:rPr lang="en-US" dirty="0"/>
              <a:t>Rate of hospital-acquired pneumonia per 1,000 catheter days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ICU  </a:t>
            </a:r>
            <a:r>
              <a:rPr lang="en-US" dirty="0" smtClean="0">
                <a:solidFill>
                  <a:srgbClr val="F58025"/>
                </a:solidFill>
              </a:rPr>
              <a:t>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9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Developing Changes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analysis tools</a:t>
            </a:r>
          </a:p>
          <a:p>
            <a:r>
              <a:rPr lang="en-US" dirty="0" smtClean="0"/>
              <a:t>Benchmarking</a:t>
            </a:r>
          </a:p>
          <a:p>
            <a:r>
              <a:rPr lang="en-US" dirty="0" smtClean="0"/>
              <a:t>Technological solutions</a:t>
            </a:r>
          </a:p>
          <a:p>
            <a:r>
              <a:rPr lang="en-US" dirty="0" smtClean="0"/>
              <a:t>Creative thinking</a:t>
            </a:r>
          </a:p>
          <a:p>
            <a:r>
              <a:rPr lang="en-US" dirty="0" smtClean="0"/>
              <a:t>Change concepts</a:t>
            </a:r>
            <a:endParaRPr lang="en-US" dirty="0"/>
          </a:p>
        </p:txBody>
      </p:sp>
      <p:pic>
        <p:nvPicPr>
          <p:cNvPr id="5" name="Picture 2" descr="http://app.ihi.org/LMS/Content/8129f750-1e6a-4830-a953-73acae8d064a/Upload/MFI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95369" cy="4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24848" y="3094893"/>
            <a:ext cx="894304" cy="562707"/>
          </a:xfrm>
          <a:prstGeom prst="rightArrow">
            <a:avLst/>
          </a:prstGeom>
          <a:solidFill>
            <a:srgbClr val="F58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waste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workflow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Optimize </a:t>
            </a:r>
            <a:r>
              <a:rPr lang="en-US" dirty="0"/>
              <a:t>inventory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Enhance </a:t>
            </a:r>
            <a:r>
              <a:rPr lang="en-US" dirty="0"/>
              <a:t>the producer-customer relationship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the work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</a:t>
            </a:r>
            <a:r>
              <a:rPr lang="en-US" dirty="0"/>
              <a:t>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</a:t>
            </a:r>
            <a:r>
              <a:rPr lang="en-US" dirty="0"/>
              <a:t>variation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systems to prevent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</a:t>
            </a:r>
            <a:r>
              <a:rPr lang="en-US" dirty="0"/>
              <a:t>on the design of products and </a:t>
            </a:r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4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58025"/>
                </a:solidFill>
              </a:rPr>
              <a:t>What changes could improve oral </a:t>
            </a:r>
            <a:r>
              <a:rPr lang="en-US" sz="2800" dirty="0" smtClean="0">
                <a:solidFill>
                  <a:srgbClr val="F58025"/>
                </a:solidFill>
              </a:rPr>
              <a:t>care in the ICU?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workflow  </a:t>
            </a:r>
          </a:p>
          <a:p>
            <a:r>
              <a:rPr lang="en-US" dirty="0" smtClean="0"/>
              <a:t>Optimize inventory  </a:t>
            </a:r>
          </a:p>
          <a:p>
            <a:r>
              <a:rPr lang="en-US" dirty="0" smtClean="0"/>
              <a:t>Change </a:t>
            </a:r>
            <a:r>
              <a:rPr lang="en-US" dirty="0"/>
              <a:t>the work </a:t>
            </a:r>
            <a:r>
              <a:rPr lang="en-US" dirty="0" smtClean="0"/>
              <a:t>environment  </a:t>
            </a:r>
          </a:p>
          <a:p>
            <a:r>
              <a:rPr lang="en-US" dirty="0" smtClean="0"/>
              <a:t>Manage variation  </a:t>
            </a:r>
          </a:p>
          <a:p>
            <a:r>
              <a:rPr lang="en-US" dirty="0" smtClean="0"/>
              <a:t>Design </a:t>
            </a:r>
            <a:r>
              <a:rPr lang="en-US" dirty="0"/>
              <a:t>systems to prevent </a:t>
            </a:r>
            <a:r>
              <a:rPr lang="en-US" dirty="0" smtClean="0"/>
              <a:t>errors</a:t>
            </a:r>
          </a:p>
          <a:p>
            <a:r>
              <a:rPr lang="en-US" dirty="0" smtClean="0">
                <a:solidFill>
                  <a:srgbClr val="F58025"/>
                </a:solidFill>
              </a:rPr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154685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58025"/>
                </a:solidFill>
              </a:rPr>
              <a:t>What changes could improve oral </a:t>
            </a:r>
            <a:r>
              <a:rPr lang="en-US" sz="2800" dirty="0" smtClean="0">
                <a:solidFill>
                  <a:srgbClr val="F58025"/>
                </a:solidFill>
              </a:rPr>
              <a:t>care in the ICU?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 workflow  </a:t>
            </a:r>
            <a:r>
              <a:rPr lang="en-US" dirty="0" smtClean="0">
                <a:solidFill>
                  <a:srgbClr val="F58025"/>
                </a:solidFill>
              </a:rPr>
              <a:t>Ensure mouth-cleaning supplies are kept in ready-to-go state</a:t>
            </a:r>
          </a:p>
          <a:p>
            <a:r>
              <a:rPr lang="en-US" dirty="0" smtClean="0"/>
              <a:t>Optimize inventory  </a:t>
            </a:r>
            <a:r>
              <a:rPr lang="en-US" dirty="0" smtClean="0">
                <a:solidFill>
                  <a:srgbClr val="F58025"/>
                </a:solidFill>
              </a:rPr>
              <a:t>Ensure toothbrushes, mouthwash, etc. are consistently available</a:t>
            </a:r>
            <a:endParaRPr lang="en-US" dirty="0">
              <a:solidFill>
                <a:srgbClr val="F58025"/>
              </a:solidFill>
            </a:endParaRPr>
          </a:p>
          <a:p>
            <a:r>
              <a:rPr lang="en-US" dirty="0" smtClean="0"/>
              <a:t>Change </a:t>
            </a:r>
            <a:r>
              <a:rPr lang="en-US" dirty="0"/>
              <a:t>the work </a:t>
            </a:r>
            <a:r>
              <a:rPr lang="en-US" dirty="0" smtClean="0"/>
              <a:t>environment  </a:t>
            </a:r>
            <a:r>
              <a:rPr lang="en-US" dirty="0" smtClean="0">
                <a:solidFill>
                  <a:srgbClr val="F58025"/>
                </a:solidFill>
              </a:rPr>
              <a:t>Train </a:t>
            </a:r>
            <a:r>
              <a:rPr lang="en-US" dirty="0">
                <a:solidFill>
                  <a:srgbClr val="F58025"/>
                </a:solidFill>
              </a:rPr>
              <a:t>hospital staff on proper </a:t>
            </a:r>
            <a:r>
              <a:rPr lang="en-US" dirty="0" smtClean="0">
                <a:solidFill>
                  <a:srgbClr val="F58025"/>
                </a:solidFill>
              </a:rPr>
              <a:t>mouth-cleaning technique and importance</a:t>
            </a:r>
            <a:endParaRPr lang="en-US" dirty="0">
              <a:solidFill>
                <a:srgbClr val="F58025"/>
              </a:solidFill>
            </a:endParaRPr>
          </a:p>
          <a:p>
            <a:r>
              <a:rPr lang="en-US" dirty="0" smtClean="0"/>
              <a:t>Manage variation  </a:t>
            </a:r>
            <a:r>
              <a:rPr lang="en-US" dirty="0" smtClean="0">
                <a:solidFill>
                  <a:srgbClr val="F58025"/>
                </a:solidFill>
              </a:rPr>
              <a:t>Update oral care policy to be consistent with CDC guidelines for all patients</a:t>
            </a:r>
          </a:p>
          <a:p>
            <a:r>
              <a:rPr lang="en-US" dirty="0" smtClean="0"/>
              <a:t>Design </a:t>
            </a:r>
            <a:r>
              <a:rPr lang="en-US" dirty="0"/>
              <a:t>systems to prevent </a:t>
            </a:r>
            <a:r>
              <a:rPr lang="en-US" dirty="0" smtClean="0"/>
              <a:t>errors  </a:t>
            </a:r>
            <a:r>
              <a:rPr lang="en-US" dirty="0" smtClean="0">
                <a:solidFill>
                  <a:srgbClr val="F58025"/>
                </a:solidFill>
              </a:rPr>
              <a:t>Post </a:t>
            </a:r>
            <a:r>
              <a:rPr lang="en-US" dirty="0">
                <a:solidFill>
                  <a:srgbClr val="F58025"/>
                </a:solidFill>
              </a:rPr>
              <a:t>the oral-care protocol in visible </a:t>
            </a:r>
            <a:r>
              <a:rPr lang="en-US" dirty="0" smtClean="0">
                <a:solidFill>
                  <a:srgbClr val="F58025"/>
                </a:solidFill>
              </a:rPr>
              <a:t>places</a:t>
            </a:r>
          </a:p>
        </p:txBody>
      </p:sp>
    </p:spTree>
    <p:extLst>
      <p:ext uri="{BB962C8B-B14F-4D97-AF65-F5344CB8AC3E}">
        <p14:creationId xmlns:p14="http://schemas.microsoft.com/office/powerpoint/2010/main" val="32594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the three questions </a:t>
            </a:r>
            <a:r>
              <a:rPr lang="en-US" dirty="0" smtClean="0"/>
              <a:t>in the </a:t>
            </a:r>
            <a:r>
              <a:rPr lang="en-US" dirty="0"/>
              <a:t>Model for </a:t>
            </a:r>
            <a:r>
              <a:rPr lang="en-US" dirty="0" smtClean="0"/>
              <a:t>Improvement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key elements of an effective aim </a:t>
            </a:r>
            <a:r>
              <a:rPr lang="en-US" dirty="0" smtClean="0"/>
              <a:t>statement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three kinds of measures: </a:t>
            </a:r>
            <a:r>
              <a:rPr lang="en-US" dirty="0" smtClean="0"/>
              <a:t>process, outcome, </a:t>
            </a:r>
            <a:r>
              <a:rPr lang="en-US" dirty="0"/>
              <a:t>and balancing </a:t>
            </a:r>
            <a:r>
              <a:rPr lang="en-US" dirty="0" smtClean="0"/>
              <a:t>measures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change concepts and critical thinking tools to come up with good ideas for changes to </a:t>
            </a:r>
            <a:r>
              <a:rPr lang="en-US" dirty="0" smtClean="0"/>
              <a:t>test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changes on a small scale using the Plan-Do-Study-Act (PDSA) </a:t>
            </a:r>
            <a:r>
              <a:rPr lang="en-US" dirty="0" smtClean="0"/>
              <a:t>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9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Testing Changes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r="19612"/>
          <a:stretch>
            <a:fillRect/>
          </a:stretch>
        </p:blipFill>
        <p:spPr/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5" y="1272595"/>
            <a:ext cx="4306765" cy="47338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05400" y="4535462"/>
            <a:ext cx="894304" cy="562707"/>
          </a:xfrm>
          <a:prstGeom prst="rightArrow">
            <a:avLst/>
          </a:prstGeom>
          <a:solidFill>
            <a:srgbClr val="F58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0748"/>
            <a:ext cx="3728089" cy="27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0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Testing Changes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Questions &amp; predictions </a:t>
            </a:r>
          </a:p>
          <a:p>
            <a:pPr lvl="1"/>
            <a:r>
              <a:rPr lang="en-US" dirty="0" smtClean="0"/>
              <a:t>Who/what/where/when?</a:t>
            </a:r>
          </a:p>
          <a:p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Observe the test</a:t>
            </a:r>
          </a:p>
          <a:p>
            <a:pPr lvl="1"/>
            <a:r>
              <a:rPr lang="en-US" dirty="0" smtClean="0"/>
              <a:t>Document results</a:t>
            </a:r>
          </a:p>
          <a:p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Draw run charts</a:t>
            </a:r>
          </a:p>
          <a:p>
            <a:pPr lvl="1"/>
            <a:r>
              <a:rPr lang="en-US" dirty="0" smtClean="0"/>
              <a:t>Analyze the data</a:t>
            </a:r>
          </a:p>
          <a:p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Refine the change and plan for the next cycle</a:t>
            </a:r>
          </a:p>
          <a:p>
            <a:pPr lvl="1"/>
            <a:endParaRPr lang="en-US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68" y="1461142"/>
            <a:ext cx="3768132" cy="3721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75" y="4588606"/>
            <a:ext cx="2192918" cy="11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PDSA Test Cycles</a:t>
            </a:r>
            <a:endParaRPr lang="en-US" dirty="0"/>
          </a:p>
        </p:txBody>
      </p:sp>
      <p:pic>
        <p:nvPicPr>
          <p:cNvPr id="10246" name="Picture 6" descr="http://app.ihi.org/LMS/Content/ec6fc08a-35c2-4f79-a135-b7054f046cfd/Upload/NewPDSAWhe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2" y="2270928"/>
            <a:ext cx="6764026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Think ahead</a:t>
            </a:r>
          </a:p>
          <a:p>
            <a:r>
              <a:rPr lang="en-US" dirty="0" smtClean="0"/>
              <a:t>Don’t wait to begin!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23" y="1508928"/>
            <a:ext cx="1607127" cy="1205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0" y="4542243"/>
            <a:ext cx="1262503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1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Using the MFI to Improve Care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8622"/>
            <a:ext cx="8362252" cy="34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025"/>
                </a:solidFill>
              </a:rPr>
              <a:t>Video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www.ihi.org/education/IHIOpenSchool/resources/Pages/Activities/PDSACyclesFromCLABSIsToCucumbers.aspx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1815" y="5124724"/>
            <a:ext cx="7095385" cy="6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4"/>
              </a:rPr>
              <a:t>https://</a:t>
            </a:r>
            <a:r>
              <a:rPr lang="en-US" sz="3600" dirty="0" smtClean="0">
                <a:hlinkClick r:id="rId4"/>
              </a:rPr>
              <a:t>youtu.be/8Q7qnNpTWxM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647" y="1458513"/>
            <a:ext cx="4169305" cy="338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97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025"/>
                </a:solidFill>
              </a:rPr>
              <a:t>Discussion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example about CLABSIs, what would be a reasonable next PDSA cycle?</a:t>
            </a:r>
          </a:p>
          <a:p>
            <a:r>
              <a:rPr lang="en-US" dirty="0"/>
              <a:t>What PDSA cycles do you use in your daily work, even if that’s not the name you use for them?</a:t>
            </a:r>
          </a:p>
          <a:p>
            <a:r>
              <a:rPr lang="en-US" dirty="0"/>
              <a:t>What’s the value of a failed PDSA cycle?</a:t>
            </a:r>
          </a:p>
          <a:p>
            <a:r>
              <a:rPr lang="en-US" dirty="0"/>
              <a:t>Think about the last PDSA cycle you ran in your personal life — even if you didn't know it was a PDSA cycle at the time. Was it successful? Why or why not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www.ihi.org/education/IHIOpenSchool/resources/Documents/Facilitator_PDSACyclesFromCLABSIsToCucumbers.pdf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62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025"/>
                </a:solidFill>
              </a:rPr>
              <a:t>Exercise</a:t>
            </a:r>
            <a:endParaRPr lang="en-US" dirty="0">
              <a:solidFill>
                <a:srgbClr val="F58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www.ihi.org/education/IHIOpenSchool/Courses/Documents/QI102_exercise.pdf</a:t>
            </a:r>
            <a:r>
              <a:rPr lang="en-US" dirty="0" smtClean="0"/>
              <a:t> and practice planning an improvement project.</a:t>
            </a:r>
          </a:p>
          <a:p>
            <a:r>
              <a:rPr lang="en-US" dirty="0" smtClean="0"/>
              <a:t>Ask a partner to review your work, using the reviewer questions as a helpful guide. Refine your worksheet based on peer feedback.</a:t>
            </a:r>
          </a:p>
        </p:txBody>
      </p:sp>
    </p:spTree>
    <p:extLst>
      <p:ext uri="{BB962C8B-B14F-4D97-AF65-F5344CB8AC3E}">
        <p14:creationId xmlns:p14="http://schemas.microsoft.com/office/powerpoint/2010/main" val="225722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025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did you select your aim, measures, and changes?</a:t>
            </a:r>
          </a:p>
          <a:p>
            <a:pPr lvl="0"/>
            <a:r>
              <a:rPr lang="en-US" dirty="0"/>
              <a:t>What is your level of confidence you will be able to make this change?</a:t>
            </a:r>
          </a:p>
          <a:p>
            <a:pPr lvl="0"/>
            <a:r>
              <a:rPr lang="en-US" dirty="0"/>
              <a:t>How do you think having this written plan will help you?</a:t>
            </a:r>
          </a:p>
          <a:p>
            <a:pPr lvl="0"/>
            <a:r>
              <a:rPr lang="en-US" dirty="0"/>
              <a:t>What did you learn during this activity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www.ihi.org/education/IHIOpenSchool/Courses/Documents/QI102_exercise.pdf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Overview of the Model for </a:t>
            </a:r>
            <a:r>
              <a:rPr lang="en-US" dirty="0" smtClean="0"/>
              <a:t>Improvement</a:t>
            </a:r>
            <a:endParaRPr lang="en-US" dirty="0"/>
          </a:p>
          <a:p>
            <a:r>
              <a:rPr lang="en-US" dirty="0" smtClean="0"/>
              <a:t>Setting </a:t>
            </a:r>
            <a:r>
              <a:rPr lang="en-US" dirty="0"/>
              <a:t>an Aim </a:t>
            </a:r>
            <a:endParaRPr lang="en-US" dirty="0" smtClean="0"/>
          </a:p>
          <a:p>
            <a:r>
              <a:rPr lang="en-US" dirty="0" smtClean="0"/>
              <a:t>Choosing Measures </a:t>
            </a:r>
          </a:p>
          <a:p>
            <a:r>
              <a:rPr lang="en-US" dirty="0" smtClean="0"/>
              <a:t>Developing Changes</a:t>
            </a:r>
          </a:p>
          <a:p>
            <a:r>
              <a:rPr lang="en-US" dirty="0" smtClean="0"/>
              <a:t>Testing </a:t>
            </a:r>
            <a:r>
              <a:rPr lang="en-US" dirty="0"/>
              <a:t>Changes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53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1491055"/>
            <a:ext cx="557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1. Will. </a:t>
            </a:r>
            <a:r>
              <a:rPr lang="en-US" sz="2000" dirty="0" smtClean="0"/>
              <a:t>You must have the will to improve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4360" y="5473494"/>
            <a:ext cx="46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2. Ideas. </a:t>
            </a:r>
            <a:r>
              <a:rPr lang="en-US" sz="2000" dirty="0" smtClean="0"/>
              <a:t>You must have ideas about alternatives to the status quo.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090928" y="3899273"/>
            <a:ext cx="2295144" cy="13446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4360" y="3899273"/>
            <a:ext cx="2276856" cy="13446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5473494"/>
            <a:ext cx="279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3. Execution. </a:t>
            </a:r>
            <a:r>
              <a:rPr lang="en-US" sz="2000" dirty="0" smtClean="0"/>
              <a:t>You must make it real.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86072" y="1891165"/>
            <a:ext cx="0" cy="2008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85" y="1950684"/>
            <a:ext cx="4571429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1491055"/>
            <a:ext cx="557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1. Will. </a:t>
            </a:r>
            <a:r>
              <a:rPr lang="en-US" sz="2000" dirty="0" smtClean="0"/>
              <a:t>You must have the will to improve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4360" y="5473494"/>
            <a:ext cx="46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2. Ideas. </a:t>
            </a:r>
            <a:r>
              <a:rPr lang="en-US" sz="2000" dirty="0" smtClean="0"/>
              <a:t>You must have ideas about alternatives to the status quo.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090928" y="3899273"/>
            <a:ext cx="2295144" cy="13446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4360" y="3899273"/>
            <a:ext cx="2276856" cy="13446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96" y="3278724"/>
            <a:ext cx="1773120" cy="2080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473494"/>
            <a:ext cx="279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000" b="1" dirty="0" smtClean="0"/>
              <a:t>3. Execution. </a:t>
            </a:r>
            <a:r>
              <a:rPr lang="en-US" sz="2000" dirty="0" smtClean="0"/>
              <a:t>You must make it real.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86072" y="1891165"/>
            <a:ext cx="0" cy="2008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85" y="1950684"/>
            <a:ext cx="4571429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6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for Improvement</a:t>
            </a:r>
          </a:p>
          <a:p>
            <a:r>
              <a:rPr lang="en-US" dirty="0" smtClean="0"/>
              <a:t>Lean</a:t>
            </a:r>
          </a:p>
          <a:p>
            <a:r>
              <a:rPr lang="en-US" dirty="0" smtClean="0"/>
              <a:t>Six Sigma</a:t>
            </a:r>
          </a:p>
          <a:p>
            <a:endParaRPr lang="en-US" dirty="0"/>
          </a:p>
          <a:p>
            <a:r>
              <a:rPr lang="en-US" dirty="0" smtClean="0"/>
              <a:t>Having </a:t>
            </a:r>
            <a:r>
              <a:rPr lang="en-US" dirty="0"/>
              <a:t>a standard road map for improvement — rather than the specific framework you decide to use — is </a:t>
            </a:r>
            <a:r>
              <a:rPr lang="en-US" dirty="0" smtClean="0"/>
              <a:t>what’s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249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Questions and a Cycle</a:t>
            </a:r>
          </a:p>
        </p:txBody>
      </p:sp>
      <p:pic>
        <p:nvPicPr>
          <p:cNvPr id="1026" name="Picture 2" descr="http://app.ihi.org/LMS/Content/8129f750-1e6a-4830-a953-73acae8d064a/Upload/MFI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33" y="1446043"/>
            <a:ext cx="4213333" cy="49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9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Set an Aim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good?</a:t>
            </a:r>
          </a:p>
          <a:p>
            <a:r>
              <a:rPr lang="en-US" dirty="0" smtClean="0"/>
              <a:t>For whom?</a:t>
            </a:r>
          </a:p>
          <a:p>
            <a:r>
              <a:rPr lang="en-US" dirty="0" smtClean="0"/>
              <a:t>By when?</a:t>
            </a:r>
          </a:p>
          <a:p>
            <a:endParaRPr lang="en-US" dirty="0"/>
          </a:p>
        </p:txBody>
      </p:sp>
      <p:pic>
        <p:nvPicPr>
          <p:cNvPr id="17" name="Picture 2" descr="http://app.ihi.org/LMS/Content/8129f750-1e6a-4830-a953-73acae8d064a/Upload/MFI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95369" cy="4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572000" y="1868994"/>
            <a:ext cx="894304" cy="562707"/>
          </a:xfrm>
          <a:prstGeom prst="rightArrow">
            <a:avLst/>
          </a:prstGeom>
          <a:solidFill>
            <a:srgbClr val="F58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Set an Aim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good?</a:t>
            </a:r>
          </a:p>
          <a:p>
            <a:r>
              <a:rPr lang="en-US" dirty="0" smtClean="0"/>
              <a:t>For whom?</a:t>
            </a:r>
          </a:p>
          <a:p>
            <a:r>
              <a:rPr lang="en-US" dirty="0" smtClean="0"/>
              <a:t>By when?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Bold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ealistic</a:t>
            </a:r>
            <a:endParaRPr lang="en-US" dirty="0"/>
          </a:p>
          <a:p>
            <a:r>
              <a:rPr lang="en-US" dirty="0"/>
              <a:t>Clear </a:t>
            </a:r>
            <a:endParaRPr lang="en-US" dirty="0" smtClean="0"/>
          </a:p>
          <a:p>
            <a:r>
              <a:rPr lang="en-US" dirty="0" smtClean="0"/>
              <a:t>Concise</a:t>
            </a:r>
            <a:endParaRPr lang="en-US" dirty="0"/>
          </a:p>
          <a:p>
            <a:r>
              <a:rPr lang="en-US" dirty="0"/>
              <a:t>Measureable</a:t>
            </a:r>
          </a:p>
          <a:p>
            <a:r>
              <a:rPr lang="en-US" dirty="0" smtClean="0"/>
              <a:t>Meaningful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4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HI_Theme_jan_2013">
  <a:themeElements>
    <a:clrScheme name="IHI - Jan 2013">
      <a:dk1>
        <a:srgbClr val="455660"/>
      </a:dk1>
      <a:lt1>
        <a:srgbClr val="FFFFFF"/>
      </a:lt1>
      <a:dk2>
        <a:srgbClr val="00A0AF"/>
      </a:dk2>
      <a:lt2>
        <a:srgbClr val="8CC63E"/>
      </a:lt2>
      <a:accent1>
        <a:srgbClr val="7299C6"/>
      </a:accent1>
      <a:accent2>
        <a:srgbClr val="0194D3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009EC2"/>
      </a:hlink>
      <a:folHlink>
        <a:srgbClr val="009E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26CE490B82447BCB0592B93505EC5" ma:contentTypeVersion="1" ma:contentTypeDescription="Create a new document." ma:contentTypeScope="" ma:versionID="bd8fcc06687e7cf08d57cc88ea0832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7F3AC6-37E2-4A44-A851-48DA27B44CC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5E1B7F7-9174-44CA-ADC3-6F7B4A539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5EB4C8-C3A3-4FE8-8491-31A8CED5A0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IHI_Theme_jan_2013</Template>
  <TotalTime>1864</TotalTime>
  <Words>863</Words>
  <Application>Microsoft Office PowerPoint</Application>
  <PresentationFormat>On-screen Show (4:3)</PresentationFormat>
  <Paragraphs>142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IHI_Theme_jan_2013</vt:lpstr>
      <vt:lpstr>Basic Improvement Methodology</vt:lpstr>
      <vt:lpstr>Lecture Objectives</vt:lpstr>
      <vt:lpstr>Lecture Outline</vt:lpstr>
      <vt:lpstr>How Can We Improve?</vt:lpstr>
      <vt:lpstr>How Can We Improve?</vt:lpstr>
      <vt:lpstr>Improvement Methods</vt:lpstr>
      <vt:lpstr>Three Questions and a Cycle</vt:lpstr>
      <vt:lpstr>Step 1: Set an Aim</vt:lpstr>
      <vt:lpstr>Step 1: Set an Aim</vt:lpstr>
      <vt:lpstr>Which is the better aim statement?</vt:lpstr>
      <vt:lpstr>Which is the better aim statement?</vt:lpstr>
      <vt:lpstr>Step 2: Establish Measures</vt:lpstr>
      <vt:lpstr>Step 2: Establish Measures</vt:lpstr>
      <vt:lpstr>Which measure is which?</vt:lpstr>
      <vt:lpstr>Which measure is which?</vt:lpstr>
      <vt:lpstr>Step 3: Developing Changes</vt:lpstr>
      <vt:lpstr>Change Concepts</vt:lpstr>
      <vt:lpstr>What changes could improve oral care in the ICU?</vt:lpstr>
      <vt:lpstr>What changes could improve oral care in the ICU?</vt:lpstr>
      <vt:lpstr>Step 4: Testing Changes</vt:lpstr>
      <vt:lpstr>Step 4: Testing Changes</vt:lpstr>
      <vt:lpstr>Linking PDSA Test Cycles</vt:lpstr>
      <vt:lpstr>Review: Using the MFI to Improve Care</vt:lpstr>
      <vt:lpstr>Video</vt:lpstr>
      <vt:lpstr>Discussion</vt:lpstr>
      <vt:lpstr>Exercise</vt:lpstr>
      <vt:lpstr>Discussion</vt:lpstr>
    </vt:vector>
  </TitlesOfParts>
  <Company>IHI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Fink</dc:creator>
  <cp:lastModifiedBy>Laura Fink</cp:lastModifiedBy>
  <cp:revision>160</cp:revision>
  <dcterms:created xsi:type="dcterms:W3CDTF">2017-02-14T17:02:44Z</dcterms:created>
  <dcterms:modified xsi:type="dcterms:W3CDTF">2017-07-18T14:55:32Z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0x01010007326CE490B82447BCB0592B93505EC5</vt:lpwstr>
  </property>
</Properties>
</file>