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7" r:id="rId5"/>
    <p:sldId id="256" r:id="rId6"/>
    <p:sldId id="258" r:id="rId7"/>
    <p:sldId id="259" r:id="rId8"/>
    <p:sldId id="260" r:id="rId9"/>
    <p:sldId id="261" r:id="rId10"/>
    <p:sldId id="263" r:id="rId11"/>
    <p:sldId id="265" r:id="rId12"/>
    <p:sldId id="267" r:id="rId13"/>
    <p:sldId id="269" r:id="rId14"/>
    <p:sldId id="270" r:id="rId15"/>
    <p:sldId id="268" r:id="rId16"/>
    <p:sldId id="271" r:id="rId17"/>
    <p:sldId id="272" r:id="rId18"/>
    <p:sldId id="266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Garry" initials="SG" lastIdx="2" clrIdx="0">
    <p:extLst>
      <p:ext uri="{19B8F6BF-5375-455C-9EA6-DF929625EA0E}">
        <p15:presenceInfo xmlns:p15="http://schemas.microsoft.com/office/powerpoint/2012/main" userId="S-1-5-21-1736596652-166536824-6498272-114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72817" autoAdjust="0"/>
  </p:normalViewPr>
  <p:slideViewPr>
    <p:cSldViewPr snapToGrid="0">
      <p:cViewPr varScale="1">
        <p:scale>
          <a:sx n="79" d="100"/>
          <a:sy n="79" d="100"/>
        </p:scale>
        <p:origin x="762" y="90"/>
      </p:cViewPr>
      <p:guideLst/>
    </p:cSldViewPr>
  </p:slideViewPr>
  <p:outlineViewPr>
    <p:cViewPr>
      <p:scale>
        <a:sx n="33" d="100"/>
        <a:sy n="33" d="100"/>
      </p:scale>
      <p:origin x="0" y="-598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81B66-7944-478A-891A-65198F83D79C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E1E2-8E14-4109-9DC8-8CBB5BB37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36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9E1E2-8E14-4109-9DC8-8CBB5BB374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4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9E1E2-8E14-4109-9DC8-8CBB5BB374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3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9E1E2-8E14-4109-9DC8-8CBB5BB374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10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9E1E2-8E14-4109-9DC8-8CBB5BB374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49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Short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HI_Reverse_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381000"/>
            <a:ext cx="2144835" cy="7821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970925"/>
            <a:ext cx="4724400" cy="2086725"/>
          </a:xfrm>
          <a:noFill/>
          <a:ln>
            <a:noFill/>
          </a:ln>
        </p:spPr>
        <p:txBody>
          <a:bodyPr anchor="b" anchorCtr="0">
            <a:sp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038600"/>
            <a:ext cx="4724400" cy="533400"/>
          </a:xfrm>
          <a:noFill/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800" i="1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6477000" y="409902"/>
            <a:ext cx="2286000" cy="3048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 b="1">
                <a:solidFill>
                  <a:srgbClr val="009EC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477000" y="774696"/>
            <a:ext cx="2286000" cy="457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>
          <a:xfrm>
            <a:off x="6515100" y="4895850"/>
            <a:ext cx="2133600" cy="4572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Cambria" pitchFamily="18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04800" y="1143000"/>
            <a:ext cx="8458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5635"/>
            <a:ext cx="8229600" cy="14131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100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879833"/>
            <a:ext cx="8229600" cy="0"/>
          </a:xfrm>
          <a:prstGeom prst="line">
            <a:avLst/>
          </a:prstGeom>
          <a:ln w="57150">
            <a:solidFill>
              <a:srgbClr val="455660">
                <a:alpha val="63922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-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6133011"/>
            <a:ext cx="7620000" cy="6096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itchFamily="34" charset="0"/>
              <a:buNone/>
              <a:defRPr sz="1000">
                <a:solidFill>
                  <a:schemeClr val="bg1"/>
                </a:solidFill>
              </a:defRPr>
            </a:lvl1pPr>
            <a:lvl2pPr>
              <a:buFont typeface="Arial" pitchFamily="34" charset="0"/>
              <a:buNone/>
              <a:defRPr sz="1600">
                <a:solidFill>
                  <a:schemeClr val="bg1"/>
                </a:solidFill>
              </a:defRPr>
            </a:lvl2pPr>
            <a:lvl3pPr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3pPr>
            <a:lvl4pPr>
              <a:buFont typeface="Arial" pitchFamily="34" charset="0"/>
              <a:buNone/>
              <a:defRPr sz="1200">
                <a:solidFill>
                  <a:schemeClr val="bg1"/>
                </a:solidFill>
              </a:defRPr>
            </a:lvl4pPr>
            <a:lvl5pPr>
              <a:buFont typeface="Arial" pitchFamily="34" charset="0"/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9EC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57200" y="1447800"/>
            <a:ext cx="3581400" cy="44196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356652" y="1447800"/>
            <a:ext cx="4330148" cy="4419601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5"/>
                </a:solidFill>
              </a:defRPr>
            </a:lvl1pPr>
            <a:lvl2pPr>
              <a:defRPr sz="2400">
                <a:solidFill>
                  <a:schemeClr val="accent5"/>
                </a:solidFill>
              </a:defRPr>
            </a:lvl2pPr>
            <a:lvl3pPr>
              <a:defRPr sz="2000">
                <a:solidFill>
                  <a:schemeClr val="accent5"/>
                </a:solidFill>
              </a:defRPr>
            </a:lvl3pPr>
            <a:lvl4pPr>
              <a:defRPr sz="1800">
                <a:solidFill>
                  <a:schemeClr val="accent5"/>
                </a:solidFill>
              </a:defRPr>
            </a:lvl4pPr>
            <a:lvl5pPr>
              <a:defRPr sz="18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ackgroun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IHI_Symbo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2 - two colum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IHI_Symbo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93192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724400" y="1447800"/>
            <a:ext cx="393192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ackground - Imag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105400" y="1447800"/>
            <a:ext cx="3581400" cy="44196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57200" y="1447800"/>
            <a:ext cx="434340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ackground - Bullete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- two colum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93192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24400" y="1447800"/>
            <a:ext cx="393192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rk Background - Imag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pic>
        <p:nvPicPr>
          <p:cNvPr id="7" name="Content Placeholder 8" descr="circle_diag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724400" y="1600200"/>
            <a:ext cx="4267200" cy="3953636"/>
          </a:xfrm>
          <a:prstGeom prst="rect">
            <a:avLst/>
          </a:prstGeom>
          <a:ln>
            <a:noFill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343400" cy="44196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105400" y="1447800"/>
            <a:ext cx="3581400" cy="44196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343400" cy="44196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ong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635722"/>
            <a:ext cx="6019800" cy="1421928"/>
          </a:xfrm>
          <a:noFill/>
          <a:ln>
            <a:noFill/>
          </a:ln>
        </p:spPr>
        <p:txBody>
          <a:bodyPr wrap="square" anchor="b" anchorCtr="0">
            <a:sp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019800" cy="533400"/>
          </a:xfrm>
          <a:noFill/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800" i="1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6477000" y="409902"/>
            <a:ext cx="2286000" cy="3048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 b="1">
                <a:solidFill>
                  <a:srgbClr val="009EC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477000" y="774696"/>
            <a:ext cx="2286000" cy="457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>
          <a:xfrm>
            <a:off x="6515100" y="4895850"/>
            <a:ext cx="2133600" cy="4572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Cambria" pitchFamily="18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 descr="IHI_Reverse_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381000"/>
            <a:ext cx="2144835" cy="7821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931920" cy="44196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24400" y="1447800"/>
            <a:ext cx="3931920" cy="44196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ircl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 userDrawn="1"/>
        </p:nvGrpSpPr>
        <p:grpSpPr>
          <a:xfrm>
            <a:off x="5173559" y="1807778"/>
            <a:ext cx="3389743" cy="3389743"/>
            <a:chOff x="5013278" y="1883978"/>
            <a:chExt cx="3389743" cy="3389743"/>
          </a:xfrm>
        </p:grpSpPr>
        <p:sp>
          <p:nvSpPr>
            <p:cNvPr id="6" name="Oval 5"/>
            <p:cNvSpPr/>
            <p:nvPr userDrawn="1"/>
          </p:nvSpPr>
          <p:spPr>
            <a:xfrm>
              <a:off x="5013278" y="1883978"/>
              <a:ext cx="3389743" cy="3389743"/>
            </a:xfrm>
            <a:prstGeom prst="ellipse">
              <a:avLst/>
            </a:prstGeom>
            <a:solidFill>
              <a:srgbClr val="CCE8D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 userDrawn="1"/>
          </p:nvSpPr>
          <p:spPr>
            <a:xfrm>
              <a:off x="5419963" y="2290663"/>
              <a:ext cx="2576373" cy="2576373"/>
            </a:xfrm>
            <a:prstGeom prst="ellipse">
              <a:avLst/>
            </a:prstGeom>
            <a:solidFill>
              <a:srgbClr val="A4D8B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5786111" y="2656811"/>
              <a:ext cx="1844076" cy="1844076"/>
            </a:xfrm>
            <a:prstGeom prst="ellipse">
              <a:avLst/>
            </a:prstGeom>
            <a:solidFill>
              <a:srgbClr val="74C7A3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6168181" y="3038881"/>
              <a:ext cx="1079937" cy="1079937"/>
            </a:xfrm>
            <a:prstGeom prst="ellipse">
              <a:avLst/>
            </a:prstGeom>
            <a:gradFill flip="none" rotWithShape="1">
              <a:gsLst>
                <a:gs pos="0">
                  <a:srgbClr val="89CEAE"/>
                </a:gs>
                <a:gs pos="29000">
                  <a:srgbClr val="A4D8BF"/>
                </a:gs>
                <a:gs pos="62000">
                  <a:srgbClr val="89CEAE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 Placeholder 12"/>
          <p:cNvSpPr>
            <a:spLocks noGrp="1"/>
          </p:cNvSpPr>
          <p:nvPr userDrawn="1">
            <p:ph type="body" sz="quarter" idx="13"/>
          </p:nvPr>
        </p:nvSpPr>
        <p:spPr>
          <a:xfrm>
            <a:off x="5202617" y="1571298"/>
            <a:ext cx="3276600" cy="3460532"/>
          </a:xfrm>
        </p:spPr>
        <p:txBody>
          <a:bodyPr anchor="ctr">
            <a:prstTxWarp prst="textArchDown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buFont typeface="Arial" pitchFamily="34" charset="0"/>
              <a:buNone/>
              <a:defRPr sz="1400" b="1">
                <a:solidFill>
                  <a:schemeClr val="tx1"/>
                </a:solidFill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2"/>
          <p:cNvSpPr>
            <a:spLocks noGrp="1"/>
          </p:cNvSpPr>
          <p:nvPr userDrawn="1">
            <p:ph type="body" sz="quarter" idx="12"/>
          </p:nvPr>
        </p:nvSpPr>
        <p:spPr>
          <a:xfrm>
            <a:off x="5697917" y="2149366"/>
            <a:ext cx="2286000" cy="2483068"/>
          </a:xfrm>
        </p:spPr>
        <p:txBody>
          <a:bodyPr anchor="ctr">
            <a:prstTxWarp prst="textArchDown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buFont typeface="Arial" pitchFamily="34" charset="0"/>
              <a:buNone/>
              <a:defRPr sz="1400" b="1">
                <a:solidFill>
                  <a:schemeClr val="tx1"/>
                </a:solidFill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 userDrawn="1">
            <p:ph type="body" sz="quarter" idx="11"/>
          </p:nvPr>
        </p:nvSpPr>
        <p:spPr>
          <a:xfrm>
            <a:off x="6107016" y="2682766"/>
            <a:ext cx="1467802" cy="1600200"/>
          </a:xfrm>
        </p:spPr>
        <p:txBody>
          <a:bodyPr anchor="ctr">
            <a:prstTxWarp prst="textArchDown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buFont typeface="Arial" pitchFamily="34" charset="0"/>
              <a:buNone/>
              <a:defRPr sz="1400" b="1">
                <a:solidFill>
                  <a:schemeClr val="tx1"/>
                </a:solidFill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0"/>
          </p:nvPr>
        </p:nvSpPr>
        <p:spPr>
          <a:xfrm>
            <a:off x="6307517" y="3374920"/>
            <a:ext cx="1066800" cy="269544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Font typeface="Arial" pitchFamily="34" charset="0"/>
              <a:buNone/>
              <a:defRPr sz="1400" b="1">
                <a:solidFill>
                  <a:schemeClr val="tx1"/>
                </a:solidFill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 userDrawn="1"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343400" cy="44196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ircle Graph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pic>
        <p:nvPicPr>
          <p:cNvPr id="15" name="Content Placeholder 8" descr="circle_dia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24400" y="1600200"/>
            <a:ext cx="4267200" cy="3953636"/>
          </a:xfrm>
          <a:prstGeom prst="rect">
            <a:avLst/>
          </a:prstGeom>
          <a:ln>
            <a:noFill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343400" cy="441960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pic>
        <p:nvPicPr>
          <p:cNvPr id="6" name="Picture 5" descr="IHI_Symbo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7200" y="1447800"/>
            <a:ext cx="8229600" cy="46482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pic>
        <p:nvPicPr>
          <p:cNvPr id="6" name="Picture 5" descr="IHI_Symbo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7200" y="838200"/>
            <a:ext cx="8229600" cy="52578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57200" y="1447800"/>
            <a:ext cx="3124200" cy="44196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86200" y="1447800"/>
            <a:ext cx="4800600" cy="4419601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5"/>
                </a:solidFill>
              </a:defRPr>
            </a:lvl1pPr>
            <a:lvl2pPr>
              <a:defRPr sz="2000">
                <a:solidFill>
                  <a:schemeClr val="accent5"/>
                </a:solidFill>
              </a:defRPr>
            </a:lvl2pPr>
            <a:lvl3pPr>
              <a:defRPr sz="1800">
                <a:solidFill>
                  <a:schemeClr val="accent5"/>
                </a:solidFill>
              </a:defRPr>
            </a:lvl3pPr>
            <a:lvl4pPr>
              <a:defRPr sz="1600">
                <a:solidFill>
                  <a:schemeClr val="accent5"/>
                </a:solidFill>
              </a:defRPr>
            </a:lvl4pPr>
            <a:lvl5pPr>
              <a:defRPr sz="1600"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2 - Long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433732"/>
            <a:ext cx="6019800" cy="1421928"/>
          </a:xfrm>
          <a:noFill/>
          <a:ln>
            <a:noFill/>
          </a:ln>
        </p:spPr>
        <p:txBody>
          <a:bodyPr wrap="square" anchor="b" anchorCtr="0">
            <a:sp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36610"/>
            <a:ext cx="6019800" cy="369332"/>
          </a:xfrm>
          <a:noFill/>
          <a:ln>
            <a:noFill/>
          </a:ln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i="1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6477000" y="409902"/>
            <a:ext cx="2286000" cy="3048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 b="1">
                <a:solidFill>
                  <a:srgbClr val="009EC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477000" y="774696"/>
            <a:ext cx="2286000" cy="457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>
          <a:xfrm>
            <a:off x="6553200" y="4876800"/>
            <a:ext cx="2133600" cy="457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Cambria" pitchFamily="18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 descr="IHI_Reverse_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381000"/>
            <a:ext cx="2144835" cy="7821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3 - Short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970925"/>
            <a:ext cx="4724400" cy="2086725"/>
          </a:xfrm>
          <a:noFill/>
        </p:spPr>
        <p:txBody>
          <a:bodyPr anchor="b" anchorCtr="0">
            <a:sp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038600"/>
            <a:ext cx="4724400" cy="53340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1800" i="1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6477000" y="409902"/>
            <a:ext cx="2286000" cy="3048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 b="1">
                <a:solidFill>
                  <a:srgbClr val="009EC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6477000" y="774696"/>
            <a:ext cx="2286000" cy="457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2"/>
          </p:nvPr>
        </p:nvSpPr>
        <p:spPr>
          <a:xfrm>
            <a:off x="6477000" y="4953000"/>
            <a:ext cx="2133600" cy="4572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Cambria" pitchFamily="18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IHI_Reverse_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381000"/>
            <a:ext cx="2144835" cy="7821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433732"/>
            <a:ext cx="6019800" cy="1421928"/>
          </a:xfrm>
          <a:noFill/>
          <a:ln>
            <a:noFill/>
          </a:ln>
        </p:spPr>
        <p:txBody>
          <a:bodyPr wrap="square" anchor="b" anchorCtr="0">
            <a:sp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36610"/>
            <a:ext cx="6019800" cy="369332"/>
          </a:xfrm>
          <a:noFill/>
          <a:ln>
            <a:noFill/>
          </a:ln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i="1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IHI_Symbo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433732"/>
            <a:ext cx="6019800" cy="1421928"/>
          </a:xfrm>
          <a:noFill/>
          <a:ln>
            <a:noFill/>
          </a:ln>
        </p:spPr>
        <p:txBody>
          <a:bodyPr wrap="square" anchor="b" anchorCtr="0">
            <a:sp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36610"/>
            <a:ext cx="6019800" cy="369332"/>
          </a:xfrm>
          <a:noFill/>
          <a:ln>
            <a:noFill/>
          </a:ln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i="1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IHI_Symbo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ic -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HI_Symbo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ic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HI_Symbo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15635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IHI_Symbol.png"/>
          <p:cNvPicPr>
            <a:picLocks noChangeAspect="1"/>
          </p:cNvPicPr>
          <p:nvPr userDrawn="1"/>
        </p:nvPicPr>
        <p:blipFill>
          <a:blip r:embed="rId28" cstate="print"/>
          <a:stretch>
            <a:fillRect/>
          </a:stretch>
        </p:blipFill>
        <p:spPr>
          <a:xfrm>
            <a:off x="8241223" y="6224155"/>
            <a:ext cx="438652" cy="432955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57150">
            <a:solidFill>
              <a:srgbClr val="455660">
                <a:alpha val="63922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229600" y="320675"/>
            <a:ext cx="552450" cy="365125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44970FF-6123-42CA-A003-B0DD987502E2}" type="slidenum">
              <a:rPr lang="en-US" smtClean="0">
                <a:solidFill>
                  <a:srgbClr val="8C9BA3"/>
                </a:solidFill>
              </a:rPr>
              <a:pPr/>
              <a:t>‹#›</a:t>
            </a:fld>
            <a:endParaRPr lang="en-US" dirty="0">
              <a:solidFill>
                <a:srgbClr val="8C9BA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97" r:id="rId5"/>
    <p:sldLayoutId id="2147483698" r:id="rId6"/>
    <p:sldLayoutId id="2147483699" r:id="rId7"/>
    <p:sldLayoutId id="2147483700" r:id="rId8"/>
    <p:sldLayoutId id="2147483650" r:id="rId9"/>
    <p:sldLayoutId id="2147483695" r:id="rId10"/>
    <p:sldLayoutId id="2147483663" r:id="rId11"/>
    <p:sldLayoutId id="2147483664" r:id="rId12"/>
    <p:sldLayoutId id="2147483665" r:id="rId13"/>
    <p:sldLayoutId id="2147483703" r:id="rId14"/>
    <p:sldLayoutId id="2147483666" r:id="rId15"/>
    <p:sldLayoutId id="2147483696" r:id="rId16"/>
    <p:sldLayoutId id="2147483702" r:id="rId17"/>
    <p:sldLayoutId id="2147483690" r:id="rId18"/>
    <p:sldLayoutId id="2147483667" r:id="rId19"/>
    <p:sldLayoutId id="2147483701" r:id="rId20"/>
    <p:sldLayoutId id="2147483687" r:id="rId21"/>
    <p:sldLayoutId id="2147483689" r:id="rId22"/>
    <p:sldLayoutId id="2147483693" r:id="rId23"/>
    <p:sldLayoutId id="2147483694" r:id="rId24"/>
    <p:sldLayoutId id="2147483668" r:id="rId2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rgbClr val="009EC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CD4E4"/>
        </a:buClr>
        <a:buSzPct val="85000"/>
        <a:buFontTx/>
        <a:buBlip>
          <a:blip r:embed="rId29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CD4E4"/>
        </a:buClr>
        <a:buSzPct val="85000"/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CD4E4"/>
        </a:buClr>
        <a:buSzPct val="85000"/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CD4E4"/>
        </a:buClr>
        <a:buSzPct val="85000"/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CD4E4"/>
        </a:buClr>
        <a:buSzPct val="85000"/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ff.ihi.org/education/IHIOpenSchool/resources/Pages/Activities/williamsNeedImprovementScience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9.png"/><Relationship Id="rId4" Type="http://schemas.openxmlformats.org/officeDocument/2006/relationships/hyperlink" Target="https://youtu.be/XSQr9_VwMC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ff.ihi.org/education/IHIOpenSchool/resources/Documents/Facilitator_ImprovementScienc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are.gov/hospitalcompare/search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staff.ihi.org/education/IHIOpenSchool/resources/Documents/QI101_exercis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70925"/>
            <a:ext cx="6019800" cy="2086725"/>
          </a:xfrm>
        </p:spPr>
        <p:txBody>
          <a:bodyPr/>
          <a:lstStyle/>
          <a:p>
            <a:r>
              <a:rPr lang="en-US" dirty="0"/>
              <a:t>Fundamentals of Health Care Improvement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</a:t>
            </a:r>
            <a:r>
              <a:rPr lang="en-US" dirty="0"/>
              <a:t>QI 101: Introduction to Health Care Improvement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54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Appreciation of a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whole system that you’re trying to manage? </a:t>
            </a:r>
            <a:endParaRPr lang="en-US" dirty="0" smtClean="0"/>
          </a:p>
        </p:txBody>
      </p:sp>
      <p:pic>
        <p:nvPicPr>
          <p:cNvPr id="2050" name="Picture 2" descr="http://app.ihi.org/LMS/Content/222cc18b-9482-48f2-95e5-b6937a17c09a/Upload/MagGlass.PNG"/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19823"/>
            <a:ext cx="3932238" cy="407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6611816" y="2381457"/>
            <a:ext cx="813916" cy="924448"/>
          </a:xfrm>
          <a:prstGeom prst="star5">
            <a:avLst/>
          </a:prstGeom>
          <a:solidFill>
            <a:srgbClr val="F5802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4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 smtClean="0"/>
              <a:t>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variation in results trying to tell you about the system</a:t>
            </a:r>
            <a:r>
              <a:rPr lang="en-US" dirty="0" smtClean="0"/>
              <a:t>?</a:t>
            </a:r>
          </a:p>
        </p:txBody>
      </p:sp>
      <p:pic>
        <p:nvPicPr>
          <p:cNvPr id="2050" name="Picture 2" descr="http://app.ihi.org/LMS/Content/222cc18b-9482-48f2-95e5-b6937a17c09a/Upload/MagGlass.PNG"/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19823"/>
            <a:ext cx="3932238" cy="407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5"/>
          <p:cNvSpPr/>
          <p:nvPr/>
        </p:nvSpPr>
        <p:spPr>
          <a:xfrm>
            <a:off x="7084088" y="2733151"/>
            <a:ext cx="813916" cy="924448"/>
          </a:xfrm>
          <a:prstGeom prst="star5">
            <a:avLst/>
          </a:prstGeom>
          <a:solidFill>
            <a:srgbClr val="F5802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8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</a:t>
            </a:r>
            <a:r>
              <a:rPr lang="en-US" dirty="0"/>
              <a:t>of </a:t>
            </a:r>
            <a:r>
              <a:rPr lang="en-US" dirty="0" smtClean="0"/>
              <a:t>Knowledge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your predictions about the system’s performance?</a:t>
            </a:r>
            <a:endParaRPr lang="en-US" dirty="0" smtClean="0"/>
          </a:p>
        </p:txBody>
      </p:sp>
      <p:pic>
        <p:nvPicPr>
          <p:cNvPr id="8" name="Picture 2" descr="http://app.ihi.org/LMS/Content/222cc18b-9482-48f2-95e5-b6937a17c09a/Upload/MagGlass.PNG"/>
          <p:cNvPicPr>
            <a:picLocks noGrp="1" noChangeAspect="1" noChangeArrowheads="1"/>
          </p:cNvPicPr>
          <p:nvPr>
            <p:ph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19823"/>
            <a:ext cx="3932238" cy="407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5-Point Star 6"/>
          <p:cNvSpPr/>
          <p:nvPr/>
        </p:nvSpPr>
        <p:spPr>
          <a:xfrm>
            <a:off x="6601768" y="3305908"/>
            <a:ext cx="813916" cy="924448"/>
          </a:xfrm>
          <a:prstGeom prst="star5">
            <a:avLst/>
          </a:prstGeom>
          <a:solidFill>
            <a:srgbClr val="F5802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15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</a:t>
            </a:r>
            <a:r>
              <a:rPr lang="en-US" dirty="0"/>
              <a:t>of </a:t>
            </a:r>
            <a:r>
              <a:rPr lang="en-US" dirty="0" smtClean="0"/>
              <a:t>Psychology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important interactions among people in the system</a:t>
            </a:r>
            <a:r>
              <a:rPr lang="en-US" dirty="0" smtClean="0"/>
              <a:t>?</a:t>
            </a:r>
          </a:p>
        </p:txBody>
      </p:sp>
      <p:pic>
        <p:nvPicPr>
          <p:cNvPr id="8" name="Picture 2" descr="http://app.ihi.org/LMS/Content/222cc18b-9482-48f2-95e5-b6937a17c09a/Upload/MagGlass.PNG"/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19823"/>
            <a:ext cx="3932238" cy="407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5-Point Star 6"/>
          <p:cNvSpPr/>
          <p:nvPr/>
        </p:nvSpPr>
        <p:spPr>
          <a:xfrm>
            <a:off x="6119447" y="2733151"/>
            <a:ext cx="813916" cy="924448"/>
          </a:xfrm>
          <a:prstGeom prst="star5">
            <a:avLst/>
          </a:prstGeom>
          <a:solidFill>
            <a:srgbClr val="F5802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74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58025"/>
                </a:solidFill>
              </a:rPr>
              <a:t>Video</a:t>
            </a:r>
            <a:endParaRPr lang="en-US" dirty="0">
              <a:solidFill>
                <a:srgbClr val="F58025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www.ihi.org/education/IHIOpenSchool/resources/Pages/Activities/williamsNeedImprovementScience.aspx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5421" y="5150471"/>
            <a:ext cx="6853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hlinkClick r:id="rId4"/>
              </a:rPr>
              <a:t>https://</a:t>
            </a:r>
            <a:r>
              <a:rPr lang="en-US" sz="3600" dirty="0" smtClean="0">
                <a:hlinkClick r:id="rId4"/>
              </a:rPr>
              <a:t>youtu.be/XSQr9_VwMCg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8" name="Picture 7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7594" y="1513844"/>
            <a:ext cx="4627363" cy="35214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3125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58025"/>
                </a:solidFill>
              </a:rPr>
              <a:t>Discussion</a:t>
            </a:r>
            <a:endParaRPr lang="en-US" dirty="0">
              <a:solidFill>
                <a:srgbClr val="F58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 you agree that clinicians need improvement methodology to help them change how they work? Why or why not?</a:t>
            </a:r>
          </a:p>
          <a:p>
            <a:r>
              <a:rPr lang="en-US" dirty="0"/>
              <a:t>When you think about a process in your life (at work or at home) that needs improvement, what’s the first thing that comes to mind? Why?</a:t>
            </a:r>
          </a:p>
          <a:p>
            <a:r>
              <a:rPr lang="en-US" dirty="0" smtClean="0"/>
              <a:t>How can data be helpful in identifying opportunities for improvement?</a:t>
            </a:r>
          </a:p>
          <a:p>
            <a:r>
              <a:rPr lang="en-US" dirty="0" smtClean="0"/>
              <a:t>Have </a:t>
            </a:r>
            <a:r>
              <a:rPr lang="en-US" dirty="0"/>
              <a:t>you used improvement science to make changes in your work or home life? What was your experience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www.ihi.org/education/IHIOpenSchool/resources/Documents/Facilitator_ImprovementScience.pdf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68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58025"/>
                </a:solidFill>
              </a:rPr>
              <a:t>Exercise</a:t>
            </a:r>
            <a:endParaRPr lang="en-US" dirty="0">
              <a:solidFill>
                <a:srgbClr val="F58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to 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www.medicare.gov/hospitalcompare/search.html</a:t>
            </a:r>
            <a:endParaRPr lang="en-US" dirty="0"/>
          </a:p>
          <a:p>
            <a:r>
              <a:rPr lang="en-US" dirty="0"/>
              <a:t>Research your local hospitals or the hospitals in an area of your choice. </a:t>
            </a:r>
            <a:endParaRPr lang="en-US" dirty="0"/>
          </a:p>
          <a:p>
            <a:r>
              <a:rPr lang="en-US" dirty="0"/>
              <a:t>Discuss what you learned, referring to the discussion questions at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://www.ihi.org/education/IHIOpenSchool/resources/Documents/QI101_exercise.pdf</a:t>
            </a:r>
            <a:r>
              <a:rPr lang="en-US" dirty="0"/>
              <a:t>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929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Objectives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Describe common challenges for health care systems around the </a:t>
            </a:r>
            <a:r>
              <a:rPr lang="en-US" dirty="0" smtClean="0"/>
              <a:t>world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List the six dimensions of health care, and the aims for each, outlined by the Institute of Medicine (IOM) in </a:t>
            </a:r>
            <a:r>
              <a:rPr lang="en-US" dirty="0" smtClean="0"/>
              <a:t>2001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the value of improvement science in health </a:t>
            </a:r>
            <a:r>
              <a:rPr lang="en-US" dirty="0" smtClean="0"/>
              <a:t>care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9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and health care today</a:t>
            </a:r>
          </a:p>
          <a:p>
            <a:r>
              <a:rPr lang="en-US" dirty="0" smtClean="0"/>
              <a:t>The Institute of Medicine’s aims for improvement</a:t>
            </a:r>
          </a:p>
          <a:p>
            <a:r>
              <a:rPr lang="en-US" dirty="0" smtClean="0"/>
              <a:t>Changing systems with the science of improvement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153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State of Health Care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Providers are becoming </a:t>
            </a:r>
            <a:r>
              <a:rPr lang="en-US" dirty="0"/>
              <a:t>more specialized, </a:t>
            </a:r>
            <a:r>
              <a:rPr lang="en-US" dirty="0" smtClean="0"/>
              <a:t>leading to </a:t>
            </a:r>
            <a:r>
              <a:rPr lang="en-US" dirty="0"/>
              <a:t>gaps in communication and </a:t>
            </a:r>
            <a:r>
              <a:rPr lang="en-US" dirty="0" smtClean="0"/>
              <a:t>care</a:t>
            </a:r>
            <a:endParaRPr lang="en-US" dirty="0"/>
          </a:p>
          <a:p>
            <a:r>
              <a:rPr lang="en-US" dirty="0"/>
              <a:t>Populations </a:t>
            </a:r>
            <a:r>
              <a:rPr lang="en-US" dirty="0" smtClean="0"/>
              <a:t>are aging</a:t>
            </a:r>
            <a:r>
              <a:rPr lang="en-US" dirty="0"/>
              <a:t>, </a:t>
            </a:r>
            <a:r>
              <a:rPr lang="en-US" dirty="0" smtClean="0"/>
              <a:t>with disease </a:t>
            </a:r>
            <a:r>
              <a:rPr lang="en-US" dirty="0"/>
              <a:t>burden </a:t>
            </a:r>
            <a:r>
              <a:rPr lang="en-US" dirty="0" smtClean="0"/>
              <a:t>shifting </a:t>
            </a:r>
            <a:r>
              <a:rPr lang="en-US" dirty="0"/>
              <a:t>toward </a:t>
            </a:r>
            <a:r>
              <a:rPr lang="en-US" dirty="0" smtClean="0"/>
              <a:t>chronic conditions</a:t>
            </a:r>
            <a:endParaRPr lang="en-US" dirty="0"/>
          </a:p>
          <a:p>
            <a:r>
              <a:rPr lang="en-US" dirty="0"/>
              <a:t>Patients and </a:t>
            </a:r>
            <a:r>
              <a:rPr lang="en-US" dirty="0" smtClean="0"/>
              <a:t>families are better informed, wanting more personalized care</a:t>
            </a:r>
          </a:p>
          <a:p>
            <a:r>
              <a:rPr lang="en-US" dirty="0" smtClean="0"/>
              <a:t>Complicated procedures and expensive treatments are more available and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0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IOM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1999:</a:t>
            </a:r>
            <a:r>
              <a:rPr lang="en-US" dirty="0"/>
              <a:t> </a:t>
            </a:r>
            <a:r>
              <a:rPr lang="en-US" i="1" dirty="0"/>
              <a:t>To Err Is Human: Building a Safer Health Care </a:t>
            </a:r>
            <a:r>
              <a:rPr lang="en-US" i="1" dirty="0" smtClean="0"/>
              <a:t>System</a:t>
            </a:r>
          </a:p>
          <a:p>
            <a:pPr lvl="1"/>
            <a:r>
              <a:rPr lang="en-US" dirty="0" smtClean="0"/>
              <a:t>44,000 </a:t>
            </a:r>
            <a:r>
              <a:rPr lang="en-US" dirty="0"/>
              <a:t>to 98,000 Americans </a:t>
            </a:r>
            <a:r>
              <a:rPr lang="en-US" dirty="0" smtClean="0"/>
              <a:t>dying </a:t>
            </a:r>
            <a:r>
              <a:rPr lang="en-US" dirty="0"/>
              <a:t>due to medical errors each </a:t>
            </a:r>
            <a:r>
              <a:rPr lang="en-US" dirty="0" smtClean="0"/>
              <a:t>year</a:t>
            </a:r>
          </a:p>
          <a:p>
            <a:pPr lvl="2"/>
            <a:r>
              <a:rPr lang="en-US" dirty="0" smtClean="0"/>
              <a:t>Equivalent to three jumbo </a:t>
            </a:r>
            <a:r>
              <a:rPr lang="en-US" dirty="0"/>
              <a:t>jets </a:t>
            </a:r>
            <a:r>
              <a:rPr lang="en-US" dirty="0" smtClean="0"/>
              <a:t>crashing every </a:t>
            </a:r>
            <a:r>
              <a:rPr lang="en-US" dirty="0"/>
              <a:t>other </a:t>
            </a:r>
            <a:r>
              <a:rPr lang="en-US" dirty="0" smtClean="0"/>
              <a:t>day; statistics widely reported by the media</a:t>
            </a:r>
          </a:p>
          <a:p>
            <a:r>
              <a:rPr lang="en-US" dirty="0" smtClean="0"/>
              <a:t>2001: </a:t>
            </a:r>
            <a:r>
              <a:rPr lang="en-US" i="1" dirty="0"/>
              <a:t>Crossing the Quality Chasm: Health Care in the 21st </a:t>
            </a:r>
            <a:r>
              <a:rPr lang="en-US" i="1" dirty="0" smtClean="0"/>
              <a:t>Century</a:t>
            </a:r>
            <a:endParaRPr lang="en-US" dirty="0" smtClean="0"/>
          </a:p>
          <a:p>
            <a:pPr lvl="1"/>
            <a:r>
              <a:rPr lang="en-US" dirty="0" smtClean="0"/>
              <a:t>Six dimensions </a:t>
            </a:r>
            <a:r>
              <a:rPr lang="en-US" dirty="0"/>
              <a:t>of </a:t>
            </a:r>
            <a:r>
              <a:rPr lang="en-US" dirty="0" smtClean="0"/>
              <a:t>US health care that need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9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851637"/>
              </p:ext>
            </p:extLst>
          </p:nvPr>
        </p:nvGraphicFramePr>
        <p:xfrm>
          <a:off x="500062" y="1387841"/>
          <a:ext cx="8143876" cy="4411218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22592"/>
                <a:gridCol w="7521284"/>
              </a:tblGrid>
              <a:tr h="735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Safe: </a:t>
                      </a:r>
                      <a:r>
                        <a:rPr lang="en-US" sz="1800" b="0" dirty="0">
                          <a:effectLst/>
                        </a:rPr>
                        <a:t>Avoiding injuries to patients from the care that is intended to help them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Timely: </a:t>
                      </a:r>
                      <a:r>
                        <a:rPr lang="en-US" sz="1800" dirty="0">
                          <a:effectLst/>
                        </a:rPr>
                        <a:t>Reducing waits and sometimes harmful delays for patients and providers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Effective: </a:t>
                      </a:r>
                      <a:r>
                        <a:rPr lang="en-US" sz="1800" dirty="0">
                          <a:effectLst/>
                        </a:rPr>
                        <a:t>Providing the appropriate level of services based on scientific knowledge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Efficient: </a:t>
                      </a:r>
                      <a:r>
                        <a:rPr lang="en-US" sz="1800" dirty="0">
                          <a:effectLst/>
                        </a:rPr>
                        <a:t>Avoiding waste, including waste of equipment, supplies, ideas, and energy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Equitable:</a:t>
                      </a:r>
                      <a:r>
                        <a:rPr lang="en-US" sz="1800" dirty="0">
                          <a:effectLst/>
                        </a:rPr>
                        <a:t> Providing care that does not vary in quality because of personal characteristics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35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Patient-Centered: </a:t>
                      </a:r>
                      <a:r>
                        <a:rPr lang="en-US" sz="1800" dirty="0">
                          <a:effectLst/>
                        </a:rPr>
                        <a:t>Providing care that is respectful of and responsive to individual patients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30" name="Picture 6" descr="Safe_32x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" y="1500586"/>
            <a:ext cx="502366" cy="50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20" descr="Timely_32x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" y="2212744"/>
            <a:ext cx="502366" cy="50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21" descr="Effective_32x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" y="2940610"/>
            <a:ext cx="502366" cy="50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22" descr="Efficient_32x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" y="3676443"/>
            <a:ext cx="502366" cy="50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3" descr="Equitable_32x3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" y="4412276"/>
            <a:ext cx="502366" cy="50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4" descr="PatientCenter_32x3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" y="5165757"/>
            <a:ext cx="502366" cy="50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274763" y="2390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Dimensions of Health Care Quality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8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Improve?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Every system is perfectly designed to get the results it </a:t>
            </a:r>
            <a:r>
              <a:rPr lang="en-US" dirty="0" smtClean="0"/>
              <a:t>gets.”</a:t>
            </a:r>
          </a:p>
          <a:p>
            <a:r>
              <a:rPr lang="en-US" dirty="0" smtClean="0"/>
              <a:t>The “science of improvement” (however we label it) focuses on changing systems — not people</a:t>
            </a:r>
          </a:p>
          <a:p>
            <a:pPr lvl="1"/>
            <a:r>
              <a:rPr lang="en-US" dirty="0" smtClean="0"/>
              <a:t>“Science of improvement”</a:t>
            </a:r>
          </a:p>
          <a:p>
            <a:pPr lvl="1"/>
            <a:r>
              <a:rPr lang="en-US" dirty="0" smtClean="0"/>
              <a:t>“Health care delivery science”</a:t>
            </a:r>
          </a:p>
          <a:p>
            <a:pPr lvl="1"/>
            <a:r>
              <a:rPr lang="en-US" dirty="0" smtClean="0"/>
              <a:t>“Implementation science”</a:t>
            </a:r>
          </a:p>
          <a:p>
            <a:pPr lvl="1"/>
            <a:r>
              <a:rPr lang="en-US" dirty="0" smtClean="0"/>
              <a:t>“Systems strengthening”</a:t>
            </a:r>
          </a:p>
          <a:p>
            <a:pPr lvl="1"/>
            <a:r>
              <a:rPr lang="en-US" dirty="0" smtClean="0"/>
              <a:t>“Systems engineering”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5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Evolution of Improvement Science</a:t>
            </a:r>
            <a:endParaRPr lang="en-US" dirty="0"/>
          </a:p>
        </p:txBody>
      </p:sp>
      <p:pic>
        <p:nvPicPr>
          <p:cNvPr id="1026" name="Picture 2" descr="http://app.ihi.org/LMS/Content/222cc18b-9482-48f2-95e5-b6937a17c09a/Upload/TimelineQual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72595"/>
            <a:ext cx="7455408" cy="547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1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of Profound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Theory of improvement from </a:t>
            </a:r>
            <a:r>
              <a:rPr lang="en-US" dirty="0"/>
              <a:t>W. Edwards </a:t>
            </a:r>
            <a:r>
              <a:rPr lang="en-US" dirty="0" smtClean="0"/>
              <a:t>Deming</a:t>
            </a:r>
          </a:p>
          <a:p>
            <a:r>
              <a:rPr lang="en-US" dirty="0" smtClean="0"/>
              <a:t>Framework </a:t>
            </a:r>
            <a:r>
              <a:rPr lang="en-US" dirty="0"/>
              <a:t>for understanding </a:t>
            </a:r>
            <a:r>
              <a:rPr lang="en-US" dirty="0" smtClean="0"/>
              <a:t>key </a:t>
            </a:r>
            <a:r>
              <a:rPr lang="en-US" dirty="0"/>
              <a:t>aspects of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Predecessor of the Model for Improvement</a:t>
            </a:r>
            <a:endParaRPr lang="en-US" dirty="0"/>
          </a:p>
        </p:txBody>
      </p:sp>
      <p:pic>
        <p:nvPicPr>
          <p:cNvPr id="2050" name="Picture 2" descr="http://app.ihi.org/LMS/Content/222cc18b-9482-48f2-95e5-b6937a17c09a/Upload/MagGlass.PNG"/>
          <p:cNvPicPr>
            <a:picLocks noGrp="1" noChangeAspect="1" noChangeArrowheads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19823"/>
            <a:ext cx="3932238" cy="407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695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IHI_Theme_jan_2013">
  <a:themeElements>
    <a:clrScheme name="IHI - Jan 2013">
      <a:dk1>
        <a:srgbClr val="455660"/>
      </a:dk1>
      <a:lt1>
        <a:srgbClr val="FFFFFF"/>
      </a:lt1>
      <a:dk2>
        <a:srgbClr val="00A0AF"/>
      </a:dk2>
      <a:lt2>
        <a:srgbClr val="8CC63E"/>
      </a:lt2>
      <a:accent1>
        <a:srgbClr val="7299C6"/>
      </a:accent1>
      <a:accent2>
        <a:srgbClr val="0194D3"/>
      </a:accent2>
      <a:accent3>
        <a:srgbClr val="72C6A1"/>
      </a:accent3>
      <a:accent4>
        <a:srgbClr val="9CD4E4"/>
      </a:accent4>
      <a:accent5>
        <a:srgbClr val="777779"/>
      </a:accent5>
      <a:accent6>
        <a:srgbClr val="DFE0CE"/>
      </a:accent6>
      <a:hlink>
        <a:srgbClr val="009EC2"/>
      </a:hlink>
      <a:folHlink>
        <a:srgbClr val="009E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7472" indent="-347472">
          <a:spcBef>
            <a:spcPts val="576"/>
          </a:spcBef>
          <a:buBlip>
            <a:blip xmlns:r="http://schemas.openxmlformats.org/officeDocument/2006/relationships" r:embed="rId1"/>
          </a:buBlip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326CE490B82447BCB0592B93505EC5" ma:contentTypeVersion="1" ma:contentTypeDescription="Create a new document." ma:contentTypeScope="" ma:versionID="bd8fcc06687e7cf08d57cc88ea0832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BFCB794-C790-4177-830C-4B7197E55D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B0AF1F-9AE2-4F57-878D-67D3FEA42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CB9891-004F-45D4-B40D-0A050C89593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IHI_Theme_jan_2013</Template>
  <TotalTime>1566</TotalTime>
  <Words>505</Words>
  <Application>Microsoft Office PowerPoint</Application>
  <PresentationFormat>On-screen Show (4:3)</PresentationFormat>
  <Paragraphs>66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</vt:lpstr>
      <vt:lpstr>Times New Roman</vt:lpstr>
      <vt:lpstr>IHI_Theme_jan_2013</vt:lpstr>
      <vt:lpstr>Fundamentals of Health Care Improvement</vt:lpstr>
      <vt:lpstr>Lecture Objectives</vt:lpstr>
      <vt:lpstr>Lecture Outline</vt:lpstr>
      <vt:lpstr>The State of Health Care Today</vt:lpstr>
      <vt:lpstr>Two IOM Reports</vt:lpstr>
      <vt:lpstr>Six Dimensions of Health Care Quality </vt:lpstr>
      <vt:lpstr>How Can We Improve?</vt:lpstr>
      <vt:lpstr>The Evolution of Improvement Science</vt:lpstr>
      <vt:lpstr>System of Profound Knowledge</vt:lpstr>
      <vt:lpstr>Appreciation of a System</vt:lpstr>
      <vt:lpstr>Understanding Variation</vt:lpstr>
      <vt:lpstr>Theory of Knowledge</vt:lpstr>
      <vt:lpstr>Theory of Psychology</vt:lpstr>
      <vt:lpstr>Video</vt:lpstr>
      <vt:lpstr>Discussion</vt:lpstr>
      <vt:lpstr>Exercise</vt:lpstr>
    </vt:vector>
  </TitlesOfParts>
  <Company>IHI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Fink</dc:creator>
  <cp:lastModifiedBy>Laura Fink</cp:lastModifiedBy>
  <cp:revision>81</cp:revision>
  <dcterms:created xsi:type="dcterms:W3CDTF">2017-02-14T17:02:44Z</dcterms:created>
  <dcterms:modified xsi:type="dcterms:W3CDTF">2017-07-18T16:19:49Z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0x01010007326CE490B82447BCB0592B93505EC5</vt:lpwstr>
  </property>
</Properties>
</file>