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Default Extension="sldx" ContentType="application/vnd.openxmlformats-officedocument.presentationml.slide"/>
  <Override PartName="/ppt/slides/slide43.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9.xml" ContentType="application/vnd.openxmlformats-officedocument.presentationml.slide+xml"/>
  <Override PartName="/ppt/drawings/drawing1.xml" ContentType="application/vnd.openxmlformats-officedocument.drawingml.chartshapes+xml"/>
  <Override PartName="/ppt/slides/slide44.xml" ContentType="application/vnd.openxmlformats-officedocument.presentationml.slide+xml"/>
  <Override PartName="/ppt/presentation.xml" ContentType="application/vnd.openxmlformats-officedocument.presentationml.presentation.main+xml"/>
  <Override PartName="/ppt/slides/slide4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1.xml" ContentType="application/vnd.openxmlformats-officedocument.presentationml.slide+xml"/>
  <Override PartName="/ppt/slides/slide35.xml" ContentType="application/vnd.openxmlformats-officedocument.presentationml.slide+xml"/>
  <Override PartName="/ppt/slides/slide40.xml" ContentType="application/vnd.openxmlformats-officedocument.presentationml.slide+xml"/>
  <Override PartName="/ppt/slides/slide38.xml" ContentType="application/vnd.openxmlformats-officedocument.presentationml.slide+xml"/>
  <Override PartName="/ppt/slides/slide41.xml" ContentType="application/vnd.openxmlformats-officedocument.presentationml.slide+xml"/>
  <Override PartName="/ppt/slides/slide36.xml" ContentType="application/vnd.openxmlformats-officedocument.presentationml.slide+xml"/>
  <Override PartName="/ppt/slides/slide39.xml" ContentType="application/vnd.openxmlformats-officedocument.presentationml.slide+xml"/>
  <Override PartName="/ppt/slides/slide37.xml" ContentType="application/vnd.openxmlformats-officedocument.presentationml.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12.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notesSlides/notesSlide18.xml" ContentType="application/vnd.openxmlformats-officedocument.presentationml.notesSlide+xml"/>
  <Override PartName="/ppt/slideLayouts/slideLayout77.xml" ContentType="application/vnd.openxmlformats-officedocument.presentationml.slideLayout+xml"/>
  <Override PartName="/ppt/slideLayouts/slideLayout163.xml" ContentType="application/vnd.openxmlformats-officedocument.presentationml.slideLayout+xml"/>
  <Override PartName="/ppt/slideLayouts/slideLayout162.xml" ContentType="application/vnd.openxmlformats-officedocument.presentationml.slideLayout+xml"/>
  <Override PartName="/ppt/slideLayouts/slideLayout161.xml" ContentType="application/vnd.openxmlformats-officedocument.presentationml.slideLayout+xml"/>
  <Override PartName="/ppt/slideLayouts/slideLayout160.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159.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63.xml" ContentType="application/vnd.openxmlformats-officedocument.presentationml.slideLayout+xml"/>
  <Override PartName="/ppt/slideLayouts/slideLayout171.xml" ContentType="application/vnd.openxmlformats-officedocument.presentationml.slideLayout+xml"/>
  <Override PartName="/ppt/slideLayouts/slideLayout170.xml" ContentType="application/vnd.openxmlformats-officedocument.presentationml.slideLayout+xml"/>
  <Override PartName="/ppt/slideLayouts/slideLayout169.xml" ContentType="application/vnd.openxmlformats-officedocument.presentationml.slideLayout+xml"/>
  <Override PartName="/ppt/slideLayouts/slideLayout168.xml" ContentType="application/vnd.openxmlformats-officedocument.presentationml.slideLayout+xml"/>
  <Override PartName="/ppt/slideLayouts/slideLayout167.xml" ContentType="application/vnd.openxmlformats-officedocument.presentationml.slideLayout+xml"/>
  <Override PartName="/ppt/slideLayouts/slideLayout166.xml" ContentType="application/vnd.openxmlformats-officedocument.presentationml.slideLayout+xml"/>
  <Override PartName="/ppt/slideLayouts/slideLayout158.xml" ContentType="application/vnd.openxmlformats-officedocument.presentationml.slideLayout+xml"/>
  <Override PartName="/ppt/slideLayouts/slideLayout157.xml" ContentType="application/vnd.openxmlformats-officedocument.presentationml.slideLayout+xml"/>
  <Override PartName="/ppt/slideLayouts/slideLayout156.xml" ContentType="application/vnd.openxmlformats-officedocument.presentationml.slideLayout+xml"/>
  <Override PartName="/ppt/slideLayouts/slideLayout66.xml" ContentType="application/vnd.openxmlformats-officedocument.presentationml.slideLayout+xml"/>
  <Override PartName="/ppt/slideLayouts/slideLayout146.xml" ContentType="application/vnd.openxmlformats-officedocument.presentationml.slideLayout+xml"/>
  <Override PartName="/ppt/slideLayouts/slideLayout145.xml" ContentType="application/vnd.openxmlformats-officedocument.presentationml.slideLayout+xml"/>
  <Override PartName="/ppt/slideLayouts/slideLayout144.xml" ContentType="application/vnd.openxmlformats-officedocument.presentationml.slideLayout+xml"/>
  <Override PartName="/ppt/slideLayouts/slideLayout143.xml" ContentType="application/vnd.openxmlformats-officedocument.presentationml.slideLayout+xml"/>
  <Override PartName="/ppt/slideLayouts/slideLayout142.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5.xml" ContentType="application/vnd.openxmlformats-officedocument.presentationml.slideLayout+xml"/>
  <Override PartName="/ppt/slideLayouts/slideLayout154.xml" ContentType="application/vnd.openxmlformats-officedocument.presentationml.slideLayout+xml"/>
  <Override PartName="/ppt/slideLayouts/slideLayout153.xml" ContentType="application/vnd.openxmlformats-officedocument.presentationml.slideLayout+xml"/>
  <Override PartName="/ppt/slideLayouts/slideLayout152.xml" ContentType="application/vnd.openxmlformats-officedocument.presentationml.slideLayout+xml"/>
  <Override PartName="/ppt/slideLayouts/slideLayout151.xml" ContentType="application/vnd.openxmlformats-officedocument.presentationml.slideLayout+xml"/>
  <Override PartName="/ppt/slideLayouts/slideLayout150.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99.xml" ContentType="application/vnd.openxmlformats-officedocument.presentationml.slideLayout+xml"/>
  <Override PartName="/ppt/slideLayouts/slideLayout198.xml" ContentType="application/vnd.openxmlformats-officedocument.presentationml.slideLayout+xml"/>
  <Override PartName="/ppt/slideLayouts/slideLayout197.xml" ContentType="application/vnd.openxmlformats-officedocument.presentationml.slideLayout+xml"/>
  <Override PartName="/ppt/slideLayouts/slideLayout196.xml" ContentType="application/vnd.openxmlformats-officedocument.presentationml.slideLayout+xml"/>
  <Override PartName="/ppt/slideLayouts/slideLayout195.xml" ContentType="application/vnd.openxmlformats-officedocument.presentationml.slideLayout+xml"/>
  <Override PartName="/ppt/slideLayouts/slideLayout194.xml" ContentType="application/vnd.openxmlformats-officedocument.presentationml.slideLayout+xml"/>
  <Override PartName="/ppt/slideLayouts/slideLayout193.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205.xml" ContentType="application/vnd.openxmlformats-officedocument.presentationml.slideLayout+xml"/>
  <Override PartName="/ppt/slideLayouts/slideLayout204.xml" ContentType="application/vnd.openxmlformats-officedocument.presentationml.slideLayout+xml"/>
  <Override PartName="/ppt/slideLayouts/slideLayout203.xml" ContentType="application/vnd.openxmlformats-officedocument.presentationml.slideLayout+xml"/>
  <Override PartName="/ppt/slideLayouts/slideLayout192.xml" ContentType="application/vnd.openxmlformats-officedocument.presentationml.slideLayout+xml"/>
  <Override PartName="/ppt/slideLayouts/slideLayout191.xml" ContentType="application/vnd.openxmlformats-officedocument.presentationml.slideLayout+xml"/>
  <Override PartName="/ppt/slideLayouts/slideLayout190.xml" ContentType="application/vnd.openxmlformats-officedocument.presentationml.slideLayout+xml"/>
  <Override PartName="/ppt/slideLayouts/slideLayout180.xml" ContentType="application/vnd.openxmlformats-officedocument.presentationml.slideLayout+xml"/>
  <Override PartName="/ppt/slideLayouts/slideLayout179.xml" ContentType="application/vnd.openxmlformats-officedocument.presentationml.slideLayout+xml"/>
  <Override PartName="/ppt/slideLayouts/slideLayout178.xml" ContentType="application/vnd.openxmlformats-officedocument.presentationml.slideLayout+xml"/>
  <Override PartName="/ppt/slideLayouts/slideLayout177.xml" ContentType="application/vnd.openxmlformats-officedocument.presentationml.slideLayout+xml"/>
  <Override PartName="/ppt/slideLayouts/slideLayout176.xml" ContentType="application/vnd.openxmlformats-officedocument.presentationml.slideLayout+xml"/>
  <Override PartName="/ppt/slideLayouts/slideLayout175.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9.xml" ContentType="application/vnd.openxmlformats-officedocument.presentationml.slideLayout+xml"/>
  <Override PartName="/ppt/slideLayouts/slideLayout188.xml" ContentType="application/vnd.openxmlformats-officedocument.presentationml.slideLayout+xml"/>
  <Override PartName="/ppt/slideLayouts/slideLayout187.xml" ContentType="application/vnd.openxmlformats-officedocument.presentationml.slideLayout+xml"/>
  <Override PartName="/ppt/slideLayouts/slideLayout186.xml" ContentType="application/vnd.openxmlformats-officedocument.presentationml.slideLayout+xml"/>
  <Override PartName="/ppt/slideLayouts/slideLayout185.xml" ContentType="application/vnd.openxmlformats-officedocument.presentationml.slideLayout+xml"/>
  <Override PartName="/ppt/slideLayouts/slideLayout184.xml" ContentType="application/vnd.openxmlformats-officedocument.presentationml.slideLayout+xml"/>
  <Override PartName="/ppt/slideLayouts/slideLayout141.xml" ContentType="application/vnd.openxmlformats-officedocument.presentationml.slideLayout+xml"/>
  <Override PartName="/ppt/slideLayouts/slideLayout140.xml" ContentType="application/vnd.openxmlformats-officedocument.presentationml.slideLayout+xml"/>
  <Override PartName="/ppt/slideLayouts/slideLayout139.xml" ContentType="application/vnd.openxmlformats-officedocument.presentationml.slideLayout+xml"/>
  <Override PartName="/ppt/slideLayouts/slideLayout96.xml" ContentType="application/vnd.openxmlformats-officedocument.presentationml.slideLayout+xml"/>
  <Override PartName="/ppt/slideLayouts/slideLayout95.xml" ContentType="application/vnd.openxmlformats-officedocument.presentationml.slideLayout+xml"/>
  <Override PartName="/ppt/slideLayouts/slideLayout94.xml" ContentType="application/vnd.openxmlformats-officedocument.presentationml.slideLayout+xml"/>
  <Override PartName="/ppt/slideLayouts/slideLayout93.xml" ContentType="application/vnd.openxmlformats-officedocument.presentationml.slideLayout+xml"/>
  <Override PartName="/ppt/slideLayouts/slideLayout92.xml" ContentType="application/vnd.openxmlformats-officedocument.presentationml.slideLayout+xml"/>
  <Override PartName="/ppt/slideLayouts/slideLayout91.xml" ContentType="application/vnd.openxmlformats-officedocument.presentationml.slideLayout+xml"/>
  <Override PartName="/ppt/slideLayouts/slideLayout90.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4.xml" ContentType="application/vnd.openxmlformats-officedocument.presentationml.slideLayout+xml"/>
  <Override PartName="/ppt/slideLayouts/slideLayout103.xml" ContentType="application/vnd.openxmlformats-officedocument.presentationml.slideLayout+xml"/>
  <Override PartName="/ppt/slideLayouts/slideLayout102.xml" ContentType="application/vnd.openxmlformats-officedocument.presentationml.slideLayout+xml"/>
  <Override PartName="/ppt/slideLayouts/slideLayout101.xml" ContentType="application/vnd.openxmlformats-officedocument.presentationml.slideLayout+xml"/>
  <Override PartName="/ppt/slideLayouts/slideLayout100.xml" ContentType="application/vnd.openxmlformats-officedocument.presentationml.slideLayout+xml"/>
  <Override PartName="/ppt/slideLayouts/slideLayout69.xml" ContentType="application/vnd.openxmlformats-officedocument.presentationml.slideLayout+xml"/>
  <Override PartName="/ppt/slideLayouts/slideLayout89.xml" ContentType="application/vnd.openxmlformats-officedocument.presentationml.slideLayout+xml"/>
  <Override PartName="/ppt/slideLayouts/slideLayout88.xml" ContentType="application/vnd.openxmlformats-officedocument.presentationml.slideLayout+xml"/>
  <Override PartName="/ppt/slideLayouts/slideLayout87.xml" ContentType="application/vnd.openxmlformats-officedocument.presentationml.slideLayout+xml"/>
  <Override PartName="/ppt/slideLayouts/slideLayout83.xml" ContentType="application/vnd.openxmlformats-officedocument.presentationml.slideLayout+xml"/>
  <Override PartName="/ppt/slideLayouts/slideLayout82.xml" ContentType="application/vnd.openxmlformats-officedocument.presentationml.slideLayout+xml"/>
  <Override PartName="/ppt/slideLayouts/slideLayout81.xml" ContentType="application/vnd.openxmlformats-officedocument.presentationml.slideLayout+xml"/>
  <Override PartName="/ppt/slideLayouts/slideLayout80.xml" ContentType="application/vnd.openxmlformats-officedocument.presentationml.slideLayout+xml"/>
  <Override PartName="/ppt/slideLayouts/slideLayout79.xml" ContentType="application/vnd.openxmlformats-officedocument.presentationml.slideLayout+xml"/>
  <Override PartName="/ppt/slideLayouts/slideLayout78.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75.xml" ContentType="application/vnd.openxmlformats-officedocument.presentationml.slideLayout+xml"/>
  <Override PartName="/ppt/slideLayouts/slideLayout86.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67.xml" ContentType="application/vnd.openxmlformats-officedocument.presentationml.slideLayout+xml"/>
  <Override PartName="/ppt/slideLayouts/slideLayout129.xml" ContentType="application/vnd.openxmlformats-officedocument.presentationml.slideLayout+xml"/>
  <Override PartName="/ppt/slideLayouts/slideLayout128.xml" ContentType="application/vnd.openxmlformats-officedocument.presentationml.slideLayout+xml"/>
  <Override PartName="/ppt/slideLayouts/slideLayout127.xml" ContentType="application/vnd.openxmlformats-officedocument.presentationml.slideLayout+xml"/>
  <Override PartName="/ppt/slideLayouts/slideLayout126.xml" ContentType="application/vnd.openxmlformats-officedocument.presentationml.slideLayout+xml"/>
  <Override PartName="/ppt/slideLayouts/slideLayout68.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8.xml" ContentType="application/vnd.openxmlformats-officedocument.presentationml.slideLayout+xml"/>
  <Override PartName="/ppt/slideLayouts/slideLayout137.xml" ContentType="application/vnd.openxmlformats-officedocument.presentationml.slideLayout+xml"/>
  <Override PartName="/ppt/slideLayouts/slideLayout136.xml" ContentType="application/vnd.openxmlformats-officedocument.presentationml.slideLayout+xml"/>
  <Override PartName="/ppt/slideLayouts/slideLayout135.xml" ContentType="application/vnd.openxmlformats-officedocument.presentationml.slideLayout+xml"/>
  <Override PartName="/ppt/slideLayouts/slideLayout134.xml" ContentType="application/vnd.openxmlformats-officedocument.presentationml.slideLayout+xml"/>
  <Override PartName="/ppt/slideLayouts/slideLayout133.xml" ContentType="application/vnd.openxmlformats-officedocument.presentationml.slideLayout+xml"/>
  <Override PartName="/ppt/slideLayouts/slideLayout125.xml" ContentType="application/vnd.openxmlformats-officedocument.presentationml.slideLayout+xml"/>
  <Override PartName="/ppt/slideLayouts/slideLayout124.xml" ContentType="application/vnd.openxmlformats-officedocument.presentationml.slideLayout+xml"/>
  <Override PartName="/ppt/slideLayouts/slideLayout123.xml" ContentType="application/vnd.openxmlformats-officedocument.presentationml.slideLayout+xml"/>
  <Override PartName="/ppt/slideLayouts/slideLayout113.xml" ContentType="application/vnd.openxmlformats-officedocument.presentationml.slideLayout+xml"/>
  <Override PartName="/ppt/slideLayouts/slideLayout112.xml" ContentType="application/vnd.openxmlformats-officedocument.presentationml.slideLayout+xml"/>
  <Override PartName="/ppt/slideLayouts/slideLayout111.xml" ContentType="application/vnd.openxmlformats-officedocument.presentationml.slideLayout+xml"/>
  <Override PartName="/ppt/slideLayouts/slideLayout110.xml" ContentType="application/vnd.openxmlformats-officedocument.presentationml.slideLayout+xml"/>
  <Override PartName="/ppt/slideLayouts/slideLayout109.xml" ContentType="application/vnd.openxmlformats-officedocument.presentationml.slideLayout+xml"/>
  <Override PartName="/ppt/slideLayouts/slideLayout108.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22.xml" ContentType="application/vnd.openxmlformats-officedocument.presentationml.slideLayout+xml"/>
  <Override PartName="/ppt/slideLayouts/slideLayout121.xml" ContentType="application/vnd.openxmlformats-officedocument.presentationml.slideLayout+xml"/>
  <Override PartName="/ppt/slideLayouts/slideLayout120.xml" ContentType="application/vnd.openxmlformats-officedocument.presentationml.slideLayout+xml"/>
  <Override PartName="/ppt/slideLayouts/slideLayout119.xml" ContentType="application/vnd.openxmlformats-officedocument.presentationml.slideLayout+xml"/>
  <Override PartName="/ppt/slideLayouts/slideLayout118.xml" ContentType="application/vnd.openxmlformats-officedocument.presentationml.slideLayout+xml"/>
  <Override PartName="/ppt/slideLayouts/slideLayout117.xml" ContentType="application/vnd.openxmlformats-officedocument.presentationml.slideLayout+xml"/>
  <Override PartName="/ppt/slideLayouts/slideLayout76.xml" ContentType="application/vnd.openxmlformats-officedocument.presentationml.slideLayout+xml"/>
  <Override PartName="/ppt/slideLayouts/slideLayout59.xml" ContentType="application/vnd.openxmlformats-officedocument.presentationml.slideLayout+xml"/>
  <Override PartName="/ppt/slideLayouts/slideLayout57.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33.xml" ContentType="application/vnd.openxmlformats-officedocument.presentationml.slideLayout+xml"/>
  <Override PartName="/ppt/notesSlides/notesSlide8.xml" ContentType="application/vnd.openxmlformats-officedocument.presentationml.notesSlid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251.xml" ContentType="application/vnd.openxmlformats-officedocument.presentationml.slideLayout+xml"/>
  <Override PartName="/ppt/slideLayouts/slideLayout58.xml" ContentType="application/vnd.openxmlformats-officedocument.presentationml.slideLayout+xml"/>
  <Override PartName="/ppt/slideLayouts/slideLayout249.xml" ContentType="application/vnd.openxmlformats-officedocument.presentationml.slideLayout+xml"/>
  <Override PartName="/ppt/slideLayouts/slideLayout248.xml" ContentType="application/vnd.openxmlformats-officedocument.presentationml.slideLayout+xml"/>
  <Override PartName="/ppt/slideLayouts/slideLayout247.xml" ContentType="application/vnd.openxmlformats-officedocument.presentationml.slideLayout+xml"/>
  <Override PartName="/ppt/slideLayouts/slideLayout246.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38.xml" ContentType="application/vnd.openxmlformats-officedocument.presentationml.slideLayout+xml"/>
  <Override PartName="/ppt/slideLayouts/slideLayout258.xml" ContentType="application/vnd.openxmlformats-officedocument.presentationml.slideLayout+xml"/>
  <Override PartName="/ppt/slideLayouts/slideLayout257.xml" ContentType="application/vnd.openxmlformats-officedocument.presentationml.slideLayout+xml"/>
  <Override PartName="/ppt/slideLayouts/slideLayout256.xml" ContentType="application/vnd.openxmlformats-officedocument.presentationml.slideLayout+xml"/>
  <Override PartName="/ppt/slideLayouts/slideLayout255.xml" ContentType="application/vnd.openxmlformats-officedocument.presentationml.slideLayout+xml"/>
  <Override PartName="/ppt/slideLayouts/slideLayout28.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2.xml" ContentType="application/vnd.openxmlformats-officedocument.presentationml.notesSlid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9.xml" ContentType="application/vnd.openxmlformats-officedocument.presentationml.slideLayout+xml"/>
  <Override PartName="/ppt/slideLayouts/slideLayout250.xml" ContentType="application/vnd.openxmlformats-officedocument.presentationml.slideLayout+xml"/>
  <Override PartName="/ppt/slideLayouts/slideLayout244.xml" ContentType="application/vnd.openxmlformats-officedocument.presentationml.slideLayout+xml"/>
  <Override PartName="/ppt/slideLayouts/slideLayout224.xml" ContentType="application/vnd.openxmlformats-officedocument.presentationml.slideLayout+xml"/>
  <Override PartName="/ppt/slideLayouts/slideLayout223.xml" ContentType="application/vnd.openxmlformats-officedocument.presentationml.slideLayout+xml"/>
  <Override PartName="/ppt/slideLayouts/slideLayout222.xml" ContentType="application/vnd.openxmlformats-officedocument.presentationml.slideLayout+xml"/>
  <Override PartName="/ppt/slideLayouts/slideLayout221.xml" ContentType="application/vnd.openxmlformats-officedocument.presentationml.slideLayout+xml"/>
  <Override PartName="/ppt/slideLayouts/slideLayout220.xml" ContentType="application/vnd.openxmlformats-officedocument.presentationml.slideLayout+xml"/>
  <Override PartName="/ppt/slideLayouts/slideLayout219.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45.xml" ContentType="application/vnd.openxmlformats-officedocument.presentationml.slideLayout+xml"/>
  <Override PartName="/ppt/slideLayouts/slideLayout232.xml" ContentType="application/vnd.openxmlformats-officedocument.presentationml.slideLayout+xml"/>
  <Override PartName="/ppt/slideLayouts/slideLayout231.xml" ContentType="application/vnd.openxmlformats-officedocument.presentationml.slideLayout+xml"/>
  <Override PartName="/ppt/slideLayouts/slideLayout230.xml" ContentType="application/vnd.openxmlformats-officedocument.presentationml.slideLayout+xml"/>
  <Override PartName="/ppt/slideLayouts/slideLayout229.xml" ContentType="application/vnd.openxmlformats-officedocument.presentationml.slideLayout+xml"/>
  <Override PartName="/ppt/slideLayouts/slideLayout228.xml" ContentType="application/vnd.openxmlformats-officedocument.presentationml.slideLayout+xml"/>
  <Override PartName="/ppt/slideLayouts/slideLayout218.xml" ContentType="application/vnd.openxmlformats-officedocument.presentationml.slideLayout+xml"/>
  <Override PartName="/ppt/slideLayouts/slideLayout217.xml" ContentType="application/vnd.openxmlformats-officedocument.presentationml.slideLayout+xml"/>
  <Override PartName="/ppt/slideLayouts/slideLayout216.xml" ContentType="application/vnd.openxmlformats-officedocument.presentationml.slideLayout+xml"/>
  <Override PartName="/ppt/slideLayouts/slideLayout209.xml" ContentType="application/vnd.openxmlformats-officedocument.presentationml.slideLayout+xml"/>
  <Override PartName="/ppt/slideLayouts/slideLayout208.xml" ContentType="application/vnd.openxmlformats-officedocument.presentationml.slideLayout+xml"/>
  <Override PartName="/ppt/slideLayouts/slideLayout207.xml" ContentType="application/vnd.openxmlformats-officedocument.presentationml.slideLayout+xml"/>
  <Override PartName="/ppt/slideLayouts/slideLayout206.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5.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214.xml" ContentType="application/vnd.openxmlformats-officedocument.presentationml.slideLayout+xml"/>
  <Override PartName="/ppt/slideLayouts/slideLayout213.xml" ContentType="application/vnd.openxmlformats-officedocument.presentationml.slideLayout+xml"/>
  <Override PartName="/ppt/slideLayouts/slideLayout52.xml" ContentType="application/vnd.openxmlformats-officedocument.presentationml.slideLayout+xml"/>
  <Override PartName="/ppt/slideLayouts/slideLayout227.xml" ContentType="application/vnd.openxmlformats-officedocument.presentationml.slideLayout+xml"/>
  <Override PartName="/ppt/slideLayouts/slideLayout50.xml" ContentType="application/vnd.openxmlformats-officedocument.presentationml.slideLayout+xml"/>
  <Override PartName="/ppt/slideLayouts/slideLayout235.xml" ContentType="application/vnd.openxmlformats-officedocument.presentationml.slideLayout+xml"/>
  <Override PartName="/ppt/slideLayouts/slideLayout234.xml" ContentType="application/vnd.openxmlformats-officedocument.presentationml.slideLayout+xml"/>
  <Override PartName="/ppt/slideLayouts/slideLayout233.xml" ContentType="application/vnd.openxmlformats-officedocument.presentationml.slideLayout+xml"/>
  <Override PartName="/ppt/slideLayouts/slideLayout51.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43.xml" ContentType="application/vnd.openxmlformats-officedocument.presentationml.slideLayout+xml"/>
  <Override PartName="/ppt/slideLayouts/slideLayout242.xml" ContentType="application/vnd.openxmlformats-officedocument.presentationml.slideLayout+xml"/>
  <Override PartName="/ppt/slideLayouts/slideLayout241.xml" ContentType="application/vnd.openxmlformats-officedocument.presentationml.slideLayout+xml"/>
  <Override PartName="/ppt/slideLayouts/slideLayout240.xml" ContentType="application/vnd.openxmlformats-officedocument.presentationml.slideLayout+xml"/>
  <Override PartName="/ppt/slideLayouts/slideLayout239.xml" ContentType="application/vnd.openxmlformats-officedocument.presentationml.slideLayout+xml"/>
  <Override PartName="/ppt/slideLayouts/slideLayout43.xml" ContentType="application/vnd.openxmlformats-officedocument.presentationml.slideLayout+xml"/>
  <Override PartName="/ppt/slideLayouts/slideLayout40.xml" ContentType="application/vnd.openxmlformats-officedocument.presentationml.slideLayout+xml"/>
  <Override PartName="/ppt/slideLayouts/slideLayout45.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4.xml" ContentType="application/vnd.openxmlformats-officedocument.presentationml.slideLayout+xml"/>
  <Override PartName="/ppt/slideLayouts/slideLayout46.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harts/chart1.xml" ContentType="application/vnd.openxmlformats-officedocument.drawingml.chart+xml"/>
  <Override PartName="/ppt/theme/theme13.xml" ContentType="application/vnd.openxmlformats-officedocument.theme+xml"/>
  <Override PartName="/ppt/theme/theme14.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charts/chart2.xml" ContentType="application/vnd.openxmlformats-officedocument.drawingml.chart+xml"/>
  <Override PartName="/ppt/theme/theme12.xml" ContentType="application/vnd.openxmlformats-officedocument.theme+xml"/>
  <Override PartName="/ppt/theme/theme9.xml" ContentType="application/vnd.openxmlformats-officedocument.theme+xml"/>
  <Override PartName="/ppt/theme/theme11.xml" ContentType="application/vnd.openxmlformats-officedocument.theme+xml"/>
  <Override PartName="/ppt/theme/theme8.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10.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customXml/itemProps2.xml" ContentType="application/vnd.openxmlformats-officedocument.customXmlProperties+xml"/>
  <Override PartName="/customXml/itemProps1.xml" ContentType="application/vnd.openxmlformats-officedocument.customXmlProperti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824" r:id="rId5"/>
    <p:sldMasterId id="2147483865" r:id="rId6"/>
    <p:sldMasterId id="2147483899" r:id="rId7"/>
    <p:sldMasterId id="2147484019" r:id="rId8"/>
    <p:sldMasterId id="2147484052" r:id="rId9"/>
    <p:sldMasterId id="2147484095" r:id="rId10"/>
    <p:sldMasterId id="2147484159" r:id="rId11"/>
    <p:sldMasterId id="2147484206" r:id="rId12"/>
    <p:sldMasterId id="2147484303" r:id="rId13"/>
    <p:sldMasterId id="2147484322" r:id="rId14"/>
    <p:sldMasterId id="2147484338" r:id="rId15"/>
  </p:sldMasterIdLst>
  <p:notesMasterIdLst>
    <p:notesMasterId r:id="rId65"/>
  </p:notesMasterIdLst>
  <p:handoutMasterIdLst>
    <p:handoutMasterId r:id="rId66"/>
  </p:handoutMasterIdLst>
  <p:sldIdLst>
    <p:sldId id="286" r:id="rId16"/>
    <p:sldId id="523" r:id="rId17"/>
    <p:sldId id="529" r:id="rId18"/>
    <p:sldId id="530" r:id="rId19"/>
    <p:sldId id="528" r:id="rId20"/>
    <p:sldId id="348" r:id="rId21"/>
    <p:sldId id="472" r:id="rId22"/>
    <p:sldId id="352" r:id="rId23"/>
    <p:sldId id="381" r:id="rId24"/>
    <p:sldId id="531" r:id="rId25"/>
    <p:sldId id="498" r:id="rId26"/>
    <p:sldId id="539" r:id="rId27"/>
    <p:sldId id="500" r:id="rId28"/>
    <p:sldId id="532" r:id="rId29"/>
    <p:sldId id="502" r:id="rId30"/>
    <p:sldId id="503" r:id="rId31"/>
    <p:sldId id="510" r:id="rId32"/>
    <p:sldId id="512" r:id="rId33"/>
    <p:sldId id="507" r:id="rId34"/>
    <p:sldId id="508" r:id="rId35"/>
    <p:sldId id="509" r:id="rId36"/>
    <p:sldId id="533" r:id="rId37"/>
    <p:sldId id="534" r:id="rId38"/>
    <p:sldId id="377" r:id="rId39"/>
    <p:sldId id="519" r:id="rId40"/>
    <p:sldId id="441" r:id="rId41"/>
    <p:sldId id="442" r:id="rId42"/>
    <p:sldId id="435" r:id="rId43"/>
    <p:sldId id="491" r:id="rId44"/>
    <p:sldId id="535" r:id="rId45"/>
    <p:sldId id="363" r:id="rId46"/>
    <p:sldId id="388" r:id="rId47"/>
    <p:sldId id="536" r:id="rId48"/>
    <p:sldId id="455" r:id="rId49"/>
    <p:sldId id="474" r:id="rId50"/>
    <p:sldId id="537" r:id="rId51"/>
    <p:sldId id="514" r:id="rId52"/>
    <p:sldId id="515" r:id="rId53"/>
    <p:sldId id="364" r:id="rId54"/>
    <p:sldId id="522" r:id="rId55"/>
    <p:sldId id="520" r:id="rId56"/>
    <p:sldId id="488" r:id="rId57"/>
    <p:sldId id="418" r:id="rId58"/>
    <p:sldId id="517" r:id="rId59"/>
    <p:sldId id="538" r:id="rId60"/>
    <p:sldId id="527" r:id="rId61"/>
    <p:sldId id="484" r:id="rId62"/>
    <p:sldId id="487" r:id="rId63"/>
    <p:sldId id="483" r:id="rId64"/>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9AC6"/>
    <a:srgbClr val="00CC99"/>
    <a:srgbClr val="CC99FF"/>
    <a:srgbClr val="FF9900"/>
    <a:srgbClr val="FFCC66"/>
    <a:srgbClr val="FFCC00"/>
    <a:srgbClr val="FF6600"/>
    <a:srgbClr val="FFFF00"/>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3871" autoAdjust="0"/>
  </p:normalViewPr>
  <p:slideViewPr>
    <p:cSldViewPr>
      <p:cViewPr varScale="1">
        <p:scale>
          <a:sx n="67" d="100"/>
          <a:sy n="67" d="100"/>
        </p:scale>
        <p:origin x="787" y="48"/>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24355"/>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slide" Target="slides/slide40.xml"/><Relationship Id="rId63" Type="http://schemas.openxmlformats.org/officeDocument/2006/relationships/slide" Target="slides/slide48.xml"/><Relationship Id="rId68"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1.xml"/><Relationship Id="rId29"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61" Type="http://schemas.openxmlformats.org/officeDocument/2006/relationships/slide" Target="slides/slide46.xml"/><Relationship Id="rId10" Type="http://schemas.openxmlformats.org/officeDocument/2006/relationships/slideMaster" Target="slideMasters/slideMaster7.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slide" Target="slides/slide49.xml"/><Relationship Id="rId69"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36.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presProps" Target="presProps.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 Id="rId7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oleObject" Target="file:///C:\Users\Jody\Desktop\EDucate%20Workspace\EDucate0609TH%20-%20Original.xlsm"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dirty="0"/>
              <a:t>30 Day Readmissions</a:t>
            </a:r>
          </a:p>
          <a:p>
            <a:pPr>
              <a:defRPr/>
            </a:pPr>
            <a:r>
              <a:rPr lang="en-US" dirty="0"/>
              <a:t>Primary &amp; Secondary Heart Failure</a:t>
            </a:r>
          </a:p>
          <a:p>
            <a:pPr>
              <a:defRPr/>
            </a:pPr>
            <a:r>
              <a:rPr lang="en-US" dirty="0"/>
              <a:t>UCSF Medical Center Heart Failure Program</a:t>
            </a:r>
          </a:p>
        </c:rich>
      </c:tx>
      <c:overlay val="0"/>
    </c:title>
    <c:autoTitleDeleted val="0"/>
    <c:plotArea>
      <c:layout/>
      <c:lineChart>
        <c:grouping val="standard"/>
        <c:varyColors val="0"/>
        <c:ser>
          <c:idx val="0"/>
          <c:order val="0"/>
          <c:tx>
            <c:strRef>
              <c:f>Data!$B$3</c:f>
              <c:strCache>
                <c:ptCount val="1"/>
                <c:pt idx="0">
                  <c:v>P &amp; S HF 30D Readmissions</c:v>
                </c:pt>
              </c:strCache>
            </c:strRef>
          </c:tx>
          <c:cat>
            <c:numRef>
              <c:f>Data!$A$4:$A$51</c:f>
              <c:numCache>
                <c:formatCode>mmm\-yy</c:formatCode>
                <c:ptCount val="48"/>
                <c:pt idx="0">
                  <c:v>39814</c:v>
                </c:pt>
                <c:pt idx="1">
                  <c:v>39845</c:v>
                </c:pt>
                <c:pt idx="2">
                  <c:v>39873</c:v>
                </c:pt>
                <c:pt idx="3">
                  <c:v>39904</c:v>
                </c:pt>
                <c:pt idx="4">
                  <c:v>39934</c:v>
                </c:pt>
                <c:pt idx="5">
                  <c:v>39965</c:v>
                </c:pt>
                <c:pt idx="6">
                  <c:v>39995</c:v>
                </c:pt>
                <c:pt idx="7">
                  <c:v>40026</c:v>
                </c:pt>
                <c:pt idx="8">
                  <c:v>40057</c:v>
                </c:pt>
                <c:pt idx="9">
                  <c:v>40087</c:v>
                </c:pt>
                <c:pt idx="10">
                  <c:v>40118</c:v>
                </c:pt>
                <c:pt idx="11">
                  <c:v>40148</c:v>
                </c:pt>
                <c:pt idx="12" formatCode="[$-409]mmm\-yy;@">
                  <c:v>40179</c:v>
                </c:pt>
                <c:pt idx="13">
                  <c:v>40210</c:v>
                </c:pt>
                <c:pt idx="14" formatCode="[$-409]mmm\-yy;@">
                  <c:v>40238</c:v>
                </c:pt>
                <c:pt idx="15">
                  <c:v>40269</c:v>
                </c:pt>
                <c:pt idx="16">
                  <c:v>40299</c:v>
                </c:pt>
                <c:pt idx="17">
                  <c:v>40330</c:v>
                </c:pt>
                <c:pt idx="18">
                  <c:v>40360</c:v>
                </c:pt>
                <c:pt idx="19">
                  <c:v>40391</c:v>
                </c:pt>
                <c:pt idx="20">
                  <c:v>40422</c:v>
                </c:pt>
                <c:pt idx="21">
                  <c:v>40452</c:v>
                </c:pt>
                <c:pt idx="22">
                  <c:v>40483</c:v>
                </c:pt>
                <c:pt idx="23">
                  <c:v>40513</c:v>
                </c:pt>
                <c:pt idx="24">
                  <c:v>40544</c:v>
                </c:pt>
                <c:pt idx="25">
                  <c:v>40575</c:v>
                </c:pt>
                <c:pt idx="26">
                  <c:v>40603</c:v>
                </c:pt>
                <c:pt idx="27">
                  <c:v>40634</c:v>
                </c:pt>
                <c:pt idx="28">
                  <c:v>40664</c:v>
                </c:pt>
                <c:pt idx="29">
                  <c:v>40695</c:v>
                </c:pt>
                <c:pt idx="30">
                  <c:v>40725</c:v>
                </c:pt>
                <c:pt idx="31">
                  <c:v>40756</c:v>
                </c:pt>
                <c:pt idx="32">
                  <c:v>40787</c:v>
                </c:pt>
                <c:pt idx="33">
                  <c:v>40817</c:v>
                </c:pt>
                <c:pt idx="34">
                  <c:v>40848</c:v>
                </c:pt>
                <c:pt idx="35">
                  <c:v>40878</c:v>
                </c:pt>
                <c:pt idx="36">
                  <c:v>40909</c:v>
                </c:pt>
                <c:pt idx="37">
                  <c:v>40940</c:v>
                </c:pt>
                <c:pt idx="38">
                  <c:v>40969</c:v>
                </c:pt>
                <c:pt idx="39">
                  <c:v>41000</c:v>
                </c:pt>
                <c:pt idx="40">
                  <c:v>41030</c:v>
                </c:pt>
                <c:pt idx="41">
                  <c:v>41061</c:v>
                </c:pt>
                <c:pt idx="42">
                  <c:v>41091</c:v>
                </c:pt>
                <c:pt idx="43">
                  <c:v>41122</c:v>
                </c:pt>
                <c:pt idx="44">
                  <c:v>41153</c:v>
                </c:pt>
                <c:pt idx="45">
                  <c:v>41183</c:v>
                </c:pt>
                <c:pt idx="46">
                  <c:v>41214</c:v>
                </c:pt>
                <c:pt idx="47">
                  <c:v>41244</c:v>
                </c:pt>
              </c:numCache>
            </c:numRef>
          </c:cat>
          <c:val>
            <c:numRef>
              <c:f>Data!$B$4:$B$51</c:f>
              <c:numCache>
                <c:formatCode>0.0%</c:formatCode>
                <c:ptCount val="48"/>
                <c:pt idx="0">
                  <c:v>0.20300000000000001</c:v>
                </c:pt>
                <c:pt idx="1">
                  <c:v>0.34</c:v>
                </c:pt>
                <c:pt idx="2">
                  <c:v>0.27500000000000002</c:v>
                </c:pt>
                <c:pt idx="3">
                  <c:v>0.21299999999999999</c:v>
                </c:pt>
                <c:pt idx="4">
                  <c:v>0.253</c:v>
                </c:pt>
                <c:pt idx="5">
                  <c:v>0.32100000000000001</c:v>
                </c:pt>
                <c:pt idx="6">
                  <c:v>0.29299999999999998</c:v>
                </c:pt>
                <c:pt idx="7">
                  <c:v>0.32600000000000001</c:v>
                </c:pt>
                <c:pt idx="8">
                  <c:v>0.14799999999999999</c:v>
                </c:pt>
                <c:pt idx="9">
                  <c:v>0.13200000000000001</c:v>
                </c:pt>
                <c:pt idx="10">
                  <c:v>0.22</c:v>
                </c:pt>
                <c:pt idx="11">
                  <c:v>0.2</c:v>
                </c:pt>
                <c:pt idx="12">
                  <c:v>0.182</c:v>
                </c:pt>
                <c:pt idx="13">
                  <c:v>0.151</c:v>
                </c:pt>
                <c:pt idx="14">
                  <c:v>0.14299999999999999</c:v>
                </c:pt>
                <c:pt idx="15">
                  <c:v>0.20399999999999999</c:v>
                </c:pt>
                <c:pt idx="16">
                  <c:v>0.27500000000000002</c:v>
                </c:pt>
                <c:pt idx="17">
                  <c:v>0.122</c:v>
                </c:pt>
                <c:pt idx="18">
                  <c:v>0.17399999999999999</c:v>
                </c:pt>
                <c:pt idx="19">
                  <c:v>0.189</c:v>
                </c:pt>
                <c:pt idx="20">
                  <c:v>0.188</c:v>
                </c:pt>
                <c:pt idx="21">
                  <c:v>0.29399999999999998</c:v>
                </c:pt>
                <c:pt idx="22">
                  <c:v>0.13600000000000001</c:v>
                </c:pt>
                <c:pt idx="23">
                  <c:v>0.17100000000000001</c:v>
                </c:pt>
                <c:pt idx="24">
                  <c:v>0.13500000000000001</c:v>
                </c:pt>
                <c:pt idx="25">
                  <c:v>0.106</c:v>
                </c:pt>
                <c:pt idx="26">
                  <c:v>0.13300000000000001</c:v>
                </c:pt>
                <c:pt idx="27">
                  <c:v>9.0999999999999998E-2</c:v>
                </c:pt>
                <c:pt idx="28">
                  <c:v>0.13700000000000001</c:v>
                </c:pt>
                <c:pt idx="29">
                  <c:v>0.16200000000000001</c:v>
                </c:pt>
                <c:pt idx="30">
                  <c:v>8.2000000000000003E-2</c:v>
                </c:pt>
                <c:pt idx="31">
                  <c:v>0.158</c:v>
                </c:pt>
                <c:pt idx="32">
                  <c:v>8.5999999999999993E-2</c:v>
                </c:pt>
                <c:pt idx="33">
                  <c:v>0.125</c:v>
                </c:pt>
                <c:pt idx="34">
                  <c:v>0.17100000000000001</c:v>
                </c:pt>
                <c:pt idx="35">
                  <c:v>0.184</c:v>
                </c:pt>
                <c:pt idx="36">
                  <c:v>7.2999999999999995E-2</c:v>
                </c:pt>
                <c:pt idx="37">
                  <c:v>0.11899999999999999</c:v>
                </c:pt>
                <c:pt idx="38">
                  <c:v>8.3000000000000004E-2</c:v>
                </c:pt>
                <c:pt idx="39">
                  <c:v>0.184</c:v>
                </c:pt>
                <c:pt idx="40">
                  <c:v>0.05</c:v>
                </c:pt>
                <c:pt idx="41">
                  <c:v>8.1000000000000003E-2</c:v>
                </c:pt>
                <c:pt idx="42">
                  <c:v>0.106</c:v>
                </c:pt>
                <c:pt idx="43">
                  <c:v>0.14299999999999999</c:v>
                </c:pt>
                <c:pt idx="44">
                  <c:v>0.104</c:v>
                </c:pt>
                <c:pt idx="45">
                  <c:v>0.14599999999999999</c:v>
                </c:pt>
                <c:pt idx="46">
                  <c:v>0.19600000000000001</c:v>
                </c:pt>
                <c:pt idx="47">
                  <c:v>0.14299999999999999</c:v>
                </c:pt>
              </c:numCache>
            </c:numRef>
          </c:val>
          <c:smooth val="0"/>
        </c:ser>
        <c:dLbls>
          <c:showLegendKey val="0"/>
          <c:showVal val="0"/>
          <c:showCatName val="0"/>
          <c:showSerName val="0"/>
          <c:showPercent val="0"/>
          <c:showBubbleSize val="0"/>
        </c:dLbls>
        <c:marker val="1"/>
        <c:smooth val="0"/>
        <c:axId val="280758408"/>
        <c:axId val="280758800"/>
      </c:lineChart>
      <c:dateAx>
        <c:axId val="280758408"/>
        <c:scaling>
          <c:orientation val="minMax"/>
        </c:scaling>
        <c:delete val="0"/>
        <c:axPos val="b"/>
        <c:numFmt formatCode="mmm\-yy" sourceLinked="1"/>
        <c:majorTickMark val="out"/>
        <c:minorTickMark val="none"/>
        <c:tickLblPos val="nextTo"/>
        <c:txPr>
          <a:bodyPr rot="-3480000" vert="horz"/>
          <a:lstStyle/>
          <a:p>
            <a:pPr>
              <a:defRPr/>
            </a:pPr>
            <a:endParaRPr lang="en-US"/>
          </a:p>
        </c:txPr>
        <c:crossAx val="280758800"/>
        <c:crosses val="autoZero"/>
        <c:auto val="1"/>
        <c:lblOffset val="100"/>
        <c:baseTimeUnit val="months"/>
      </c:dateAx>
      <c:valAx>
        <c:axId val="280758800"/>
        <c:scaling>
          <c:orientation val="minMax"/>
          <c:max val="0.4"/>
        </c:scaling>
        <c:delete val="0"/>
        <c:axPos val="l"/>
        <c:majorGridlines/>
        <c:numFmt formatCode="0.0%" sourceLinked="1"/>
        <c:majorTickMark val="out"/>
        <c:minorTickMark val="none"/>
        <c:tickLblPos val="nextTo"/>
        <c:crossAx val="280758408"/>
        <c:crosses val="autoZero"/>
        <c:crossBetween val="between"/>
      </c:valAx>
    </c:plotArea>
    <c:plotVisOnly val="1"/>
    <c:dispBlanksAs val="gap"/>
    <c:showDLblsOverMax val="0"/>
  </c:chart>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200" b="1" i="0" u="none" strike="noStrike" baseline="0">
                <a:solidFill>
                  <a:srgbClr val="000000"/>
                </a:solidFill>
                <a:latin typeface="Arial"/>
                <a:ea typeface="Arial"/>
                <a:cs typeface="Arial"/>
              </a:defRPr>
            </a:pPr>
            <a:r>
              <a:rPr lang="en-US" dirty="0"/>
              <a:t>Aggregate Demand/RN Capacity</a:t>
            </a:r>
          </a:p>
        </c:rich>
      </c:tx>
      <c:layout>
        <c:manualLayout>
          <c:xMode val="edge"/>
          <c:yMode val="edge"/>
          <c:x val="0.33288987236082818"/>
          <c:y val="3.4700299090520664E-2"/>
        </c:manualLayout>
      </c:layout>
      <c:overlay val="0"/>
      <c:spPr>
        <a:noFill/>
        <a:ln w="25400">
          <a:noFill/>
        </a:ln>
      </c:spPr>
    </c:title>
    <c:autoTitleDeleted val="0"/>
    <c:plotArea>
      <c:layout>
        <c:manualLayout>
          <c:layoutTarget val="inner"/>
          <c:xMode val="edge"/>
          <c:yMode val="edge"/>
          <c:x val="6.92410570028094E-2"/>
          <c:y val="0.21135646687697399"/>
          <c:w val="0.91211777013316242"/>
          <c:h val="0.50157728706623639"/>
        </c:manualLayout>
      </c:layout>
      <c:barChart>
        <c:barDir val="col"/>
        <c:grouping val="clustered"/>
        <c:varyColors val="0"/>
        <c:ser>
          <c:idx val="1"/>
          <c:order val="0"/>
          <c:tx>
            <c:strRef>
              <c:f>'5 Providers'!$P$11</c:f>
              <c:strCache>
                <c:ptCount val="1"/>
                <c:pt idx="0">
                  <c:v>Projected Total RN Demand</c:v>
                </c:pt>
              </c:strCache>
            </c:strRef>
          </c:tx>
          <c:spPr>
            <a:solidFill>
              <a:srgbClr val="993366"/>
            </a:solidFill>
            <a:ln w="12700">
              <a:solidFill>
                <a:srgbClr val="000000"/>
              </a:solidFill>
              <a:prstDash val="solid"/>
            </a:ln>
          </c:spPr>
          <c:invertIfNegative val="0"/>
          <c:cat>
            <c:numRef>
              <c:f>'5 Providers'!$B$12:$B$35</c:f>
              <c:numCache>
                <c:formatCode>h:mm</c:formatCode>
                <c:ptCount val="24"/>
                <c:pt idx="0">
                  <c:v>0</c:v>
                </c:pt>
                <c:pt idx="1">
                  <c:v>4.1666666666666699E-2</c:v>
                </c:pt>
                <c:pt idx="2">
                  <c:v>8.3333333333333343E-2</c:v>
                </c:pt>
                <c:pt idx="3">
                  <c:v>0.125</c:v>
                </c:pt>
                <c:pt idx="4">
                  <c:v>0.16666666666666688</c:v>
                </c:pt>
                <c:pt idx="5">
                  <c:v>0.20833333333333445</c:v>
                </c:pt>
                <c:pt idx="6">
                  <c:v>0.25</c:v>
                </c:pt>
                <c:pt idx="7">
                  <c:v>0.29166666666667002</c:v>
                </c:pt>
                <c:pt idx="8">
                  <c:v>0.33333333333333298</c:v>
                </c:pt>
                <c:pt idx="9">
                  <c:v>0.37500000000000233</c:v>
                </c:pt>
                <c:pt idx="10">
                  <c:v>0.41666666666667002</c:v>
                </c:pt>
                <c:pt idx="11">
                  <c:v>0.45833333333333293</c:v>
                </c:pt>
                <c:pt idx="12">
                  <c:v>0.5</c:v>
                </c:pt>
                <c:pt idx="13">
                  <c:v>0.54166666666666696</c:v>
                </c:pt>
                <c:pt idx="14">
                  <c:v>0.58333333333333259</c:v>
                </c:pt>
                <c:pt idx="15">
                  <c:v>0.62500000000000477</c:v>
                </c:pt>
                <c:pt idx="16">
                  <c:v>0.66666666666666763</c:v>
                </c:pt>
                <c:pt idx="17">
                  <c:v>0.70833333333333304</c:v>
                </c:pt>
                <c:pt idx="18">
                  <c:v>0.75000000000000477</c:v>
                </c:pt>
                <c:pt idx="19">
                  <c:v>0.79166666666666696</c:v>
                </c:pt>
                <c:pt idx="20">
                  <c:v>0.83333333333333304</c:v>
                </c:pt>
                <c:pt idx="21">
                  <c:v>0.87500000000000477</c:v>
                </c:pt>
                <c:pt idx="22">
                  <c:v>0.91666666666666696</c:v>
                </c:pt>
                <c:pt idx="23">
                  <c:v>0.95833333333333304</c:v>
                </c:pt>
              </c:numCache>
            </c:numRef>
          </c:cat>
          <c:val>
            <c:numRef>
              <c:f>'5 Providers'!$P$12:$P$35</c:f>
              <c:numCache>
                <c:formatCode>0.00</c:formatCode>
                <c:ptCount val="24"/>
                <c:pt idx="0">
                  <c:v>3.9840619466965075</c:v>
                </c:pt>
                <c:pt idx="1">
                  <c:v>2.9861936212841287</c:v>
                </c:pt>
                <c:pt idx="2">
                  <c:v>2.0081714192526352</c:v>
                </c:pt>
                <c:pt idx="3">
                  <c:v>1.6079582517938682</c:v>
                </c:pt>
                <c:pt idx="4">
                  <c:v>1.2154185304258691</c:v>
                </c:pt>
                <c:pt idx="5">
                  <c:v>1.089905996645234</c:v>
                </c:pt>
                <c:pt idx="6">
                  <c:v>1.1230459649613482</c:v>
                </c:pt>
                <c:pt idx="7">
                  <c:v>1.2645897400055912</c:v>
                </c:pt>
                <c:pt idx="8">
                  <c:v>1.8097101854440398</c:v>
                </c:pt>
                <c:pt idx="9">
                  <c:v>2.8574340695182183</c:v>
                </c:pt>
                <c:pt idx="10">
                  <c:v>4.1799313903643824</c:v>
                </c:pt>
                <c:pt idx="11">
                  <c:v>5.3522068073804645</c:v>
                </c:pt>
                <c:pt idx="12">
                  <c:v>6.1948443761065173</c:v>
                </c:pt>
                <c:pt idx="13">
                  <c:v>6.2384388686981644</c:v>
                </c:pt>
                <c:pt idx="14">
                  <c:v>6.6412729475351782</c:v>
                </c:pt>
                <c:pt idx="15">
                  <c:v>6.3540210604789396</c:v>
                </c:pt>
                <c:pt idx="16">
                  <c:v>6.6966761019476424</c:v>
                </c:pt>
                <c:pt idx="17">
                  <c:v>6.5978677429876074</c:v>
                </c:pt>
                <c:pt idx="18">
                  <c:v>6.8425152595283754</c:v>
                </c:pt>
                <c:pt idx="19">
                  <c:v>7.6680149799645267</c:v>
                </c:pt>
                <c:pt idx="20">
                  <c:v>7.5559710185443985</c:v>
                </c:pt>
                <c:pt idx="21">
                  <c:v>7.4338656695554866</c:v>
                </c:pt>
                <c:pt idx="22">
                  <c:v>6.4173306308824865</c:v>
                </c:pt>
                <c:pt idx="23">
                  <c:v>5.4043629438076914</c:v>
                </c:pt>
              </c:numCache>
            </c:numRef>
          </c:val>
        </c:ser>
        <c:dLbls>
          <c:showLegendKey val="0"/>
          <c:showVal val="0"/>
          <c:showCatName val="0"/>
          <c:showSerName val="0"/>
          <c:showPercent val="0"/>
          <c:showBubbleSize val="0"/>
        </c:dLbls>
        <c:gapWidth val="150"/>
        <c:axId val="203879576"/>
        <c:axId val="203879968"/>
      </c:barChart>
      <c:lineChart>
        <c:grouping val="standard"/>
        <c:varyColors val="0"/>
        <c:ser>
          <c:idx val="0"/>
          <c:order val="1"/>
          <c:tx>
            <c:strRef>
              <c:f>'5 Providers'!$O$11</c:f>
              <c:strCache>
                <c:ptCount val="1"/>
                <c:pt idx="0">
                  <c:v>Total RN Staffing</c:v>
                </c:pt>
              </c:strCache>
            </c:strRef>
          </c:tx>
          <c:spPr>
            <a:ln w="25400">
              <a:solidFill>
                <a:srgbClr val="000080"/>
              </a:solidFill>
              <a:prstDash val="solid"/>
            </a:ln>
          </c:spPr>
          <c:marker>
            <c:symbol val="diamond"/>
            <c:size val="7"/>
            <c:spPr>
              <a:solidFill>
                <a:srgbClr val="000080"/>
              </a:solidFill>
              <a:ln>
                <a:solidFill>
                  <a:srgbClr val="000080"/>
                </a:solidFill>
                <a:prstDash val="solid"/>
              </a:ln>
            </c:spPr>
          </c:marker>
          <c:cat>
            <c:numRef>
              <c:f>'5 Providers'!$B$12:$B$35</c:f>
              <c:numCache>
                <c:formatCode>h:mm</c:formatCode>
                <c:ptCount val="24"/>
                <c:pt idx="0">
                  <c:v>0</c:v>
                </c:pt>
                <c:pt idx="1">
                  <c:v>4.1666666666666699E-2</c:v>
                </c:pt>
                <c:pt idx="2">
                  <c:v>8.3333333333333343E-2</c:v>
                </c:pt>
                <c:pt idx="3">
                  <c:v>0.125</c:v>
                </c:pt>
                <c:pt idx="4">
                  <c:v>0.16666666666666688</c:v>
                </c:pt>
                <c:pt idx="5">
                  <c:v>0.20833333333333445</c:v>
                </c:pt>
                <c:pt idx="6">
                  <c:v>0.25</c:v>
                </c:pt>
                <c:pt idx="7">
                  <c:v>0.29166666666667002</c:v>
                </c:pt>
                <c:pt idx="8">
                  <c:v>0.33333333333333298</c:v>
                </c:pt>
                <c:pt idx="9">
                  <c:v>0.37500000000000233</c:v>
                </c:pt>
                <c:pt idx="10">
                  <c:v>0.41666666666667002</c:v>
                </c:pt>
                <c:pt idx="11">
                  <c:v>0.45833333333333293</c:v>
                </c:pt>
                <c:pt idx="12">
                  <c:v>0.5</c:v>
                </c:pt>
                <c:pt idx="13">
                  <c:v>0.54166666666666696</c:v>
                </c:pt>
                <c:pt idx="14">
                  <c:v>0.58333333333333259</c:v>
                </c:pt>
                <c:pt idx="15">
                  <c:v>0.62500000000000477</c:v>
                </c:pt>
                <c:pt idx="16">
                  <c:v>0.66666666666666763</c:v>
                </c:pt>
                <c:pt idx="17">
                  <c:v>0.70833333333333304</c:v>
                </c:pt>
                <c:pt idx="18">
                  <c:v>0.75000000000000477</c:v>
                </c:pt>
                <c:pt idx="19">
                  <c:v>0.79166666666666696</c:v>
                </c:pt>
                <c:pt idx="20">
                  <c:v>0.83333333333333304</c:v>
                </c:pt>
                <c:pt idx="21">
                  <c:v>0.87500000000000477</c:v>
                </c:pt>
                <c:pt idx="22">
                  <c:v>0.91666666666666696</c:v>
                </c:pt>
                <c:pt idx="23">
                  <c:v>0.95833333333333304</c:v>
                </c:pt>
              </c:numCache>
            </c:numRef>
          </c:cat>
          <c:val>
            <c:numRef>
              <c:f>'5 Providers'!$O$12:$O$35</c:f>
              <c:numCache>
                <c:formatCode>0</c:formatCode>
                <c:ptCount val="24"/>
                <c:pt idx="0">
                  <c:v>4.5</c:v>
                </c:pt>
                <c:pt idx="1">
                  <c:v>3.5</c:v>
                </c:pt>
                <c:pt idx="2">
                  <c:v>3.5</c:v>
                </c:pt>
                <c:pt idx="3">
                  <c:v>3</c:v>
                </c:pt>
                <c:pt idx="4">
                  <c:v>3</c:v>
                </c:pt>
                <c:pt idx="5">
                  <c:v>3</c:v>
                </c:pt>
                <c:pt idx="6">
                  <c:v>3</c:v>
                </c:pt>
                <c:pt idx="7">
                  <c:v>3</c:v>
                </c:pt>
                <c:pt idx="8">
                  <c:v>3</c:v>
                </c:pt>
                <c:pt idx="9">
                  <c:v>4</c:v>
                </c:pt>
                <c:pt idx="10">
                  <c:v>5</c:v>
                </c:pt>
                <c:pt idx="11">
                  <c:v>6</c:v>
                </c:pt>
                <c:pt idx="12">
                  <c:v>7</c:v>
                </c:pt>
                <c:pt idx="13">
                  <c:v>7</c:v>
                </c:pt>
                <c:pt idx="14">
                  <c:v>7</c:v>
                </c:pt>
                <c:pt idx="15">
                  <c:v>7</c:v>
                </c:pt>
                <c:pt idx="16">
                  <c:v>7</c:v>
                </c:pt>
                <c:pt idx="17">
                  <c:v>7.5</c:v>
                </c:pt>
                <c:pt idx="18">
                  <c:v>7.5</c:v>
                </c:pt>
                <c:pt idx="19">
                  <c:v>8.5</c:v>
                </c:pt>
                <c:pt idx="20">
                  <c:v>8</c:v>
                </c:pt>
                <c:pt idx="21">
                  <c:v>8</c:v>
                </c:pt>
                <c:pt idx="22">
                  <c:v>8</c:v>
                </c:pt>
                <c:pt idx="23">
                  <c:v>6</c:v>
                </c:pt>
              </c:numCache>
            </c:numRef>
          </c:val>
          <c:smooth val="0"/>
        </c:ser>
        <c:dLbls>
          <c:showLegendKey val="0"/>
          <c:showVal val="0"/>
          <c:showCatName val="0"/>
          <c:showSerName val="0"/>
          <c:showPercent val="0"/>
          <c:showBubbleSize val="0"/>
        </c:dLbls>
        <c:marker val="1"/>
        <c:smooth val="0"/>
        <c:axId val="204375296"/>
        <c:axId val="204375688"/>
      </c:lineChart>
      <c:catAx>
        <c:axId val="203879576"/>
        <c:scaling>
          <c:orientation val="minMax"/>
        </c:scaling>
        <c:delete val="0"/>
        <c:axPos val="b"/>
        <c:numFmt formatCode="h:mm" sourceLinked="1"/>
        <c:majorTickMark val="cross"/>
        <c:minorTickMark val="none"/>
        <c:tickLblPos val="nextTo"/>
        <c:spPr>
          <a:ln w="3175">
            <a:solidFill>
              <a:srgbClr val="000000"/>
            </a:solidFill>
            <a:prstDash val="solid"/>
          </a:ln>
        </c:spPr>
        <c:txPr>
          <a:bodyPr rot="-2700000" vert="horz"/>
          <a:lstStyle/>
          <a:p>
            <a:pPr>
              <a:defRPr sz="1000" b="0" i="0" u="none" strike="noStrike" baseline="0">
                <a:solidFill>
                  <a:srgbClr val="000000"/>
                </a:solidFill>
                <a:latin typeface="Arial"/>
                <a:ea typeface="Arial"/>
                <a:cs typeface="Arial"/>
              </a:defRPr>
            </a:pPr>
            <a:endParaRPr lang="en-US"/>
          </a:p>
        </c:txPr>
        <c:crossAx val="203879968"/>
        <c:crosses val="autoZero"/>
        <c:auto val="0"/>
        <c:lblAlgn val="ctr"/>
        <c:lblOffset val="100"/>
        <c:tickLblSkip val="1"/>
        <c:tickMarkSkip val="1"/>
        <c:noMultiLvlLbl val="0"/>
      </c:catAx>
      <c:valAx>
        <c:axId val="203879968"/>
        <c:scaling>
          <c:orientation val="minMax"/>
        </c:scaling>
        <c:delete val="0"/>
        <c:axPos val="l"/>
        <c:numFmt formatCode="0.00" sourceLinked="1"/>
        <c:majorTickMark val="cross"/>
        <c:minorTickMark val="none"/>
        <c:tickLblPos val="nextTo"/>
        <c:spPr>
          <a:ln w="3175">
            <a:solidFill>
              <a:srgbClr val="000000"/>
            </a:solidFill>
            <a:prstDash val="solid"/>
          </a:ln>
        </c:spPr>
        <c:txPr>
          <a:bodyPr rot="0" vert="horz"/>
          <a:lstStyle/>
          <a:p>
            <a:pPr>
              <a:defRPr sz="1000" b="0" i="0" u="none" strike="noStrike" baseline="0">
                <a:solidFill>
                  <a:srgbClr val="000000"/>
                </a:solidFill>
                <a:latin typeface="Arial"/>
                <a:ea typeface="Arial"/>
                <a:cs typeface="Arial"/>
              </a:defRPr>
            </a:pPr>
            <a:endParaRPr lang="en-US"/>
          </a:p>
        </c:txPr>
        <c:crossAx val="203879576"/>
        <c:crosses val="autoZero"/>
        <c:crossBetween val="between"/>
      </c:valAx>
      <c:catAx>
        <c:axId val="204375296"/>
        <c:scaling>
          <c:orientation val="minMax"/>
        </c:scaling>
        <c:delete val="1"/>
        <c:axPos val="b"/>
        <c:numFmt formatCode="h:mm" sourceLinked="1"/>
        <c:majorTickMark val="out"/>
        <c:minorTickMark val="none"/>
        <c:tickLblPos val="none"/>
        <c:crossAx val="204375688"/>
        <c:crosses val="autoZero"/>
        <c:auto val="0"/>
        <c:lblAlgn val="ctr"/>
        <c:lblOffset val="100"/>
        <c:noMultiLvlLbl val="0"/>
      </c:catAx>
      <c:valAx>
        <c:axId val="204375688"/>
        <c:scaling>
          <c:orientation val="minMax"/>
        </c:scaling>
        <c:delete val="1"/>
        <c:axPos val="l"/>
        <c:numFmt formatCode="0" sourceLinked="1"/>
        <c:majorTickMark val="out"/>
        <c:minorTickMark val="none"/>
        <c:tickLblPos val="none"/>
        <c:crossAx val="204375296"/>
        <c:crosses val="autoZero"/>
        <c:crossBetween val="between"/>
      </c:valAx>
      <c:spPr>
        <a:solidFill>
          <a:srgbClr val="C0C0C0"/>
        </a:solidFill>
        <a:ln w="12700">
          <a:solidFill>
            <a:srgbClr val="808080"/>
          </a:solidFill>
          <a:prstDash val="solid"/>
        </a:ln>
      </c:spPr>
    </c:plotArea>
    <c:legend>
      <c:legendPos val="r"/>
      <c:layout>
        <c:manualLayout>
          <c:xMode val="edge"/>
          <c:yMode val="edge"/>
          <c:x val="0.2728499593756234"/>
          <c:y val="0.90116279069767447"/>
          <c:w val="0.49462432745122231"/>
          <c:h val="7.5581395348838384E-2"/>
        </c:manualLayout>
      </c:layout>
      <c:overlay val="0"/>
      <c:spPr>
        <a:solidFill>
          <a:srgbClr val="FFFFFF"/>
        </a:solidFill>
        <a:ln w="3175">
          <a:solidFill>
            <a:srgbClr val="000000"/>
          </a:solidFill>
          <a:prstDash val="solid"/>
        </a:ln>
      </c:spPr>
      <c:txPr>
        <a:bodyPr/>
        <a:lstStyle/>
        <a:p>
          <a:pPr>
            <a:defRPr sz="920"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3175">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image" Target="../media/image5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5.emf"/></Relationships>
</file>

<file path=ppt/drawings/drawing1.xml><?xml version="1.0" encoding="utf-8"?>
<c:userShapes xmlns:c="http://schemas.openxmlformats.org/drawingml/2006/chart">
  <cdr:relSizeAnchor xmlns:cdr="http://schemas.openxmlformats.org/drawingml/2006/chartDrawing">
    <cdr:from>
      <cdr:x>0.05934</cdr:x>
      <cdr:y>0.61193</cdr:y>
    </cdr:from>
    <cdr:to>
      <cdr:x>0.98541</cdr:x>
      <cdr:y>0.61193</cdr:y>
    </cdr:to>
    <cdr:cxnSp macro="">
      <cdr:nvCxnSpPr>
        <cdr:cNvPr id="3" name="Straight Arrow Connector 2"/>
        <cdr:cNvCxnSpPr/>
      </cdr:nvCxnSpPr>
      <cdr:spPr>
        <a:xfrm xmlns:a="http://schemas.openxmlformats.org/drawingml/2006/main">
          <a:off x="497608" y="2576589"/>
          <a:ext cx="7765750" cy="0"/>
        </a:xfrm>
        <a:prstGeom xmlns:a="http://schemas.openxmlformats.org/drawingml/2006/main" prst="straightConnector1">
          <a:avLst/>
        </a:prstGeom>
        <a:ln xmlns:a="http://schemas.openxmlformats.org/drawingml/2006/main" w="28575">
          <a:solidFill>
            <a:srgbClr val="FF0000"/>
          </a:solidFill>
          <a:tailEnd type="arrow"/>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cxnSp>
  </cdr:relSizeAnchor>
  <cdr:relSizeAnchor xmlns:cdr="http://schemas.openxmlformats.org/drawingml/2006/chartDrawing">
    <cdr:from>
      <cdr:x>0.0593</cdr:x>
      <cdr:y>0.59115</cdr:y>
    </cdr:from>
    <cdr:to>
      <cdr:x>0.15549</cdr:x>
      <cdr:y>0.65012</cdr:y>
    </cdr:to>
    <cdr:sp macro="" textlink="">
      <cdr:nvSpPr>
        <cdr:cNvPr id="4" name="TextBox 3"/>
        <cdr:cNvSpPr txBox="1"/>
      </cdr:nvSpPr>
      <cdr:spPr>
        <a:xfrm xmlns:a="http://schemas.openxmlformats.org/drawingml/2006/main">
          <a:off x="497276" y="2489096"/>
          <a:ext cx="806592" cy="248283"/>
        </a:xfrm>
        <a:prstGeom xmlns:a="http://schemas.openxmlformats.org/drawingml/2006/main" prst="rect">
          <a:avLst/>
        </a:prstGeom>
        <a:solidFill xmlns:a="http://schemas.openxmlformats.org/drawingml/2006/main">
          <a:schemeClr val="accent1">
            <a:lumMod val="20000"/>
            <a:lumOff val="80000"/>
          </a:schemeClr>
        </a:solidFill>
        <a:ln xmlns:a="http://schemas.openxmlformats.org/drawingml/2006/main">
          <a:solidFill>
            <a:srgbClr val="FF0000"/>
          </a:solidFill>
        </a:ln>
      </cdr:spPr>
      <cdr:txBody>
        <a:bodyPr xmlns:a="http://schemas.openxmlformats.org/drawingml/2006/main" vertOverflow="clip" wrap="square" rtlCol="0"/>
        <a:lstStyle xmlns:a="http://schemas.openxmlformats.org/drawingml/2006/main"/>
        <a:p xmlns:a="http://schemas.openxmlformats.org/drawingml/2006/main">
          <a:r>
            <a:rPr lang="en-US" sz="1100" dirty="0"/>
            <a:t>Goal</a:t>
          </a:r>
          <a:r>
            <a:rPr lang="en-US" sz="1100" baseline="0" dirty="0"/>
            <a:t> Line: 16%</a:t>
          </a:r>
          <a:endParaRPr lang="en-US" sz="1100" dirty="0"/>
        </a:p>
      </cdr:txBody>
    </cdr:sp>
  </cdr:relSizeAnchor>
  <cdr:relSizeAnchor xmlns:cdr="http://schemas.openxmlformats.org/drawingml/2006/chartDrawing">
    <cdr:from>
      <cdr:x>0.74416</cdr:x>
      <cdr:y>0.86729</cdr:y>
    </cdr:from>
    <cdr:to>
      <cdr:x>0.97374</cdr:x>
      <cdr:y>0.95576</cdr:y>
    </cdr:to>
    <cdr:sp macro="" textlink="">
      <cdr:nvSpPr>
        <cdr:cNvPr id="5" name="TextBox 4"/>
        <cdr:cNvSpPr txBox="1"/>
      </cdr:nvSpPr>
      <cdr:spPr>
        <a:xfrm xmlns:a="http://schemas.openxmlformats.org/drawingml/2006/main">
          <a:off x="6448341" y="5453695"/>
          <a:ext cx="1989292" cy="55632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0.79513</cdr:x>
      <cdr:y>0.02388</cdr:y>
    </cdr:from>
    <cdr:to>
      <cdr:x>0.96422</cdr:x>
      <cdr:y>0.32839</cdr:y>
    </cdr:to>
    <cdr:sp macro="" textlink="">
      <cdr:nvSpPr>
        <cdr:cNvPr id="8" name="TextBox 7"/>
        <cdr:cNvSpPr txBox="1"/>
      </cdr:nvSpPr>
      <cdr:spPr>
        <a:xfrm xmlns:a="http://schemas.openxmlformats.org/drawingml/2006/main">
          <a:off x="6667733" y="100529"/>
          <a:ext cx="1417934" cy="1282183"/>
        </a:xfrm>
        <a:prstGeom xmlns:a="http://schemas.openxmlformats.org/drawingml/2006/main" prst="rect">
          <a:avLst/>
        </a:prstGeom>
        <a:solidFill xmlns:a="http://schemas.openxmlformats.org/drawingml/2006/main">
          <a:schemeClr val="accent1">
            <a:lumMod val="20000"/>
            <a:lumOff val="80000"/>
          </a:schemeClr>
        </a:solidFill>
        <a:ln xmlns:a="http://schemas.openxmlformats.org/drawingml/2006/main" w="28575">
          <a:solidFill>
            <a:srgbClr val="FF0000"/>
          </a:solidFill>
        </a:ln>
      </cdr:spPr>
      <cdr:txBody>
        <a:bodyPr xmlns:a="http://schemas.openxmlformats.org/drawingml/2006/main" vertOverflow="clip" wrap="square" rtlCol="0"/>
        <a:lstStyle xmlns:a="http://schemas.openxmlformats.org/drawingml/2006/main"/>
        <a:p xmlns:a="http://schemas.openxmlformats.org/drawingml/2006/main">
          <a:pPr algn="ctr"/>
          <a:r>
            <a:rPr lang="en-US" sz="1100" i="1" dirty="0">
              <a:solidFill>
                <a:srgbClr val="FF0000"/>
              </a:solidFill>
            </a:rPr>
            <a:t>Annual</a:t>
          </a:r>
          <a:r>
            <a:rPr lang="en-US" sz="1100" i="1" baseline="0" dirty="0">
              <a:solidFill>
                <a:srgbClr val="FF0000"/>
              </a:solidFill>
            </a:rPr>
            <a:t> Averages</a:t>
          </a:r>
          <a:endParaRPr lang="en-US" sz="1100" i="1" dirty="0">
            <a:solidFill>
              <a:srgbClr val="FF0000"/>
            </a:solidFill>
          </a:endParaRPr>
        </a:p>
        <a:p xmlns:a="http://schemas.openxmlformats.org/drawingml/2006/main">
          <a:pPr algn="ctr"/>
          <a:r>
            <a:rPr lang="en-US" sz="1400" dirty="0"/>
            <a:t>2009</a:t>
          </a:r>
          <a:r>
            <a:rPr lang="en-US" sz="1400" baseline="0" dirty="0"/>
            <a:t>  = 24%</a:t>
          </a:r>
        </a:p>
        <a:p xmlns:a="http://schemas.openxmlformats.org/drawingml/2006/main">
          <a:pPr algn="ctr"/>
          <a:r>
            <a:rPr lang="en-US" sz="1400" baseline="0" dirty="0"/>
            <a:t>2010 = 19%</a:t>
          </a:r>
        </a:p>
        <a:p xmlns:a="http://schemas.openxmlformats.org/drawingml/2006/main">
          <a:pPr algn="ctr"/>
          <a:r>
            <a:rPr lang="en-US" sz="1400" baseline="0" dirty="0"/>
            <a:t>2011 = 13%</a:t>
          </a:r>
        </a:p>
        <a:p xmlns:a="http://schemas.openxmlformats.org/drawingml/2006/main">
          <a:pPr algn="ctr"/>
          <a:r>
            <a:rPr lang="en-US" sz="1400" baseline="0" dirty="0"/>
            <a:t>2012 = 12%</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dirty="0"/>
          </a:p>
        </p:txBody>
      </p:sp>
      <p:sp>
        <p:nvSpPr>
          <p:cNvPr id="44035"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dirty="0"/>
          </a:p>
        </p:txBody>
      </p:sp>
      <p:sp>
        <p:nvSpPr>
          <p:cNvPr id="44036"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dirty="0"/>
          </a:p>
        </p:txBody>
      </p:sp>
      <p:sp>
        <p:nvSpPr>
          <p:cNvPr id="44037"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29815D8-78C6-4C41-815F-8E8B25CDC94C}" type="slidenum">
              <a:rPr lang="en-US" altLang="en-US"/>
              <a:pPr/>
              <a:t>‹#›</a:t>
            </a:fld>
            <a:endParaRPr lang="en-US" altLang="en-US" dirty="0"/>
          </a:p>
        </p:txBody>
      </p:sp>
    </p:spTree>
    <p:extLst>
      <p:ext uri="{BB962C8B-B14F-4D97-AF65-F5344CB8AC3E}">
        <p14:creationId xmlns:p14="http://schemas.microsoft.com/office/powerpoint/2010/main" val="37938304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dirty="0"/>
          </a:p>
        </p:txBody>
      </p:sp>
      <p:sp>
        <p:nvSpPr>
          <p:cNvPr id="33796"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dirty="0"/>
          </a:p>
        </p:txBody>
      </p:sp>
      <p:sp>
        <p:nvSpPr>
          <p:cNvPr id="3079"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8773994-94AD-48A6-B7E2-C4E346BCC172}" type="slidenum">
              <a:rPr lang="en-US" altLang="en-US"/>
              <a:pPr/>
              <a:t>‹#›</a:t>
            </a:fld>
            <a:endParaRPr lang="en-US" altLang="en-US" dirty="0"/>
          </a:p>
        </p:txBody>
      </p:sp>
    </p:spTree>
    <p:extLst>
      <p:ext uri="{BB962C8B-B14F-4D97-AF65-F5344CB8AC3E}">
        <p14:creationId xmlns:p14="http://schemas.microsoft.com/office/powerpoint/2010/main" val="7991053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inds.nih.gov/disorders/postural_tachycardia_syndrome/postural_tachycardia_syndrome.htm"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ehlers-danlos.com/what-is-eds/"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88917DA-2F73-4392-8C10-175091277D86}" type="slidenum">
              <a:rPr lang="en-US" smtClean="0"/>
              <a:pPr>
                <a:defRPr/>
              </a:pPr>
              <a:t>1</a:t>
            </a:fld>
            <a:endParaRPr lang="en-US" dirty="0"/>
          </a:p>
        </p:txBody>
      </p:sp>
    </p:spTree>
    <p:extLst>
      <p:ext uri="{BB962C8B-B14F-4D97-AF65-F5344CB8AC3E}">
        <p14:creationId xmlns:p14="http://schemas.microsoft.com/office/powerpoint/2010/main" val="17691457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58AE98-29E4-4316-A401-7E5AAD573EF1}" type="slidenum">
              <a:rPr lang="en-US" smtClean="0"/>
              <a:pPr/>
              <a:t>17</a:t>
            </a:fld>
            <a:endParaRPr lang="en-US" dirty="0"/>
          </a:p>
        </p:txBody>
      </p:sp>
    </p:spTree>
    <p:extLst>
      <p:ext uri="{BB962C8B-B14F-4D97-AF65-F5344CB8AC3E}">
        <p14:creationId xmlns:p14="http://schemas.microsoft.com/office/powerpoint/2010/main" val="2757103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SHAPE</a:t>
            </a:r>
            <a:r>
              <a:rPr lang="en-US" baseline="0" dirty="0" smtClean="0"/>
              <a:t> DEMAND -- </a:t>
            </a:r>
            <a:r>
              <a:rPr lang="en-US" dirty="0" smtClean="0"/>
              <a:t>decrease overtreatment and the overuse of clinical care services (while creating better access to the “right care…”) by relocating 10% of care in key clinical sites of care to a lower intensity site of care, which also improves patient care and lowers costs.</a:t>
            </a:r>
          </a:p>
          <a:p>
            <a:endParaRPr lang="en-US" dirty="0"/>
          </a:p>
        </p:txBody>
      </p:sp>
      <p:sp>
        <p:nvSpPr>
          <p:cNvPr id="4" name="Slide Number Placeholder 3"/>
          <p:cNvSpPr>
            <a:spLocks noGrp="1"/>
          </p:cNvSpPr>
          <p:nvPr>
            <p:ph type="sldNum" sz="quarter" idx="10"/>
          </p:nvPr>
        </p:nvSpPr>
        <p:spPr/>
        <p:txBody>
          <a:bodyPr/>
          <a:lstStyle/>
          <a:p>
            <a:fld id="{C958AE98-29E4-4316-A401-7E5AAD573EF1}" type="slidenum">
              <a:rPr lang="en-US" smtClean="0"/>
              <a:pPr/>
              <a:t>18</a:t>
            </a:fld>
            <a:endParaRPr lang="en-US" dirty="0"/>
          </a:p>
        </p:txBody>
      </p:sp>
    </p:spTree>
    <p:extLst>
      <p:ext uri="{BB962C8B-B14F-4D97-AF65-F5344CB8AC3E}">
        <p14:creationId xmlns:p14="http://schemas.microsoft.com/office/powerpoint/2010/main" val="3533678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E19A020-6354-4C14-99C5-8F787B7F9C9A}" type="slidenum">
              <a:rPr lang="en-US" smtClean="0"/>
              <a:pPr>
                <a:defRPr/>
              </a:pPr>
              <a:t>22</a:t>
            </a:fld>
            <a:endParaRPr lang="en-US" dirty="0"/>
          </a:p>
        </p:txBody>
      </p:sp>
    </p:spTree>
    <p:extLst>
      <p:ext uri="{BB962C8B-B14F-4D97-AF65-F5344CB8AC3E}">
        <p14:creationId xmlns:p14="http://schemas.microsoft.com/office/powerpoint/2010/main" val="3658469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Engage the public</a:t>
            </a:r>
          </a:p>
          <a:p>
            <a:endParaRPr lang="en-US" dirty="0" smtClean="0"/>
          </a:p>
          <a:p>
            <a:r>
              <a:rPr lang="en-US" dirty="0" smtClean="0"/>
              <a:t>The conversation project building nationwide momentum</a:t>
            </a:r>
          </a:p>
          <a:p>
            <a:endParaRPr lang="en-US" dirty="0" smtClean="0"/>
          </a:p>
        </p:txBody>
      </p:sp>
      <p:sp>
        <p:nvSpPr>
          <p:cNvPr id="4" name="Slide Number Placeholder 3"/>
          <p:cNvSpPr>
            <a:spLocks noGrp="1"/>
          </p:cNvSpPr>
          <p:nvPr>
            <p:ph type="sldNum" sz="quarter" idx="10"/>
          </p:nvPr>
        </p:nvSpPr>
        <p:spPr/>
        <p:txBody>
          <a:bodyPr/>
          <a:lstStyle/>
          <a:p>
            <a:fld id="{F103DA51-5F05-47E1-97E4-F05A3588B5E0}" type="slidenum">
              <a:rPr lang="en-US" smtClean="0"/>
              <a:t>23</a:t>
            </a:fld>
            <a:endParaRPr lang="en-US" dirty="0"/>
          </a:p>
        </p:txBody>
      </p:sp>
    </p:spTree>
    <p:extLst>
      <p:ext uri="{BB962C8B-B14F-4D97-AF65-F5344CB8AC3E}">
        <p14:creationId xmlns:p14="http://schemas.microsoft.com/office/powerpoint/2010/main" val="22927342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en-US" b="1" u="sng" dirty="0" smtClean="0"/>
              <a:t>Atrius Health Care Model</a:t>
            </a:r>
            <a:endParaRPr lang="en-US" dirty="0" smtClean="0"/>
          </a:p>
          <a:p>
            <a:pPr fontAlgn="t"/>
            <a:r>
              <a:rPr lang="en-US" dirty="0" smtClean="0"/>
              <a:t>  </a:t>
            </a:r>
          </a:p>
          <a:p>
            <a:pPr fontAlgn="t"/>
            <a:r>
              <a:rPr lang="en-US" dirty="0" smtClean="0"/>
              <a:t>Atrius Health deploys a population-based approach to provide the best possible care to all patients. Almost all primary care practices are certified at the highest Level 3 for Patient-Centered Medical Homes by the National Committee for Quality Assurance (NCQA). Our outstanding health information technology systems are recognized by HIMSS at the highest Level 7.</a:t>
            </a:r>
          </a:p>
          <a:p>
            <a:pPr fontAlgn="t"/>
            <a:endParaRPr lang="en-US" dirty="0" smtClean="0"/>
          </a:p>
          <a:p>
            <a:pPr fontAlgn="t"/>
            <a:r>
              <a:rPr lang="en-US" sz="1200" kern="1200" dirty="0" smtClean="0">
                <a:solidFill>
                  <a:schemeClr val="tx1"/>
                </a:solidFill>
                <a:effectLst/>
                <a:latin typeface="Arial" charset="0"/>
                <a:ea typeface="+mn-ea"/>
                <a:cs typeface="+mn-cs"/>
              </a:rPr>
              <a:t>Atrius Health programs include:</a:t>
            </a:r>
          </a:p>
          <a:p>
            <a:pPr lvl="0" fontAlgn="t"/>
            <a:r>
              <a:rPr lang="en-US" sz="1200" kern="1200" dirty="0" smtClean="0">
                <a:solidFill>
                  <a:schemeClr val="tx1"/>
                </a:solidFill>
                <a:effectLst/>
                <a:latin typeface="Arial" charset="0"/>
                <a:ea typeface="+mn-ea"/>
                <a:cs typeface="+mn-cs"/>
              </a:rPr>
              <a:t>One of the largest out-patient Behavioral Health departments among physician practices in the Commonwealth </a:t>
            </a:r>
          </a:p>
          <a:p>
            <a:pPr lvl="0" fontAlgn="t"/>
            <a:r>
              <a:rPr lang="en-US" sz="1200" kern="1200" dirty="0" smtClean="0">
                <a:solidFill>
                  <a:schemeClr val="tx1"/>
                </a:solidFill>
                <a:effectLst/>
                <a:latin typeface="Arial" charset="0"/>
                <a:ea typeface="+mn-ea"/>
                <a:cs typeface="+mn-cs"/>
              </a:rPr>
              <a:t>Population managers who support outreach to improve outcomes </a:t>
            </a:r>
          </a:p>
          <a:p>
            <a:pPr lvl="0" fontAlgn="t"/>
            <a:r>
              <a:rPr lang="en-US" sz="1200" kern="1200" dirty="0" smtClean="0">
                <a:solidFill>
                  <a:schemeClr val="tx1"/>
                </a:solidFill>
                <a:effectLst/>
                <a:latin typeface="Arial" charset="0"/>
                <a:ea typeface="+mn-ea"/>
                <a:cs typeface="+mn-cs"/>
              </a:rPr>
              <a:t>Case managers and care facilitators who are assigned to keep high risk patients out of the hospital when appropriate </a:t>
            </a:r>
          </a:p>
          <a:p>
            <a:pPr lvl="0" fontAlgn="t"/>
            <a:r>
              <a:rPr lang="en-US" sz="1200" kern="1200" dirty="0" smtClean="0">
                <a:solidFill>
                  <a:schemeClr val="tx1"/>
                </a:solidFill>
                <a:effectLst/>
                <a:latin typeface="Arial" charset="0"/>
                <a:ea typeface="+mn-ea"/>
                <a:cs typeface="+mn-cs"/>
              </a:rPr>
              <a:t>Clinical Pharmacists who do academic detailing to lower drug costs in general and manage medication for specific patients </a:t>
            </a:r>
          </a:p>
          <a:p>
            <a:pPr lvl="0" fontAlgn="t"/>
            <a:r>
              <a:rPr lang="en-US" sz="1200" kern="1200" dirty="0" smtClean="0">
                <a:solidFill>
                  <a:schemeClr val="tx1"/>
                </a:solidFill>
                <a:effectLst/>
                <a:latin typeface="Arial" charset="0"/>
                <a:ea typeface="+mn-ea"/>
                <a:cs typeface="+mn-cs"/>
              </a:rPr>
              <a:t>24 x 7 telephone access to advanced practice clinicians and weekend/holiday urgent care </a:t>
            </a:r>
          </a:p>
          <a:p>
            <a:pPr lvl="0" fontAlgn="t"/>
            <a:r>
              <a:rPr lang="en-US" sz="1200" kern="1200" dirty="0" smtClean="0">
                <a:solidFill>
                  <a:schemeClr val="tx1"/>
                </a:solidFill>
                <a:effectLst/>
                <a:latin typeface="Arial" charset="0"/>
                <a:ea typeface="+mn-ea"/>
                <a:cs typeface="+mn-cs"/>
              </a:rPr>
              <a:t>Preferred high value partners: hospitals, skilled nursing facilities , home health, hospice, and ambulance providers </a:t>
            </a:r>
          </a:p>
          <a:p>
            <a:pPr lvl="0" fontAlgn="t"/>
            <a:r>
              <a:rPr lang="en-US" sz="1200" kern="1200" dirty="0" smtClean="0">
                <a:solidFill>
                  <a:schemeClr val="tx1"/>
                </a:solidFill>
                <a:effectLst/>
                <a:latin typeface="Arial" charset="0"/>
                <a:ea typeface="+mn-ea"/>
                <a:cs typeface="+mn-cs"/>
              </a:rPr>
              <a:t>Strong IT interoperability with preferred hospital partners </a:t>
            </a:r>
          </a:p>
          <a:p>
            <a:pPr lvl="0" fontAlgn="t"/>
            <a:r>
              <a:rPr lang="en-US" sz="1200" kern="1200" dirty="0" smtClean="0">
                <a:solidFill>
                  <a:schemeClr val="tx1"/>
                </a:solidFill>
                <a:effectLst/>
                <a:latin typeface="Arial" charset="0"/>
                <a:ea typeface="+mn-ea"/>
                <a:cs typeface="+mn-cs"/>
              </a:rPr>
              <a:t>Advanced use of electronic medical record with sophisticated data warehouse and analytics </a:t>
            </a:r>
          </a:p>
          <a:p>
            <a:pPr lvl="0" fontAlgn="t"/>
            <a:endParaRPr lang="en-US" sz="1200" kern="1200" dirty="0" smtClean="0">
              <a:solidFill>
                <a:schemeClr val="tx1"/>
              </a:solidFill>
              <a:effectLst/>
              <a:latin typeface="Arial" charset="0"/>
              <a:ea typeface="+mn-ea"/>
              <a:cs typeface="+mn-cs"/>
            </a:endParaRPr>
          </a:p>
          <a:p>
            <a:pPr marL="0" marR="0" lvl="0" indent="0" algn="l" defTabSz="914400" rtl="0" eaLnBrk="0" fontAlgn="t"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Our results are impressive. For Medicaid managed care patients, we have demonstrated 39% fewer medical admissions to the hospital and 37% fewer emergency room visits than the health plan's network. Similarly, for one commercial health plan we have demonstrated a 30-day readmission rate that is half of the network rate and 25% fewer emergency visits than the network; for another commercial plan we have 8% fewer hospital admits than the average. Our best practices in these areas demonstrate that we can help people be healthier and bring down the total cost of care at the same time.</a:t>
            </a:r>
          </a:p>
          <a:p>
            <a:pPr lvl="0" fontAlgn="t"/>
            <a:endParaRPr lang="en-US" sz="1200" kern="1200" dirty="0" smtClean="0">
              <a:solidFill>
                <a:schemeClr val="tx1"/>
              </a:solidFill>
              <a:effectLst/>
              <a:latin typeface="Arial" charset="0"/>
              <a:ea typeface="+mn-ea"/>
              <a:cs typeface="+mn-cs"/>
            </a:endParaRPr>
          </a:p>
          <a:p>
            <a:pPr fontAlgn="t"/>
            <a:endParaRPr lang="en-US" dirty="0" smtClean="0"/>
          </a:p>
          <a:p>
            <a:endParaRPr lang="en-US" dirty="0"/>
          </a:p>
        </p:txBody>
      </p:sp>
      <p:sp>
        <p:nvSpPr>
          <p:cNvPr id="4" name="Slide Number Placeholder 3"/>
          <p:cNvSpPr>
            <a:spLocks noGrp="1"/>
          </p:cNvSpPr>
          <p:nvPr>
            <p:ph type="sldNum" sz="quarter" idx="10"/>
          </p:nvPr>
        </p:nvSpPr>
        <p:spPr/>
        <p:txBody>
          <a:bodyPr/>
          <a:lstStyle/>
          <a:p>
            <a:fld id="{38773994-94AD-48A6-B7E2-C4E346BCC172}" type="slidenum">
              <a:rPr lang="en-US" altLang="en-US" smtClean="0"/>
              <a:pPr/>
              <a:t>27</a:t>
            </a:fld>
            <a:endParaRPr lang="en-US" altLang="en-US" dirty="0"/>
          </a:p>
        </p:txBody>
      </p:sp>
    </p:spTree>
    <p:extLst>
      <p:ext uri="{BB962C8B-B14F-4D97-AF65-F5344CB8AC3E}">
        <p14:creationId xmlns:p14="http://schemas.microsoft.com/office/powerpoint/2010/main" val="1910727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xfrm>
            <a:off x="1104900" y="696913"/>
            <a:ext cx="4648200" cy="3486150"/>
          </a:xfrm>
          <a:ln/>
        </p:spPr>
      </p:sp>
      <p:sp>
        <p:nvSpPr>
          <p:cNvPr id="142339"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endParaRPr lang="en-US" dirty="0">
              <a:cs typeface="ＭＳ Ｐゴシック" charset="0"/>
            </a:endParaRPr>
          </a:p>
        </p:txBody>
      </p:sp>
      <p:sp>
        <p:nvSpPr>
          <p:cNvPr id="142340"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eaLnBrk="0" hangingPunct="0">
              <a:defRPr>
                <a:solidFill>
                  <a:schemeClr val="tx1"/>
                </a:solidFill>
                <a:latin typeface="Arial" charset="0"/>
                <a:ea typeface="ＭＳ Ｐゴシック" charset="0"/>
              </a:defRPr>
            </a:lvl1pPr>
            <a:lvl2pPr marL="729057" indent="-280406" defTabSz="914437" eaLnBrk="0" hangingPunct="0">
              <a:defRPr>
                <a:solidFill>
                  <a:schemeClr val="tx1"/>
                </a:solidFill>
                <a:latin typeface="Arial" charset="0"/>
                <a:ea typeface="ＭＳ Ｐゴシック" charset="0"/>
              </a:defRPr>
            </a:lvl2pPr>
            <a:lvl3pPr marL="1121626" indent="-224325" defTabSz="914437" eaLnBrk="0" hangingPunct="0">
              <a:defRPr>
                <a:solidFill>
                  <a:schemeClr val="tx1"/>
                </a:solidFill>
                <a:latin typeface="Arial" charset="0"/>
                <a:ea typeface="ＭＳ Ｐゴシック" charset="0"/>
              </a:defRPr>
            </a:lvl3pPr>
            <a:lvl4pPr marL="1570276" indent="-224325" defTabSz="914437" eaLnBrk="0" hangingPunct="0">
              <a:defRPr>
                <a:solidFill>
                  <a:schemeClr val="tx1"/>
                </a:solidFill>
                <a:latin typeface="Arial" charset="0"/>
                <a:ea typeface="ＭＳ Ｐゴシック" charset="0"/>
              </a:defRPr>
            </a:lvl4pPr>
            <a:lvl5pPr marL="2018927" indent="-224325" defTabSz="914437" eaLnBrk="0" hangingPunct="0">
              <a:defRPr>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A91C47B-7F1A-344A-AB32-1432C9B3D91D}" type="slidenum">
              <a:rPr lang="en-US">
                <a:solidFill>
                  <a:prstClr val="black"/>
                </a:solidFill>
                <a:latin typeface="Calibri" charset="0"/>
                <a:cs typeface="ＭＳ Ｐゴシック" charset="0"/>
              </a:rPr>
              <a:pPr eaLnBrk="1" hangingPunct="1"/>
              <a:t>29</a:t>
            </a:fld>
            <a:endParaRPr lang="en-US" dirty="0">
              <a:solidFill>
                <a:prstClr val="black"/>
              </a:solidFill>
              <a:latin typeface="Calibri" charset="0"/>
              <a:cs typeface="ＭＳ Ｐゴシック" charset="0"/>
            </a:endParaRPr>
          </a:p>
        </p:txBody>
      </p:sp>
    </p:spTree>
    <p:extLst>
      <p:ext uri="{BB962C8B-B14F-4D97-AF65-F5344CB8AC3E}">
        <p14:creationId xmlns:p14="http://schemas.microsoft.com/office/powerpoint/2010/main" val="556694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330" name="Slide Image Placeholder 1"/>
          <p:cNvSpPr>
            <a:spLocks noGrp="1" noRot="1" noChangeAspect="1" noTextEdit="1"/>
          </p:cNvSpPr>
          <p:nvPr>
            <p:ph type="sldImg"/>
          </p:nvPr>
        </p:nvSpPr>
        <p:spPr>
          <a:ln/>
        </p:spPr>
      </p:sp>
      <p:sp>
        <p:nvSpPr>
          <p:cNvPr id="867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latin typeface="Arial" panose="020B0604020202020204" pitchFamily="34" charset="0"/>
            </a:endParaRPr>
          </a:p>
        </p:txBody>
      </p:sp>
      <p:sp>
        <p:nvSpPr>
          <p:cNvPr id="867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spcBef>
                <a:spcPct val="30000"/>
              </a:spcBef>
              <a:defRPr sz="1200">
                <a:solidFill>
                  <a:schemeClr val="tx1"/>
                </a:solidFill>
                <a:latin typeface="Arial" panose="020B0604020202020204" pitchFamily="34" charset="0"/>
              </a:defRPr>
            </a:lvl1pPr>
            <a:lvl2pPr marL="742950" indent="-285750" defTabSz="935038">
              <a:spcBef>
                <a:spcPct val="30000"/>
              </a:spcBef>
              <a:defRPr sz="1200">
                <a:solidFill>
                  <a:schemeClr val="tx1"/>
                </a:solidFill>
                <a:latin typeface="Arial" panose="020B0604020202020204" pitchFamily="34" charset="0"/>
              </a:defRPr>
            </a:lvl2pPr>
            <a:lvl3pPr marL="1143000" indent="-228600" defTabSz="935038">
              <a:spcBef>
                <a:spcPct val="30000"/>
              </a:spcBef>
              <a:defRPr sz="1200">
                <a:solidFill>
                  <a:schemeClr val="tx1"/>
                </a:solidFill>
                <a:latin typeface="Arial" panose="020B0604020202020204" pitchFamily="34" charset="0"/>
              </a:defRPr>
            </a:lvl3pPr>
            <a:lvl4pPr marL="1600200" indent="-228600" defTabSz="935038">
              <a:spcBef>
                <a:spcPct val="30000"/>
              </a:spcBef>
              <a:defRPr sz="1200">
                <a:solidFill>
                  <a:schemeClr val="tx1"/>
                </a:solidFill>
                <a:latin typeface="Arial" panose="020B0604020202020204" pitchFamily="34" charset="0"/>
              </a:defRPr>
            </a:lvl4pPr>
            <a:lvl5pPr marL="2057400" indent="-228600" defTabSz="935038">
              <a:spcBef>
                <a:spcPct val="30000"/>
              </a:spcBef>
              <a:defRPr sz="1200">
                <a:solidFill>
                  <a:schemeClr val="tx1"/>
                </a:solidFill>
                <a:latin typeface="Arial" panose="020B0604020202020204" pitchFamily="34" charset="0"/>
              </a:defRPr>
            </a:lvl5pPr>
            <a:lvl6pPr marL="2514600" indent="-228600" defTabSz="9350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50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50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50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B61F64D-488D-49BF-A45B-9CC7D0CAB561}" type="slidenum">
              <a:rPr lang="en-US" altLang="en-US" sz="1300">
                <a:solidFill>
                  <a:srgbClr val="000000"/>
                </a:solidFill>
              </a:rPr>
              <a:pPr>
                <a:spcBef>
                  <a:spcPct val="0"/>
                </a:spcBef>
              </a:pPr>
              <a:t>33</a:t>
            </a:fld>
            <a:endParaRPr lang="en-US" altLang="en-US" sz="1300" dirty="0">
              <a:solidFill>
                <a:srgbClr val="000000"/>
              </a:solidFill>
            </a:endParaRPr>
          </a:p>
        </p:txBody>
      </p:sp>
    </p:spTree>
    <p:extLst>
      <p:ext uri="{BB962C8B-B14F-4D97-AF65-F5344CB8AC3E}">
        <p14:creationId xmlns:p14="http://schemas.microsoft.com/office/powerpoint/2010/main" val="449655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8" name="Slide Image Placeholder 1"/>
          <p:cNvSpPr>
            <a:spLocks noGrp="1" noRot="1" noChangeAspect="1" noTextEdit="1"/>
          </p:cNvSpPr>
          <p:nvPr>
            <p:ph type="sldImg"/>
          </p:nvPr>
        </p:nvSpPr>
        <p:spPr>
          <a:ln/>
        </p:spPr>
      </p:sp>
      <p:sp>
        <p:nvSpPr>
          <p:cNvPr id="72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anose="020B0604020202020204" pitchFamily="34" charset="0"/>
            </a:endParaRPr>
          </a:p>
        </p:txBody>
      </p:sp>
      <p:sp>
        <p:nvSpPr>
          <p:cNvPr id="72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spcBef>
                <a:spcPct val="30000"/>
              </a:spcBef>
              <a:defRPr sz="1200">
                <a:solidFill>
                  <a:schemeClr val="tx1"/>
                </a:solidFill>
                <a:latin typeface="Arial" panose="020B0604020202020204" pitchFamily="34" charset="0"/>
              </a:defRPr>
            </a:lvl1pPr>
            <a:lvl2pPr marL="742950" indent="-285750" defTabSz="935038">
              <a:spcBef>
                <a:spcPct val="30000"/>
              </a:spcBef>
              <a:defRPr sz="1200">
                <a:solidFill>
                  <a:schemeClr val="tx1"/>
                </a:solidFill>
                <a:latin typeface="Arial" panose="020B0604020202020204" pitchFamily="34" charset="0"/>
              </a:defRPr>
            </a:lvl2pPr>
            <a:lvl3pPr marL="1143000" indent="-228600" defTabSz="935038">
              <a:spcBef>
                <a:spcPct val="30000"/>
              </a:spcBef>
              <a:defRPr sz="1200">
                <a:solidFill>
                  <a:schemeClr val="tx1"/>
                </a:solidFill>
                <a:latin typeface="Arial" panose="020B0604020202020204" pitchFamily="34" charset="0"/>
              </a:defRPr>
            </a:lvl3pPr>
            <a:lvl4pPr marL="1600200" indent="-228600" defTabSz="935038">
              <a:spcBef>
                <a:spcPct val="30000"/>
              </a:spcBef>
              <a:defRPr sz="1200">
                <a:solidFill>
                  <a:schemeClr val="tx1"/>
                </a:solidFill>
                <a:latin typeface="Arial" panose="020B0604020202020204" pitchFamily="34" charset="0"/>
              </a:defRPr>
            </a:lvl4pPr>
            <a:lvl5pPr marL="2057400" indent="-228600" defTabSz="935038">
              <a:spcBef>
                <a:spcPct val="30000"/>
              </a:spcBef>
              <a:defRPr sz="1200">
                <a:solidFill>
                  <a:schemeClr val="tx1"/>
                </a:solidFill>
                <a:latin typeface="Arial" panose="020B0604020202020204" pitchFamily="34" charset="0"/>
              </a:defRPr>
            </a:lvl5pPr>
            <a:lvl6pPr marL="2514600" indent="-228600" defTabSz="9350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50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50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50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3A679F2-FEE4-49ED-A9FC-4AE3863FDA6A}" type="slidenum">
              <a:rPr lang="en-US" altLang="en-US" sz="1300">
                <a:solidFill>
                  <a:srgbClr val="000000"/>
                </a:solidFill>
              </a:rPr>
              <a:pPr>
                <a:spcBef>
                  <a:spcPct val="0"/>
                </a:spcBef>
              </a:pPr>
              <a:t>34</a:t>
            </a:fld>
            <a:endParaRPr lang="en-US" altLang="en-US" sz="1300" dirty="0">
              <a:solidFill>
                <a:srgbClr val="000000"/>
              </a:solidFill>
            </a:endParaRPr>
          </a:p>
        </p:txBody>
      </p:sp>
    </p:spTree>
    <p:extLst>
      <p:ext uri="{BB962C8B-B14F-4D97-AF65-F5344CB8AC3E}">
        <p14:creationId xmlns:p14="http://schemas.microsoft.com/office/powerpoint/2010/main" val="2848893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fld id="{0B1EA7FA-759C-4A18-BFF6-387719B6A3C0}" type="slidenum">
              <a:rPr lang="en-US" altLang="en-US" smtClean="0">
                <a:latin typeface="Times New Roman" panose="02020603050405020304" pitchFamily="18" charset="0"/>
              </a:rPr>
              <a:pPr/>
              <a:t>38</a:t>
            </a:fld>
            <a:endParaRPr lang="en-US" altLang="en-US" dirty="0" smtClean="0">
              <a:latin typeface="Times New Roman" panose="02020603050405020304" pitchFamily="18"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algn="just" eaLnBrk="1" hangingPunct="1"/>
            <a:r>
              <a:rPr lang="en-US" altLang="en-US" b="1" dirty="0" smtClean="0">
                <a:latin typeface="Tahoma" panose="020B0604030504040204" pitchFamily="34" charset="0"/>
                <a:ea typeface="Arial Unicode MS" panose="020B0604020202020204" pitchFamily="34" charset="-128"/>
                <a:cs typeface="Arial Unicode MS" panose="020B0604020202020204" pitchFamily="34" charset="-128"/>
              </a:rPr>
              <a:t>Key Points</a:t>
            </a:r>
          </a:p>
          <a:p>
            <a:pPr algn="just" eaLnBrk="1" hangingPunct="1"/>
            <a:r>
              <a:rPr lang="en-US" altLang="en-US" b="1" dirty="0" smtClean="0">
                <a:latin typeface="Tahoma" panose="020B0604030504040204" pitchFamily="34" charset="0"/>
                <a:cs typeface="Times New Roman" panose="02020603050405020304" pitchFamily="18" charset="0"/>
              </a:rPr>
              <a:t>Status</a:t>
            </a:r>
            <a:r>
              <a:rPr lang="en-US" altLang="en-US" dirty="0" smtClean="0">
                <a:latin typeface="Tahoma" panose="020B0604030504040204" pitchFamily="34" charset="0"/>
                <a:cs typeface="Times New Roman" panose="02020603050405020304" pitchFamily="18" charset="0"/>
              </a:rPr>
              <a:t>: A color-coded condition indicative of the stress on the resources of a department in a particular category. For example, as 3AB department has 6 1:1 patients, its ‘Acuity’ category is assigned Orange color-code. </a:t>
            </a:r>
            <a:endParaRPr lang="en-US" altLang="en-US" dirty="0" smtClean="0">
              <a:latin typeface="Tahoma" panose="020B0604030504040204" pitchFamily="34" charset="0"/>
              <a:ea typeface="Arial Unicode MS" panose="020B0604020202020204" pitchFamily="34" charset="-128"/>
              <a:cs typeface="Arial Unicode MS" panose="020B0604020202020204" pitchFamily="34" charset="-128"/>
            </a:endParaRPr>
          </a:p>
          <a:p>
            <a:pPr algn="just" eaLnBrk="1" hangingPunct="1"/>
            <a:r>
              <a:rPr lang="en-US" altLang="en-US" dirty="0" smtClean="0"/>
              <a:t>Exercise:  </a:t>
            </a:r>
            <a:r>
              <a:rPr lang="en-US" altLang="en-US" b="1" dirty="0" smtClean="0">
                <a:latin typeface="Tahoma" panose="020B0604030504040204" pitchFamily="34" charset="0"/>
                <a:ea typeface="Arial Unicode MS" panose="020B0604020202020204" pitchFamily="34" charset="-128"/>
                <a:cs typeface="Arial Unicode MS" panose="020B0604020202020204" pitchFamily="34" charset="-128"/>
              </a:rPr>
              <a:t>Discuss the value and beauty of a color coded system.</a:t>
            </a:r>
          </a:p>
          <a:p>
            <a:pPr algn="just" eaLnBrk="1" hangingPunct="1"/>
            <a:r>
              <a:rPr lang="en-US" altLang="en-US" b="1" dirty="0" smtClean="0">
                <a:latin typeface="Tahoma" panose="020B0604030504040204" pitchFamily="34" charset="0"/>
                <a:ea typeface="Arial Unicode MS" panose="020B0604020202020204" pitchFamily="34" charset="-128"/>
                <a:cs typeface="Arial Unicode MS" panose="020B0604020202020204" pitchFamily="34" charset="-128"/>
              </a:rPr>
              <a:t>Discuss how the use of this particular color coded system creates a common language since it is similar to the security system now being used across the country as well as safety initiatives such as traffic lights.</a:t>
            </a:r>
          </a:p>
          <a:p>
            <a:pPr algn="just" eaLnBrk="1" hangingPunct="1"/>
            <a:r>
              <a:rPr lang="en-US" altLang="en-US" b="1" dirty="0" smtClean="0">
                <a:latin typeface="Tahoma" panose="020B0604030504040204" pitchFamily="34" charset="0"/>
              </a:rPr>
              <a:t>Ask for other examples of programs that use a color coded system.</a:t>
            </a:r>
          </a:p>
          <a:p>
            <a:pPr eaLnBrk="1" hangingPunct="1"/>
            <a:endParaRPr lang="en-US" altLang="en-US" b="1" dirty="0" smtClean="0">
              <a:latin typeface="Tahoma" panose="020B0604030504040204" pitchFamily="34" charset="0"/>
            </a:endParaRPr>
          </a:p>
          <a:p>
            <a:pPr algn="just" eaLnBrk="1" hangingPunct="1"/>
            <a:endParaRPr lang="en-US" altLang="en-US" dirty="0" smtClean="0">
              <a:latin typeface="Tahoma" panose="020B0604030504040204" pitchFamily="34" charset="0"/>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663654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Mark</a:t>
            </a:r>
            <a:endParaRPr lang="en-US" dirty="0"/>
          </a:p>
        </p:txBody>
      </p:sp>
      <p:sp>
        <p:nvSpPr>
          <p:cNvPr id="4" name="Slide Number Placeholder 3"/>
          <p:cNvSpPr>
            <a:spLocks noGrp="1"/>
          </p:cNvSpPr>
          <p:nvPr>
            <p:ph type="sldNum" sz="quarter" idx="10"/>
          </p:nvPr>
        </p:nvSpPr>
        <p:spPr/>
        <p:txBody>
          <a:bodyPr/>
          <a:lstStyle/>
          <a:p>
            <a:fld id="{113FB707-AEFA-AC49-83BD-BF63DEE56DD9}" type="slidenum">
              <a:rPr lang="en-US" smtClean="0"/>
              <a:t>41</a:t>
            </a:fld>
            <a:endParaRPr lang="en-US" dirty="0"/>
          </a:p>
        </p:txBody>
      </p:sp>
    </p:spTree>
    <p:extLst>
      <p:ext uri="{BB962C8B-B14F-4D97-AF65-F5344CB8AC3E}">
        <p14:creationId xmlns:p14="http://schemas.microsoft.com/office/powerpoint/2010/main" val="3999617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Arial" charset="0"/>
                <a:ea typeface="+mn-ea"/>
                <a:cs typeface="+mn-cs"/>
              </a:rPr>
              <a:t>Jessica “Jess” Jacobs, a young but accomplished director in Aetna’s Innovation Labs and a dynamic advocate for herself and other patients, has died</a:t>
            </a:r>
            <a:r>
              <a:rPr lang="en-US" sz="1200" b="0" i="0" kern="1200" baseline="0" dirty="0" smtClean="0">
                <a:solidFill>
                  <a:schemeClr val="tx1"/>
                </a:solidFill>
                <a:effectLst/>
                <a:latin typeface="Arial" charset="0"/>
                <a:ea typeface="+mn-ea"/>
                <a:cs typeface="+mn-cs"/>
              </a:rPr>
              <a:t> at 29.  </a:t>
            </a:r>
            <a:r>
              <a:rPr lang="en-US" sz="1200" b="0" i="0" kern="1200" dirty="0" smtClean="0">
                <a:solidFill>
                  <a:schemeClr val="tx1"/>
                </a:solidFill>
                <a:effectLst/>
                <a:latin typeface="Arial" charset="0"/>
                <a:ea typeface="+mn-ea"/>
                <a:cs typeface="+mn-cs"/>
              </a:rPr>
              <a:t>Jacobs fought a rare autonomic disorder called </a:t>
            </a:r>
            <a:r>
              <a:rPr lang="en-US" sz="1200" b="0" i="0" u="none" strike="noStrike" kern="1200" dirty="0" smtClean="0">
                <a:solidFill>
                  <a:schemeClr val="tx1"/>
                </a:solidFill>
                <a:effectLst/>
                <a:latin typeface="Arial" charset="0"/>
                <a:ea typeface="+mn-ea"/>
                <a:cs typeface="+mn-cs"/>
                <a:hlinkClick r:id="rId3"/>
              </a:rPr>
              <a:t>postural orthostatic tachycardia syndrome</a:t>
            </a:r>
            <a:r>
              <a:rPr lang="en-US" sz="1200" b="0" i="0" kern="1200" dirty="0" smtClean="0">
                <a:solidFill>
                  <a:schemeClr val="tx1"/>
                </a:solidFill>
                <a:effectLst/>
                <a:latin typeface="Arial" charset="0"/>
                <a:ea typeface="+mn-ea"/>
                <a:cs typeface="+mn-cs"/>
              </a:rPr>
              <a:t> (POTS) and another rare hereditary disease of connective tissue called </a:t>
            </a:r>
            <a:r>
              <a:rPr lang="en-US" sz="1200" b="0" i="0" u="none" strike="noStrike" kern="1200" dirty="0" smtClean="0">
                <a:solidFill>
                  <a:schemeClr val="tx1"/>
                </a:solidFill>
                <a:effectLst/>
                <a:latin typeface="Arial" charset="0"/>
                <a:ea typeface="+mn-ea"/>
                <a:cs typeface="+mn-cs"/>
                <a:hlinkClick r:id="rId4"/>
              </a:rPr>
              <a:t>Ehlers-Danlos Syndrome</a:t>
            </a:r>
            <a:r>
              <a:rPr lang="en-US" sz="1200" b="0" i="0" kern="1200" dirty="0" smtClean="0">
                <a:solidFill>
                  <a:schemeClr val="tx1"/>
                </a:solidFill>
                <a:effectLst/>
                <a:latin typeface="Arial" charset="0"/>
                <a:ea typeface="+mn-ea"/>
                <a:cs typeface="+mn-cs"/>
              </a:rPr>
              <a:t> (EDS). Friends labeled her a “unicorn,” based on the long odds against having two such uncommon diseases.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smtClean="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smtClean="0">
                <a:solidFill>
                  <a:schemeClr val="tx1"/>
                </a:solidFill>
                <a:effectLst/>
                <a:latin typeface="Arial" charset="0"/>
                <a:ea typeface="+mn-ea"/>
                <a:cs typeface="+mn-cs"/>
              </a:rPr>
              <a:t>In addition to my ongoing struggle with POTS, this year I've had: a kidney infection, shingles, pneumonia, a pulmonary embolism, and four blood transfusions. Since I’m a numbers person, I downloaded my claims data from my insurer to get a better idea of how much time I’ve wasted in the healthcare system since January 2014.</a:t>
            </a:r>
          </a:p>
          <a:p>
            <a:endParaRPr lang="en-US" dirty="0"/>
          </a:p>
        </p:txBody>
      </p:sp>
      <p:sp>
        <p:nvSpPr>
          <p:cNvPr id="4" name="Slide Number Placeholder 3"/>
          <p:cNvSpPr>
            <a:spLocks noGrp="1"/>
          </p:cNvSpPr>
          <p:nvPr>
            <p:ph type="sldNum" sz="quarter" idx="10"/>
          </p:nvPr>
        </p:nvSpPr>
        <p:spPr/>
        <p:txBody>
          <a:bodyPr/>
          <a:lstStyle/>
          <a:p>
            <a:fld id="{38773994-94AD-48A6-B7E2-C4E346BCC172}" type="slidenum">
              <a:rPr lang="en-US" altLang="en-US" smtClean="0"/>
              <a:pPr/>
              <a:t>3</a:t>
            </a:fld>
            <a:endParaRPr lang="en-US" altLang="en-US" dirty="0"/>
          </a:p>
        </p:txBody>
      </p:sp>
    </p:spTree>
    <p:extLst>
      <p:ext uri="{BB962C8B-B14F-4D97-AF65-F5344CB8AC3E}">
        <p14:creationId xmlns:p14="http://schemas.microsoft.com/office/powerpoint/2010/main" val="4362733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1EF1F54-429D-43D2-B800-C3FFB6832C54}" type="slidenum">
              <a:rPr lang="en-US" smtClean="0"/>
              <a:pPr/>
              <a:t>44</a:t>
            </a:fld>
            <a:endParaRPr lang="en-US" dirty="0"/>
          </a:p>
        </p:txBody>
      </p:sp>
    </p:spTree>
    <p:extLst>
      <p:ext uri="{BB962C8B-B14F-4D97-AF65-F5344CB8AC3E}">
        <p14:creationId xmlns:p14="http://schemas.microsoft.com/office/powerpoint/2010/main" val="78120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45D0AC4-29D2-4698-8E5E-0B4A0C3E6D06}" type="slidenum">
              <a:rPr lang="en-US" smtClean="0"/>
              <a:t>46</a:t>
            </a:fld>
            <a:endParaRPr lang="en-US" dirty="0"/>
          </a:p>
        </p:txBody>
      </p:sp>
    </p:spTree>
    <p:extLst>
      <p:ext uri="{BB962C8B-B14F-4D97-AF65-F5344CB8AC3E}">
        <p14:creationId xmlns:p14="http://schemas.microsoft.com/office/powerpoint/2010/main" val="3806833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773994-94AD-48A6-B7E2-C4E346BCC172}" type="slidenum">
              <a:rPr lang="en-US" altLang="en-US" smtClean="0"/>
              <a:pPr/>
              <a:t>7</a:t>
            </a:fld>
            <a:endParaRPr lang="en-US" altLang="en-US" dirty="0"/>
          </a:p>
        </p:txBody>
      </p:sp>
    </p:spTree>
    <p:extLst>
      <p:ext uri="{BB962C8B-B14F-4D97-AF65-F5344CB8AC3E}">
        <p14:creationId xmlns:p14="http://schemas.microsoft.com/office/powerpoint/2010/main" val="877539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Important concept of is the “domain structure” or “hospital flow framework” for working on flow in a hospital.  Specific flow projects need to be connected to a domain (overall hosp., ED, CCU’s, MSU’s, OR).  Projects in multiple domains will usually be required to improve system flow.</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Measures to understand flow from a system perspective</a:t>
            </a:r>
            <a:endParaRPr lang="en-US" dirty="0"/>
          </a:p>
        </p:txBody>
      </p:sp>
      <p:sp>
        <p:nvSpPr>
          <p:cNvPr id="4" name="Slide Number Placeholder 3"/>
          <p:cNvSpPr>
            <a:spLocks noGrp="1"/>
          </p:cNvSpPr>
          <p:nvPr>
            <p:ph type="sldNum" sz="quarter" idx="10"/>
          </p:nvPr>
        </p:nvSpPr>
        <p:spPr/>
        <p:txBody>
          <a:bodyPr/>
          <a:lstStyle/>
          <a:p>
            <a:fld id="{38773994-94AD-48A6-B7E2-C4E346BCC172}" type="slidenum">
              <a:rPr lang="en-US" altLang="en-US" smtClean="0"/>
              <a:pPr/>
              <a:t>8</a:t>
            </a:fld>
            <a:endParaRPr lang="en-US" altLang="en-US" dirty="0"/>
          </a:p>
        </p:txBody>
      </p:sp>
    </p:spTree>
    <p:extLst>
      <p:ext uri="{BB962C8B-B14F-4D97-AF65-F5344CB8AC3E}">
        <p14:creationId xmlns:p14="http://schemas.microsoft.com/office/powerpoint/2010/main" val="2120188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Important concept of is the “domain structure” or “hospital flow framework” for working on flow in a hospital.  Specific flow projects need to be connected to a domain (overall hosp., ED, CCU’s, MSU’s, OR).  Projects in multiple domains will usually be required to improve system flow.</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Measures to understand flow from a system perspective</a:t>
            </a:r>
            <a:endParaRPr lang="en-US" dirty="0"/>
          </a:p>
        </p:txBody>
      </p:sp>
      <p:sp>
        <p:nvSpPr>
          <p:cNvPr id="4" name="Slide Number Placeholder 3"/>
          <p:cNvSpPr>
            <a:spLocks noGrp="1"/>
          </p:cNvSpPr>
          <p:nvPr>
            <p:ph type="sldNum" sz="quarter" idx="10"/>
          </p:nvPr>
        </p:nvSpPr>
        <p:spPr/>
        <p:txBody>
          <a:bodyPr/>
          <a:lstStyle/>
          <a:p>
            <a:fld id="{38773994-94AD-48A6-B7E2-C4E346BCC172}" type="slidenum">
              <a:rPr lang="en-US" altLang="en-US" smtClean="0"/>
              <a:pPr/>
              <a:t>9</a:t>
            </a:fld>
            <a:endParaRPr lang="en-US" altLang="en-US" dirty="0"/>
          </a:p>
        </p:txBody>
      </p:sp>
    </p:spTree>
    <p:extLst>
      <p:ext uri="{BB962C8B-B14F-4D97-AF65-F5344CB8AC3E}">
        <p14:creationId xmlns:p14="http://schemas.microsoft.com/office/powerpoint/2010/main" val="2628520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400" b="1" i="1" dirty="0" smtClean="0">
                <a:solidFill>
                  <a:srgbClr val="FF0000"/>
                </a:solidFill>
              </a:rPr>
              <a:t>Type into the chat box your high level performance goals for your hospital flow initiatives</a:t>
            </a:r>
          </a:p>
          <a:p>
            <a:endParaRPr lang="en-US" dirty="0"/>
          </a:p>
        </p:txBody>
      </p:sp>
      <p:sp>
        <p:nvSpPr>
          <p:cNvPr id="4" name="Slide Number Placeholder 3"/>
          <p:cNvSpPr>
            <a:spLocks noGrp="1"/>
          </p:cNvSpPr>
          <p:nvPr>
            <p:ph type="sldNum" sz="quarter" idx="10"/>
          </p:nvPr>
        </p:nvSpPr>
        <p:spPr/>
        <p:txBody>
          <a:bodyPr/>
          <a:lstStyle/>
          <a:p>
            <a:fld id="{38773994-94AD-48A6-B7E2-C4E346BCC172}" type="slidenum">
              <a:rPr lang="en-US" altLang="en-US" smtClean="0"/>
              <a:pPr/>
              <a:t>10</a:t>
            </a:fld>
            <a:endParaRPr lang="en-US" altLang="en-US" dirty="0"/>
          </a:p>
        </p:txBody>
      </p:sp>
    </p:spTree>
    <p:extLst>
      <p:ext uri="{BB962C8B-B14F-4D97-AF65-F5344CB8AC3E}">
        <p14:creationId xmlns:p14="http://schemas.microsoft.com/office/powerpoint/2010/main" val="1440879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Arial" charset="0"/>
                <a:ea typeface="+mn-ea"/>
                <a:cs typeface="+mn-cs"/>
              </a:rPr>
              <a:t>National average hospital bed occupancy rate (2012): 61 percent</a:t>
            </a:r>
          </a:p>
          <a:p>
            <a:r>
              <a:rPr lang="en-US" sz="1200" b="0" i="0" kern="1200" dirty="0" smtClean="0">
                <a:solidFill>
                  <a:schemeClr val="tx1"/>
                </a:solidFill>
                <a:effectLst/>
                <a:latin typeface="Arial" charset="0"/>
                <a:ea typeface="+mn-ea"/>
                <a:cs typeface="+mn-cs"/>
              </a:rPr>
              <a:t>Occupancy rate for urban hospitals (2012): 64 percent</a:t>
            </a:r>
          </a:p>
          <a:p>
            <a:r>
              <a:rPr lang="en-US" sz="1200" b="0" i="0" kern="1200" dirty="0" smtClean="0">
                <a:solidFill>
                  <a:schemeClr val="tx1"/>
                </a:solidFill>
                <a:effectLst/>
                <a:latin typeface="Arial" charset="0"/>
                <a:ea typeface="+mn-ea"/>
                <a:cs typeface="+mn-cs"/>
              </a:rPr>
              <a:t>Occupancy rate for rural hospitals (2012): 43 percent</a:t>
            </a:r>
          </a:p>
          <a:p>
            <a:endParaRPr lang="en-US" dirty="0"/>
          </a:p>
        </p:txBody>
      </p:sp>
      <p:sp>
        <p:nvSpPr>
          <p:cNvPr id="4" name="Slide Number Placeholder 3"/>
          <p:cNvSpPr>
            <a:spLocks noGrp="1"/>
          </p:cNvSpPr>
          <p:nvPr>
            <p:ph type="sldNum" sz="quarter" idx="10"/>
          </p:nvPr>
        </p:nvSpPr>
        <p:spPr/>
        <p:txBody>
          <a:bodyPr/>
          <a:lstStyle/>
          <a:p>
            <a:fld id="{38773994-94AD-48A6-B7E2-C4E346BCC172}" type="slidenum">
              <a:rPr lang="en-US" altLang="en-US" smtClean="0"/>
              <a:pPr/>
              <a:t>12</a:t>
            </a:fld>
            <a:endParaRPr lang="en-US" altLang="en-US" dirty="0"/>
          </a:p>
        </p:txBody>
      </p:sp>
    </p:spTree>
    <p:extLst>
      <p:ext uri="{BB962C8B-B14F-4D97-AF65-F5344CB8AC3E}">
        <p14:creationId xmlns:p14="http://schemas.microsoft.com/office/powerpoint/2010/main" val="1549463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Millennials might call this a “hot mess”</a:t>
            </a:r>
          </a:p>
          <a:p>
            <a:r>
              <a:rPr lang="en-US" dirty="0" smtClean="0"/>
              <a:t>A friend of mine (not in health care) said that it looked Dante’s nine circle of hell</a:t>
            </a:r>
            <a:endParaRPr lang="en-US" dirty="0"/>
          </a:p>
        </p:txBody>
      </p:sp>
      <p:sp>
        <p:nvSpPr>
          <p:cNvPr id="4" name="Slide Number Placeholder 3"/>
          <p:cNvSpPr>
            <a:spLocks noGrp="1"/>
          </p:cNvSpPr>
          <p:nvPr>
            <p:ph type="sldNum" sz="quarter" idx="10"/>
          </p:nvPr>
        </p:nvSpPr>
        <p:spPr/>
        <p:txBody>
          <a:bodyPr/>
          <a:lstStyle/>
          <a:p>
            <a:fld id="{38773994-94AD-48A6-B7E2-C4E346BCC172}" type="slidenum">
              <a:rPr lang="en-US" altLang="en-US" smtClean="0"/>
              <a:pPr/>
              <a:t>15</a:t>
            </a:fld>
            <a:endParaRPr lang="en-US" altLang="en-US" dirty="0"/>
          </a:p>
        </p:txBody>
      </p:sp>
    </p:spTree>
    <p:extLst>
      <p:ext uri="{BB962C8B-B14F-4D97-AF65-F5344CB8AC3E}">
        <p14:creationId xmlns:p14="http://schemas.microsoft.com/office/powerpoint/2010/main" val="2572033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773994-94AD-48A6-B7E2-C4E346BCC172}" type="slidenum">
              <a:rPr lang="en-US" altLang="en-US" smtClean="0">
                <a:solidFill>
                  <a:srgbClr val="000000"/>
                </a:solidFill>
              </a:rPr>
              <a:pPr/>
              <a:t>16</a:t>
            </a:fld>
            <a:endParaRPr lang="en-US" altLang="en-US" dirty="0">
              <a:solidFill>
                <a:srgbClr val="000000"/>
              </a:solidFill>
            </a:endParaRPr>
          </a:p>
        </p:txBody>
      </p:sp>
    </p:spTree>
    <p:extLst>
      <p:ext uri="{BB962C8B-B14F-4D97-AF65-F5344CB8AC3E}">
        <p14:creationId xmlns:p14="http://schemas.microsoft.com/office/powerpoint/2010/main" val="36946049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jpeg"/><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8.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4.png"/><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0.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8.png"/><Relationship Id="rId1" Type="http://schemas.openxmlformats.org/officeDocument/2006/relationships/slideMaster" Target="../slideMasters/slideMaster10.xml"/><Relationship Id="rId4" Type="http://schemas.openxmlformats.org/officeDocument/2006/relationships/image" Target="../media/image29.png"/></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30.png"/><Relationship Id="rId1" Type="http://schemas.openxmlformats.org/officeDocument/2006/relationships/slideMaster" Target="../slideMasters/slideMaster10.xml"/><Relationship Id="rId4" Type="http://schemas.openxmlformats.org/officeDocument/2006/relationships/image" Target="../media/image29.png"/></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31.png"/><Relationship Id="rId1" Type="http://schemas.openxmlformats.org/officeDocument/2006/relationships/slideMaster" Target="../slideMasters/slideMaster10.xml"/><Relationship Id="rId4" Type="http://schemas.openxmlformats.org/officeDocument/2006/relationships/image" Target="../media/image29.png"/></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32.png"/><Relationship Id="rId1" Type="http://schemas.openxmlformats.org/officeDocument/2006/relationships/slideMaster" Target="../slideMasters/slideMaster10.xml"/><Relationship Id="rId4" Type="http://schemas.openxmlformats.org/officeDocument/2006/relationships/image" Target="../media/image29.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33.png"/><Relationship Id="rId1" Type="http://schemas.openxmlformats.org/officeDocument/2006/relationships/slideMaster" Target="../slideMasters/slideMaster10.xml"/><Relationship Id="rId4" Type="http://schemas.openxmlformats.org/officeDocument/2006/relationships/image" Target="../media/image29.png"/></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34.jpeg"/><Relationship Id="rId1" Type="http://schemas.openxmlformats.org/officeDocument/2006/relationships/slideMaster" Target="../slideMasters/slideMaster1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Master" Target="../slideMasters/slideMaster10.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Master" Target="../slideMasters/slideMaster10.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0.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10.xml"/><Relationship Id="rId6" Type="http://schemas.openxmlformats.org/officeDocument/2006/relationships/image" Target="../media/image26.emf"/><Relationship Id="rId5" Type="http://schemas.openxmlformats.org/officeDocument/2006/relationships/image" Target="../media/image39.jpeg"/><Relationship Id="rId4" Type="http://schemas.openxmlformats.org/officeDocument/2006/relationships/image" Target="../media/image38.jpeg"/></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IHI_LogoCol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25438"/>
            <a:ext cx="3048000"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2492375"/>
            <a:ext cx="7772400" cy="1470025"/>
          </a:xfrm>
        </p:spPr>
        <p:txBody>
          <a:bodyPr/>
          <a:lstStyle>
            <a:lvl1pPr>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4419600"/>
            <a:ext cx="6400800" cy="1752600"/>
          </a:xfrm>
        </p:spPr>
        <p:txBody>
          <a:bodyPr/>
          <a:lstStyle>
            <a:lvl1pPr marL="0" indent="0" algn="ctr">
              <a:buFontTx/>
              <a:buNone/>
              <a:defRPr i="1">
                <a:solidFill>
                  <a:srgbClr val="226A55"/>
                </a:solidFill>
              </a:defRPr>
            </a:lvl1pPr>
          </a:lstStyle>
          <a:p>
            <a:r>
              <a:rPr lang="en-US" smtClean="0"/>
              <a:t>Click to edit Master subtitle style</a:t>
            </a:r>
            <a:endParaRPr lang="en-US"/>
          </a:p>
        </p:txBody>
      </p:sp>
    </p:spTree>
    <p:extLst>
      <p:ext uri="{BB962C8B-B14F-4D97-AF65-F5344CB8AC3E}">
        <p14:creationId xmlns:p14="http://schemas.microsoft.com/office/powerpoint/2010/main" val="3474404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noChangeArrowheads="1"/>
          </p:cNvSpPr>
          <p:nvPr>
            <p:ph type="ftr" sz="quarter" idx="10"/>
          </p:nvPr>
        </p:nvSpPr>
        <p:spPr>
          <a:xfrm>
            <a:off x="1600200" y="6153150"/>
            <a:ext cx="5410200" cy="476250"/>
          </a:xfrm>
          <a:prstGeom prst="rect">
            <a:avLst/>
          </a:prstGeom>
        </p:spPr>
        <p:txBody>
          <a:bodyPr/>
          <a:lstStyle>
            <a:lvl1pPr>
              <a:defRPr>
                <a:latin typeface="Arial" charset="0"/>
              </a:defRPr>
            </a:lvl1pPr>
          </a:lstStyle>
          <a:p>
            <a:pPr>
              <a:defRPr/>
            </a:pPr>
            <a:endParaRPr lang="en-US" dirty="0"/>
          </a:p>
          <a:p>
            <a:pPr>
              <a:defRPr/>
            </a:pPr>
            <a:endParaRPr lang="en-US" dirty="0"/>
          </a:p>
        </p:txBody>
      </p:sp>
      <p:sp>
        <p:nvSpPr>
          <p:cNvPr id="5" name="Rectangle 4"/>
          <p:cNvSpPr>
            <a:spLocks noGrp="1" noChangeArrowheads="1"/>
          </p:cNvSpPr>
          <p:nvPr>
            <p:ph type="sldNum" sz="quarter" idx="11"/>
          </p:nvPr>
        </p:nvSpPr>
        <p:spPr/>
        <p:txBody>
          <a:bodyPr/>
          <a:lstStyle>
            <a:lvl1pPr>
              <a:defRPr/>
            </a:lvl1pPr>
          </a:lstStyle>
          <a:p>
            <a:endParaRPr lang="en-US" altLang="en-US" dirty="0"/>
          </a:p>
          <a:p>
            <a:fld id="{192BEF24-CB58-4CE7-B305-E0543598EF62}" type="slidenum">
              <a:rPr lang="en-US" altLang="en-US"/>
              <a:pPr/>
              <a:t>‹#›</a:t>
            </a:fld>
            <a:endParaRPr lang="en-US" altLang="en-US" dirty="0"/>
          </a:p>
        </p:txBody>
      </p:sp>
    </p:spTree>
    <p:extLst>
      <p:ext uri="{BB962C8B-B14F-4D97-AF65-F5344CB8AC3E}">
        <p14:creationId xmlns:p14="http://schemas.microsoft.com/office/powerpoint/2010/main" val="52931982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p:cSld name="Title Slide 1 - Shor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9" name="Picture 8"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2" name="Title 1"/>
          <p:cNvSpPr>
            <a:spLocks noGrp="1"/>
          </p:cNvSpPr>
          <p:nvPr>
            <p:ph type="ctrTitle"/>
          </p:nvPr>
        </p:nvSpPr>
        <p:spPr>
          <a:xfrm>
            <a:off x="1371600" y="2681149"/>
            <a:ext cx="5715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4114800"/>
            <a:ext cx="5715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
        <p:nvSpPr>
          <p:cNvPr id="15"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6"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9" name="Content Placeholder 18"/>
          <p:cNvSpPr>
            <a:spLocks noGrp="1"/>
          </p:cNvSpPr>
          <p:nvPr>
            <p:ph sz="quarter" idx="12"/>
          </p:nvPr>
        </p:nvSpPr>
        <p:spPr>
          <a:xfrm>
            <a:off x="6667503" y="50038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190330552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p:cSld name="Title Slide 1 - Lo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9" name="Picture 8"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2" name="Title 1"/>
          <p:cNvSpPr>
            <a:spLocks noGrp="1"/>
          </p:cNvSpPr>
          <p:nvPr>
            <p:ph type="ctrTitle"/>
          </p:nvPr>
        </p:nvSpPr>
        <p:spPr>
          <a:xfrm>
            <a:off x="609600" y="2681149"/>
            <a:ext cx="6477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09600" y="4114800"/>
            <a:ext cx="6477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
        <p:nvSpPr>
          <p:cNvPr id="15"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6"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9" name="Content Placeholder 18"/>
          <p:cNvSpPr>
            <a:spLocks noGrp="1"/>
          </p:cNvSpPr>
          <p:nvPr>
            <p:ph sz="quarter" idx="12"/>
          </p:nvPr>
        </p:nvSpPr>
        <p:spPr>
          <a:xfrm>
            <a:off x="6667503" y="50038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329953355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p:cSld name="Title Slide 2 - Shor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1" name="Picture 10"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12" name="Title 1"/>
          <p:cNvSpPr>
            <a:spLocks noGrp="1"/>
          </p:cNvSpPr>
          <p:nvPr>
            <p:ph type="ctrTitle"/>
          </p:nvPr>
        </p:nvSpPr>
        <p:spPr>
          <a:xfrm>
            <a:off x="1371600" y="2681149"/>
            <a:ext cx="5715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13" name="Subtitle 2"/>
          <p:cNvSpPr>
            <a:spLocks noGrp="1"/>
          </p:cNvSpPr>
          <p:nvPr>
            <p:ph type="subTitle" idx="1"/>
          </p:nvPr>
        </p:nvSpPr>
        <p:spPr>
          <a:xfrm>
            <a:off x="1371600" y="4114800"/>
            <a:ext cx="5715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
        <p:nvSpPr>
          <p:cNvPr id="14"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7"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8" name="Content Placeholder 18"/>
          <p:cNvSpPr>
            <a:spLocks noGrp="1"/>
          </p:cNvSpPr>
          <p:nvPr>
            <p:ph sz="quarter" idx="12"/>
          </p:nvPr>
        </p:nvSpPr>
        <p:spPr>
          <a:xfrm>
            <a:off x="6629403" y="49022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169726414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p:cSld name="Title Slide 2 - Lo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1" name="Picture 10"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14"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7"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8" name="Content Placeholder 18"/>
          <p:cNvSpPr>
            <a:spLocks noGrp="1"/>
          </p:cNvSpPr>
          <p:nvPr>
            <p:ph sz="quarter" idx="12"/>
          </p:nvPr>
        </p:nvSpPr>
        <p:spPr>
          <a:xfrm>
            <a:off x="6629403" y="49022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8" name="Title 1"/>
          <p:cNvSpPr>
            <a:spLocks noGrp="1"/>
          </p:cNvSpPr>
          <p:nvPr>
            <p:ph type="ctrTitle"/>
          </p:nvPr>
        </p:nvSpPr>
        <p:spPr>
          <a:xfrm>
            <a:off x="609600" y="2681149"/>
            <a:ext cx="6477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609600" y="4114800"/>
            <a:ext cx="6477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4821615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p:cSld name="Title Slide 3 - Shor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11" name="Title 1"/>
          <p:cNvSpPr>
            <a:spLocks noGrp="1"/>
          </p:cNvSpPr>
          <p:nvPr>
            <p:ph type="ctrTitle"/>
          </p:nvPr>
        </p:nvSpPr>
        <p:spPr>
          <a:xfrm>
            <a:off x="1371600" y="2681149"/>
            <a:ext cx="5715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12" name="Subtitle 2"/>
          <p:cNvSpPr>
            <a:spLocks noGrp="1"/>
          </p:cNvSpPr>
          <p:nvPr>
            <p:ph type="subTitle" idx="1"/>
          </p:nvPr>
        </p:nvSpPr>
        <p:spPr>
          <a:xfrm>
            <a:off x="1371600" y="4114800"/>
            <a:ext cx="5715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4"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7" name="Content Placeholder 18"/>
          <p:cNvSpPr>
            <a:spLocks noGrp="1"/>
          </p:cNvSpPr>
          <p:nvPr>
            <p:ph sz="quarter" idx="12"/>
          </p:nvPr>
        </p:nvSpPr>
        <p:spPr>
          <a:xfrm>
            <a:off x="6667503" y="49530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407837849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p:cSld name="Title Slide 3 - Lo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13"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4"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7" name="Content Placeholder 18"/>
          <p:cNvSpPr>
            <a:spLocks noGrp="1"/>
          </p:cNvSpPr>
          <p:nvPr>
            <p:ph sz="quarter" idx="12"/>
          </p:nvPr>
        </p:nvSpPr>
        <p:spPr>
          <a:xfrm>
            <a:off x="6667503" y="49530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8" name="Title 1"/>
          <p:cNvSpPr>
            <a:spLocks noGrp="1"/>
          </p:cNvSpPr>
          <p:nvPr>
            <p:ph type="ctrTitle"/>
          </p:nvPr>
        </p:nvSpPr>
        <p:spPr>
          <a:xfrm>
            <a:off x="609600" y="2681149"/>
            <a:ext cx="6477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609600" y="4114800"/>
            <a:ext cx="6477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68169645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p:cSld name="Subtitle - dar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518904"/>
            <a:ext cx="60198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952558"/>
            <a:ext cx="6019800" cy="369332"/>
          </a:xfrm>
          <a:noFill/>
          <a:ln>
            <a:noFill/>
          </a:ln>
        </p:spPr>
        <p:txBody>
          <a:bodyPr>
            <a:spAutoFit/>
          </a:bodyPr>
          <a:lstStyle>
            <a:lvl1pPr marL="0" indent="0" algn="l">
              <a:lnSpc>
                <a:spcPct val="100000"/>
              </a:lnSpc>
              <a:spcBef>
                <a:spcPts val="0"/>
              </a:spcBef>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Tree>
    <p:extLst>
      <p:ext uri="{BB962C8B-B14F-4D97-AF65-F5344CB8AC3E}">
        <p14:creationId xmlns:p14="http://schemas.microsoft.com/office/powerpoint/2010/main" val="421963791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p:cSld name="Subtitle - white">
    <p:bg>
      <p:bgRef idx="1001">
        <a:schemeClr val="bg1"/>
      </p:bgRef>
    </p:bg>
    <p:spTree>
      <p:nvGrpSpPr>
        <p:cNvPr id="1" name=""/>
        <p:cNvGrpSpPr/>
        <p:nvPr/>
      </p:nvGrpSpPr>
      <p:grpSpPr>
        <a:xfrm>
          <a:off x="0" y="0"/>
          <a:ext cx="0" cy="0"/>
          <a:chOff x="0" y="0"/>
          <a:chExt cx="0" cy="0"/>
        </a:xfrm>
      </p:grpSpPr>
      <p:pic>
        <p:nvPicPr>
          <p:cNvPr id="5" name="Picture 4"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
        <p:nvSpPr>
          <p:cNvPr id="6" name="Title 1"/>
          <p:cNvSpPr>
            <a:spLocks noGrp="1"/>
          </p:cNvSpPr>
          <p:nvPr>
            <p:ph type="ctrTitle"/>
          </p:nvPr>
        </p:nvSpPr>
        <p:spPr>
          <a:xfrm>
            <a:off x="1371600" y="2518904"/>
            <a:ext cx="6019800" cy="1452705"/>
          </a:xfrm>
          <a:noFill/>
          <a:ln>
            <a:noFill/>
          </a:ln>
        </p:spPr>
        <p:txBody>
          <a:bodyPr wrap="square" anchor="b" anchorCtr="0">
            <a:spAutoFit/>
          </a:bodyPr>
          <a:lstStyle>
            <a:lvl1pPr algn="l">
              <a:lnSpc>
                <a:spcPct val="80000"/>
              </a:lnSpc>
              <a:defRPr sz="5400">
                <a:solidFill>
                  <a:srgbClr val="455660"/>
                </a:solidFill>
              </a:defRPr>
            </a:lvl1pPr>
          </a:lstStyle>
          <a:p>
            <a:r>
              <a:rPr lang="en-US" smtClean="0"/>
              <a:t>Click to edit Master title style</a:t>
            </a:r>
            <a:endParaRPr lang="en-US" dirty="0"/>
          </a:p>
        </p:txBody>
      </p:sp>
      <p:sp>
        <p:nvSpPr>
          <p:cNvPr id="7" name="Subtitle 2"/>
          <p:cNvSpPr>
            <a:spLocks noGrp="1"/>
          </p:cNvSpPr>
          <p:nvPr>
            <p:ph type="subTitle" idx="1"/>
          </p:nvPr>
        </p:nvSpPr>
        <p:spPr>
          <a:xfrm>
            <a:off x="1371600" y="3952558"/>
            <a:ext cx="6019800" cy="369332"/>
          </a:xfrm>
          <a:noFill/>
          <a:ln>
            <a:noFill/>
          </a:ln>
        </p:spPr>
        <p:txBody>
          <a:bodyPr>
            <a:spAutoFit/>
          </a:bodyPr>
          <a:lstStyle>
            <a:lvl1pPr marL="0" indent="0" algn="l">
              <a:lnSpc>
                <a:spcPct val="100000"/>
              </a:lnSpc>
              <a:spcBef>
                <a:spcPts val="0"/>
              </a:spcBef>
              <a:buNone/>
              <a:defRPr sz="1800" i="1">
                <a:solidFill>
                  <a:srgbClr val="455660"/>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122691577"/>
      </p:ext>
    </p:extLst>
  </p:cSld>
  <p:clrMapOvr>
    <a:overrideClrMapping bg1="lt1" tx1="dk1" bg2="lt2" tx2="dk2" accent1="accent1" accent2="accent2" accent3="accent3" accent4="accent4" accent5="accent5" accent6="accent6" hlink="hlink" folHlink="folHlink"/>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p:cSld name="Graphic - dark">
    <p:bg>
      <p:bgPr>
        <a:solidFill>
          <a:schemeClr val="tx1"/>
        </a:solidFill>
        <a:effectLst/>
      </p:bgPr>
    </p:bg>
    <p:spTree>
      <p:nvGrpSpPr>
        <p:cNvPr id="1" name=""/>
        <p:cNvGrpSpPr/>
        <p:nvPr/>
      </p:nvGrpSpPr>
      <p:grpSpPr>
        <a:xfrm>
          <a:off x="0" y="0"/>
          <a:ext cx="0" cy="0"/>
          <a:chOff x="0" y="0"/>
          <a:chExt cx="0" cy="0"/>
        </a:xfrm>
      </p:grpSpPr>
      <p:pic>
        <p:nvPicPr>
          <p:cNvPr id="3" name="Picture 2"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Tree>
    <p:extLst>
      <p:ext uri="{BB962C8B-B14F-4D97-AF65-F5344CB8AC3E}">
        <p14:creationId xmlns:p14="http://schemas.microsoft.com/office/powerpoint/2010/main" val="305645483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Graphic - white">
    <p:bg>
      <p:bgRef idx="1001">
        <a:schemeClr val="bg1"/>
      </p:bgRef>
    </p:bg>
    <p:spTree>
      <p:nvGrpSpPr>
        <p:cNvPr id="1" name=""/>
        <p:cNvGrpSpPr/>
        <p:nvPr/>
      </p:nvGrpSpPr>
      <p:grpSpPr>
        <a:xfrm>
          <a:off x="0" y="0"/>
          <a:ext cx="0" cy="0"/>
          <a:chOff x="0" y="0"/>
          <a:chExt cx="0" cy="0"/>
        </a:xfrm>
      </p:grpSpPr>
      <p:pic>
        <p:nvPicPr>
          <p:cNvPr id="3" name="Picture 2"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Tree>
    <p:extLst>
      <p:ext uri="{BB962C8B-B14F-4D97-AF65-F5344CB8AC3E}">
        <p14:creationId xmlns:p14="http://schemas.microsoft.com/office/powerpoint/2010/main" val="3268512030"/>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238"/>
            <a:ext cx="2057400" cy="5775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2238"/>
            <a:ext cx="6019800" cy="57753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noChangeArrowheads="1"/>
          </p:cNvSpPr>
          <p:nvPr>
            <p:ph type="ftr" sz="quarter" idx="10"/>
          </p:nvPr>
        </p:nvSpPr>
        <p:spPr>
          <a:xfrm>
            <a:off x="1600200" y="6153150"/>
            <a:ext cx="5410200" cy="476250"/>
          </a:xfrm>
          <a:prstGeom prst="rect">
            <a:avLst/>
          </a:prstGeom>
        </p:spPr>
        <p:txBody>
          <a:bodyPr/>
          <a:lstStyle>
            <a:lvl1pPr>
              <a:defRPr>
                <a:latin typeface="Arial" charset="0"/>
              </a:defRPr>
            </a:lvl1pPr>
          </a:lstStyle>
          <a:p>
            <a:pPr>
              <a:defRPr/>
            </a:pPr>
            <a:endParaRPr lang="en-US" dirty="0"/>
          </a:p>
          <a:p>
            <a:pPr>
              <a:defRPr/>
            </a:pPr>
            <a:endParaRPr lang="en-US" dirty="0"/>
          </a:p>
        </p:txBody>
      </p:sp>
      <p:sp>
        <p:nvSpPr>
          <p:cNvPr id="5" name="Rectangle 4"/>
          <p:cNvSpPr>
            <a:spLocks noGrp="1" noChangeArrowheads="1"/>
          </p:cNvSpPr>
          <p:nvPr>
            <p:ph type="sldNum" sz="quarter" idx="11"/>
          </p:nvPr>
        </p:nvSpPr>
        <p:spPr/>
        <p:txBody>
          <a:bodyPr/>
          <a:lstStyle>
            <a:lvl1pPr>
              <a:defRPr/>
            </a:lvl1pPr>
          </a:lstStyle>
          <a:p>
            <a:endParaRPr lang="en-US" altLang="en-US" dirty="0"/>
          </a:p>
          <a:p>
            <a:fld id="{4EC1E781-260C-49FB-9539-7AAE08A99F0C}" type="slidenum">
              <a:rPr lang="en-US" altLang="en-US"/>
              <a:pPr/>
              <a:t>‹#›</a:t>
            </a:fld>
            <a:endParaRPr lang="en-US" altLang="en-US" dirty="0"/>
          </a:p>
        </p:txBody>
      </p:sp>
    </p:spTree>
    <p:extLst>
      <p:ext uri="{BB962C8B-B14F-4D97-AF65-F5344CB8AC3E}">
        <p14:creationId xmlns:p14="http://schemas.microsoft.com/office/powerpoint/2010/main" val="425533445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57200" y="1447803"/>
            <a:ext cx="8229600" cy="4419601"/>
          </a:xfrm>
        </p:spPr>
        <p:txBody>
          <a:bodyPr>
            <a:norm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226873192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Title Content - Sources">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57200" y="1447803"/>
            <a:ext cx="8229600" cy="4419601"/>
          </a:xfrm>
        </p:spPr>
        <p:txBody>
          <a:bodyPr>
            <a:norm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0"/>
          </p:nvPr>
        </p:nvSpPr>
        <p:spPr>
          <a:xfrm>
            <a:off x="457200" y="6133011"/>
            <a:ext cx="7620000" cy="609600"/>
          </a:xfrm>
        </p:spPr>
        <p:txBody>
          <a:bodyPr anchor="ctr">
            <a:noAutofit/>
          </a:bodyPr>
          <a:lstStyle>
            <a:lvl1pPr marL="0" indent="0">
              <a:spcBef>
                <a:spcPts val="0"/>
              </a:spcBef>
              <a:buFont typeface="Arial" pitchFamily="34" charset="0"/>
              <a:buNone/>
              <a:defRPr sz="1400">
                <a:solidFill>
                  <a:schemeClr val="bg1"/>
                </a:solidFill>
              </a:defRPr>
            </a:lvl1pPr>
            <a:lvl2pPr>
              <a:buFont typeface="Arial" pitchFamily="34" charset="0"/>
              <a:buNone/>
              <a:defRPr sz="1600">
                <a:solidFill>
                  <a:schemeClr val="bg1"/>
                </a:solidFill>
              </a:defRPr>
            </a:lvl2pPr>
            <a:lvl3pPr>
              <a:buFont typeface="Arial" pitchFamily="34" charset="0"/>
              <a:buNone/>
              <a:defRPr sz="1400">
                <a:solidFill>
                  <a:schemeClr val="bg1"/>
                </a:solidFill>
              </a:defRPr>
            </a:lvl3pPr>
            <a:lvl4pPr>
              <a:buFont typeface="Arial" pitchFamily="34" charset="0"/>
              <a:buNone/>
              <a:defRPr sz="1200">
                <a:solidFill>
                  <a:schemeClr val="bg1"/>
                </a:solidFill>
              </a:defRPr>
            </a:lvl4pPr>
            <a:lvl5pPr>
              <a:buFont typeface="Arial" pitchFamily="34" charset="0"/>
              <a:buNone/>
              <a:defRPr sz="1200">
                <a:solidFill>
                  <a:schemeClr val="bg1"/>
                </a:solidFill>
              </a:defRPr>
            </a:lvl5pPr>
          </a:lstStyle>
          <a:p>
            <a:pPr lvl="0"/>
            <a:r>
              <a:rPr lang="en-US" smtClean="0"/>
              <a:t>Click to edit Master text styles</a:t>
            </a:r>
          </a:p>
        </p:txBody>
      </p:sp>
      <p:sp>
        <p:nvSpPr>
          <p:cNvPr id="7"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297864299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1_Imag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2000">
                <a:solidFill>
                  <a:srgbClr val="009EC2"/>
                </a:solidFill>
              </a:defRPr>
            </a:lvl1pPr>
          </a:lstStyle>
          <a:p>
            <a:r>
              <a:rPr lang="en-US" smtClean="0"/>
              <a:t>Click to edit Master title style</a:t>
            </a:r>
            <a:endParaRPr lang="en-US" dirty="0"/>
          </a:p>
        </p:txBody>
      </p:sp>
      <p:sp>
        <p:nvSpPr>
          <p:cNvPr id="7"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1"/>
          </p:nvPr>
        </p:nvSpPr>
        <p:spPr>
          <a:xfrm>
            <a:off x="4667253" y="1447803"/>
            <a:ext cx="4019551" cy="4419601"/>
          </a:xfrm>
        </p:spPr>
        <p:txBody>
          <a:bodyPr>
            <a:normAutofit/>
          </a:bodyPr>
          <a:lstStyle>
            <a:lvl1pPr>
              <a:defRPr sz="2000">
                <a:solidFill>
                  <a:schemeClr val="accent5"/>
                </a:solidFill>
              </a:defRPr>
            </a:lvl1pPr>
            <a:lvl2pPr>
              <a:defRPr sz="1800">
                <a:solidFill>
                  <a:schemeClr val="accent5"/>
                </a:solidFill>
              </a:defRPr>
            </a:lvl2pPr>
            <a:lvl3pPr>
              <a:defRPr sz="1600">
                <a:solidFill>
                  <a:schemeClr val="accent5"/>
                </a:solidFill>
              </a:defRPr>
            </a:lvl3pPr>
            <a:lvl4pPr>
              <a:defRPr sz="1400">
                <a:solidFill>
                  <a:schemeClr val="accent5"/>
                </a:solidFill>
              </a:defRPr>
            </a:lvl4pPr>
            <a:lvl5pPr>
              <a:defRPr sz="1400">
                <a:solidFill>
                  <a:schemeClr val="accent5"/>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2"/>
          </p:nvPr>
        </p:nvSpPr>
        <p:spPr>
          <a:xfrm>
            <a:off x="457203" y="1447803"/>
            <a:ext cx="4019551" cy="4419601"/>
          </a:xfrm>
        </p:spPr>
        <p:txBody>
          <a:bodyPr>
            <a:normAutofit/>
          </a:bodyPr>
          <a:lstStyle>
            <a:lvl1pPr>
              <a:defRPr sz="2000">
                <a:solidFill>
                  <a:schemeClr val="accent5"/>
                </a:solidFill>
              </a:defRPr>
            </a:lvl1pPr>
            <a:lvl2pPr>
              <a:defRPr sz="1800">
                <a:solidFill>
                  <a:schemeClr val="accent5"/>
                </a:solidFill>
              </a:defRPr>
            </a:lvl2pPr>
            <a:lvl3pPr>
              <a:defRPr sz="1600">
                <a:solidFill>
                  <a:schemeClr val="accent5"/>
                </a:solidFill>
              </a:defRPr>
            </a:lvl3pPr>
            <a:lvl4pPr>
              <a:defRPr sz="1400">
                <a:solidFill>
                  <a:schemeClr val="accent5"/>
                </a:solidFill>
              </a:defRPr>
            </a:lvl4pPr>
            <a:lvl5pPr>
              <a:defRPr sz="1400">
                <a:solidFill>
                  <a:schemeClr val="accent5"/>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9635705"/>
      </p:ext>
    </p:extLst>
  </p:cSld>
  <p:clrMapOvr>
    <a:masterClrMapping/>
  </p:clrMapOvr>
  <p:hf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solidFill>
                  <a:srgbClr val="009EC2"/>
                </a:solidFill>
              </a:defRPr>
            </a:lvl1pPr>
          </a:lstStyle>
          <a:p>
            <a:r>
              <a:rPr lang="en-US" smtClean="0"/>
              <a:t>Click to edit Master title style</a:t>
            </a:r>
            <a:endParaRPr lang="en-US" dirty="0"/>
          </a:p>
        </p:txBody>
      </p:sp>
      <p:sp>
        <p:nvSpPr>
          <p:cNvPr id="8" name="Picture Placeholder 7"/>
          <p:cNvSpPr>
            <a:spLocks noGrp="1"/>
          </p:cNvSpPr>
          <p:nvPr>
            <p:ph type="pic" sz="quarter" idx="10"/>
          </p:nvPr>
        </p:nvSpPr>
        <p:spPr>
          <a:xfrm>
            <a:off x="457200" y="1447800"/>
            <a:ext cx="3581400" cy="4419600"/>
          </a:xfrm>
        </p:spPr>
        <p:txBody>
          <a:bodyPr/>
          <a:lstStyle>
            <a:lvl1pPr marL="0" indent="0">
              <a:spcBef>
                <a:spcPts val="0"/>
              </a:spcBef>
              <a:buFont typeface="Arial" pitchFamily="34" charset="0"/>
              <a:buNone/>
              <a:defRPr/>
            </a:lvl1pPr>
          </a:lstStyle>
          <a:p>
            <a:r>
              <a:rPr lang="en-US" dirty="0" smtClean="0"/>
              <a:t>Click icon to add picture</a:t>
            </a:r>
            <a:endParaRPr lang="en-US" dirty="0"/>
          </a:p>
        </p:txBody>
      </p:sp>
      <p:sp>
        <p:nvSpPr>
          <p:cNvPr id="7"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1"/>
          </p:nvPr>
        </p:nvSpPr>
        <p:spPr>
          <a:xfrm>
            <a:off x="4356655" y="1447803"/>
            <a:ext cx="4330148" cy="4419601"/>
          </a:xfrm>
        </p:spPr>
        <p:txBody>
          <a:bodyPr>
            <a:normAutofit/>
          </a:bodyPr>
          <a:lstStyle>
            <a:lvl1pPr>
              <a:defRPr sz="2000">
                <a:solidFill>
                  <a:schemeClr val="accent5"/>
                </a:solidFill>
              </a:defRPr>
            </a:lvl1pPr>
            <a:lvl2pPr>
              <a:defRPr sz="1800">
                <a:solidFill>
                  <a:schemeClr val="accent5"/>
                </a:solidFill>
              </a:defRPr>
            </a:lvl2pPr>
            <a:lvl3pPr>
              <a:defRPr sz="1600">
                <a:solidFill>
                  <a:schemeClr val="accent5"/>
                </a:solidFill>
              </a:defRPr>
            </a:lvl3pPr>
            <a:lvl4pPr>
              <a:defRPr sz="1400">
                <a:solidFill>
                  <a:schemeClr val="accent5"/>
                </a:solidFill>
              </a:defRPr>
            </a:lvl4pPr>
            <a:lvl5pPr>
              <a:defRPr sz="1400">
                <a:solidFill>
                  <a:schemeClr val="accent5"/>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313678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Dark Backgroun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smtClean="0"/>
              <a:t>Click to edit Master title style</a:t>
            </a:r>
            <a:endParaRPr lang="en-US" dirty="0"/>
          </a:p>
        </p:txBody>
      </p:sp>
      <p:sp>
        <p:nvSpPr>
          <p:cNvPr id="10"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
          </p:nvPr>
        </p:nvSpPr>
        <p:spPr>
          <a:xfrm>
            <a:off x="457200" y="1447803"/>
            <a:ext cx="8229600" cy="4419601"/>
          </a:xfrm>
        </p:spPr>
        <p:txBody>
          <a:bodyPr>
            <a:normAutofit/>
          </a:bodyPr>
          <a:lstStyle>
            <a:lvl1pPr>
              <a:defRPr sz="2000">
                <a:solidFill>
                  <a:schemeClr val="bg1"/>
                </a:solidFill>
              </a:defRPr>
            </a:lvl1pPr>
            <a:lvl2pPr>
              <a:defRPr sz="1800">
                <a:solidFill>
                  <a:srgbClr val="FFFFFF"/>
                </a:solidFill>
              </a:defRPr>
            </a:lvl2pPr>
            <a:lvl3pPr>
              <a:defRPr sz="1600">
                <a:solidFill>
                  <a:srgbClr val="FFFFFF"/>
                </a:solidFill>
              </a:defRPr>
            </a:lvl3pPr>
            <a:lvl4pPr>
              <a:defRPr sz="1400">
                <a:solidFill>
                  <a:srgbClr val="FFFFFF"/>
                </a:solidFill>
              </a:defRPr>
            </a:lvl4pPr>
            <a:lvl5pPr>
              <a:defRPr sz="1400">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474725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Dark2 - two colum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smtClean="0"/>
              <a:t>Click to edit Master title style</a:t>
            </a:r>
            <a:endParaRPr lang="en-US" dirty="0"/>
          </a:p>
        </p:txBody>
      </p:sp>
      <p:sp>
        <p:nvSpPr>
          <p:cNvPr id="10"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8" name="Content Placeholder 2"/>
          <p:cNvSpPr>
            <a:spLocks noGrp="1"/>
          </p:cNvSpPr>
          <p:nvPr>
            <p:ph idx="1"/>
          </p:nvPr>
        </p:nvSpPr>
        <p:spPr>
          <a:xfrm>
            <a:off x="457200" y="1447803"/>
            <a:ext cx="3931920" cy="4419601"/>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0"/>
          </p:nvPr>
        </p:nvSpPr>
        <p:spPr>
          <a:xfrm>
            <a:off x="4724400" y="1447803"/>
            <a:ext cx="3931920" cy="4419601"/>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718342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Dark Background - Imag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Picture Placeholder 8"/>
          <p:cNvSpPr>
            <a:spLocks noGrp="1"/>
          </p:cNvSpPr>
          <p:nvPr>
            <p:ph type="pic" sz="quarter" idx="10"/>
          </p:nvPr>
        </p:nvSpPr>
        <p:spPr>
          <a:xfrm>
            <a:off x="5105400" y="1447800"/>
            <a:ext cx="3581400" cy="4419600"/>
          </a:xfrm>
        </p:spPr>
        <p:txBody>
          <a:bodyPr/>
          <a:lstStyle>
            <a:lvl1pPr marL="0" indent="0">
              <a:spcBef>
                <a:spcPts val="0"/>
              </a:spcBef>
              <a:buFont typeface="Arial" pitchFamily="34" charset="0"/>
              <a:buNone/>
              <a:defRPr>
                <a:solidFill>
                  <a:schemeClr val="bg1"/>
                </a:solidFill>
              </a:defRPr>
            </a:lvl1pPr>
          </a:lstStyle>
          <a:p>
            <a:r>
              <a:rPr lang="en-US" dirty="0" smtClean="0"/>
              <a:t>Click icon to add picture</a:t>
            </a:r>
            <a:endParaRPr lang="en-US" dirty="0"/>
          </a:p>
        </p:txBody>
      </p:sp>
      <p:sp>
        <p:nvSpPr>
          <p:cNvPr id="11"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1"/>
          </p:nvPr>
        </p:nvSpPr>
        <p:spPr>
          <a:xfrm>
            <a:off x="457200" y="1447803"/>
            <a:ext cx="4343400" cy="441960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098281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Dark Background - Bullete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5" name="Content Placeholder 2"/>
          <p:cNvSpPr>
            <a:spLocks noGrp="1"/>
          </p:cNvSpPr>
          <p:nvPr>
            <p:ph idx="1"/>
          </p:nvPr>
        </p:nvSpPr>
        <p:spPr>
          <a:xfrm>
            <a:off x="457200" y="1447803"/>
            <a:ext cx="8229600" cy="441960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8153765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Dark - two colum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
          </p:nvPr>
        </p:nvSpPr>
        <p:spPr>
          <a:xfrm>
            <a:off x="457200" y="1447803"/>
            <a:ext cx="3931920" cy="441960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0"/>
          </p:nvPr>
        </p:nvSpPr>
        <p:spPr>
          <a:xfrm>
            <a:off x="4724400" y="1447803"/>
            <a:ext cx="3931920" cy="441960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28689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1_Dark Background - Imag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
          </p:nvPr>
        </p:nvSpPr>
        <p:spPr>
          <a:xfrm>
            <a:off x="457200" y="1447803"/>
            <a:ext cx="4800600" cy="441960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Content Placeholder 8" descr="circle_diag.png"/>
          <p:cNvPicPr>
            <a:picLocks noChangeAspect="1"/>
          </p:cNvPicPr>
          <p:nvPr/>
        </p:nvPicPr>
        <p:blipFill>
          <a:blip r:embed="rId3" cstate="print"/>
          <a:stretch>
            <a:fillRect/>
          </a:stretch>
        </p:blipFill>
        <p:spPr>
          <a:xfrm>
            <a:off x="5194303" y="1413450"/>
            <a:ext cx="3797300" cy="4691020"/>
          </a:xfrm>
          <a:prstGeom prst="rect">
            <a:avLst/>
          </a:prstGeom>
          <a:noFill/>
          <a:ln>
            <a:noFill/>
          </a:ln>
        </p:spPr>
      </p:pic>
    </p:spTree>
    <p:extLst>
      <p:ext uri="{BB962C8B-B14F-4D97-AF65-F5344CB8AC3E}">
        <p14:creationId xmlns:p14="http://schemas.microsoft.com/office/powerpoint/2010/main" val="42564048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10207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297363"/>
          </a:xfrm>
        </p:spPr>
        <p:txBody>
          <a:bodyPr/>
          <a:lstStyle/>
          <a:p>
            <a:pPr lvl="0"/>
            <a:r>
              <a:rPr lang="en-US" noProof="0" dirty="0" smtClean="0"/>
              <a:t>Click icon to add table</a:t>
            </a:r>
          </a:p>
        </p:txBody>
      </p:sp>
      <p:sp>
        <p:nvSpPr>
          <p:cNvPr id="4" name="Footer Placeholder 3"/>
          <p:cNvSpPr>
            <a:spLocks noGrp="1" noChangeArrowheads="1"/>
          </p:cNvSpPr>
          <p:nvPr>
            <p:ph type="ftr" sz="quarter" idx="10"/>
          </p:nvPr>
        </p:nvSpPr>
        <p:spPr>
          <a:xfrm>
            <a:off x="1600200" y="6153150"/>
            <a:ext cx="5410200" cy="476250"/>
          </a:xfrm>
          <a:prstGeom prst="rect">
            <a:avLst/>
          </a:prstGeom>
        </p:spPr>
        <p:txBody>
          <a:bodyPr/>
          <a:lstStyle>
            <a:lvl1pPr>
              <a:defRPr>
                <a:latin typeface="Arial" charset="0"/>
              </a:defRPr>
            </a:lvl1pPr>
          </a:lstStyle>
          <a:p>
            <a:pPr>
              <a:defRPr/>
            </a:pPr>
            <a:endParaRPr lang="en-US" dirty="0"/>
          </a:p>
          <a:p>
            <a:pPr>
              <a:defRPr/>
            </a:pPr>
            <a:endParaRPr lang="en-US" dirty="0"/>
          </a:p>
        </p:txBody>
      </p:sp>
      <p:sp>
        <p:nvSpPr>
          <p:cNvPr id="5" name="Rectangle 4"/>
          <p:cNvSpPr>
            <a:spLocks noGrp="1" noChangeArrowheads="1"/>
          </p:cNvSpPr>
          <p:nvPr>
            <p:ph type="sldNum" sz="quarter" idx="11"/>
          </p:nvPr>
        </p:nvSpPr>
        <p:spPr/>
        <p:txBody>
          <a:bodyPr/>
          <a:lstStyle>
            <a:lvl1pPr>
              <a:defRPr/>
            </a:lvl1pPr>
          </a:lstStyle>
          <a:p>
            <a:endParaRPr lang="en-US" altLang="en-US" dirty="0"/>
          </a:p>
          <a:p>
            <a:fld id="{057FB549-53B4-480D-A444-E31897736183}" type="slidenum">
              <a:rPr lang="en-US" altLang="en-US"/>
              <a:pPr/>
              <a:t>‹#›</a:t>
            </a:fld>
            <a:endParaRPr lang="en-US" altLang="en-US" dirty="0"/>
          </a:p>
        </p:txBody>
      </p:sp>
    </p:spTree>
    <p:extLst>
      <p:ext uri="{BB962C8B-B14F-4D97-AF65-F5344CB8AC3E}">
        <p14:creationId xmlns:p14="http://schemas.microsoft.com/office/powerpoint/2010/main" val="412776379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Text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Picture Placeholder 8"/>
          <p:cNvSpPr>
            <a:spLocks noGrp="1"/>
          </p:cNvSpPr>
          <p:nvPr>
            <p:ph type="pic" sz="quarter" idx="10"/>
          </p:nvPr>
        </p:nvSpPr>
        <p:spPr>
          <a:xfrm>
            <a:off x="5105400" y="1447800"/>
            <a:ext cx="3581400" cy="4419600"/>
          </a:xfrm>
        </p:spPr>
        <p:txBody>
          <a:bodyPr/>
          <a:lstStyle>
            <a:lvl1pPr marL="0" indent="0">
              <a:spcBef>
                <a:spcPts val="0"/>
              </a:spcBef>
              <a:buFont typeface="Arial" pitchFamily="34" charset="0"/>
              <a:buNone/>
              <a:defRPr>
                <a:solidFill>
                  <a:schemeClr val="tx1"/>
                </a:solidFill>
              </a:defRPr>
            </a:lvl1pPr>
          </a:lstStyle>
          <a:p>
            <a:r>
              <a:rPr lang="en-US" dirty="0" smtClean="0"/>
              <a:t>Click icon to add picture</a:t>
            </a:r>
            <a:endParaRPr lang="en-US" dirty="0"/>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
          </p:nvPr>
        </p:nvSpPr>
        <p:spPr>
          <a:xfrm>
            <a:off x="457200" y="1447803"/>
            <a:ext cx="4343400" cy="44196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480939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Light - 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
          </p:nvPr>
        </p:nvSpPr>
        <p:spPr>
          <a:xfrm>
            <a:off x="457200" y="1447803"/>
            <a:ext cx="3931920" cy="44196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0"/>
          </p:nvPr>
        </p:nvSpPr>
        <p:spPr>
          <a:xfrm>
            <a:off x="4724400" y="1447803"/>
            <a:ext cx="3931920" cy="44196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870346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Text and Circle Graphic">
    <p:spTree>
      <p:nvGrpSpPr>
        <p:cNvPr id="1" name=""/>
        <p:cNvGrpSpPr/>
        <p:nvPr/>
      </p:nvGrpSpPr>
      <p:grpSpPr>
        <a:xfrm>
          <a:off x="0" y="0"/>
          <a:ext cx="0" cy="0"/>
          <a:chOff x="0" y="0"/>
          <a:chExt cx="0" cy="0"/>
        </a:xfrm>
      </p:grpSpPr>
      <p:grpSp>
        <p:nvGrpSpPr>
          <p:cNvPr id="19" name="Group 18"/>
          <p:cNvGrpSpPr/>
          <p:nvPr/>
        </p:nvGrpSpPr>
        <p:grpSpPr>
          <a:xfrm>
            <a:off x="5593080" y="1661160"/>
            <a:ext cx="3017520" cy="4023360"/>
            <a:chOff x="5013278" y="1883978"/>
            <a:chExt cx="3389743" cy="3389743"/>
          </a:xfrm>
        </p:grpSpPr>
        <p:sp>
          <p:nvSpPr>
            <p:cNvPr id="6" name="Oval 5"/>
            <p:cNvSpPr/>
            <p:nvPr/>
          </p:nvSpPr>
          <p:spPr>
            <a:xfrm>
              <a:off x="5013278" y="1883978"/>
              <a:ext cx="3389743" cy="3389743"/>
            </a:xfrm>
            <a:prstGeom prst="ellipse">
              <a:avLst/>
            </a:prstGeom>
            <a:solidFill>
              <a:srgbClr val="CCE8D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sp>
          <p:nvSpPr>
            <p:cNvPr id="7" name="Oval 6"/>
            <p:cNvSpPr/>
            <p:nvPr/>
          </p:nvSpPr>
          <p:spPr>
            <a:xfrm>
              <a:off x="5419963" y="2290663"/>
              <a:ext cx="2576373" cy="2576373"/>
            </a:xfrm>
            <a:prstGeom prst="ellipse">
              <a:avLst/>
            </a:prstGeom>
            <a:solidFill>
              <a:srgbClr val="A4D8BF"/>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sp>
          <p:nvSpPr>
            <p:cNvPr id="10" name="Oval 9"/>
            <p:cNvSpPr/>
            <p:nvPr/>
          </p:nvSpPr>
          <p:spPr>
            <a:xfrm>
              <a:off x="5786111" y="2656811"/>
              <a:ext cx="1844076" cy="1844076"/>
            </a:xfrm>
            <a:prstGeom prst="ellipse">
              <a:avLst/>
            </a:prstGeom>
            <a:solidFill>
              <a:srgbClr val="74C7A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sp>
          <p:nvSpPr>
            <p:cNvPr id="15" name="Oval 14"/>
            <p:cNvSpPr/>
            <p:nvPr/>
          </p:nvSpPr>
          <p:spPr>
            <a:xfrm>
              <a:off x="6168181" y="3038881"/>
              <a:ext cx="1079937" cy="1079937"/>
            </a:xfrm>
            <a:prstGeom prst="ellipse">
              <a:avLst/>
            </a:prstGeom>
            <a:gradFill flip="none" rotWithShape="1">
              <a:gsLst>
                <a:gs pos="0">
                  <a:srgbClr val="89CEAE"/>
                </a:gs>
                <a:gs pos="29000">
                  <a:srgbClr val="A4D8BF"/>
                </a:gs>
                <a:gs pos="62000">
                  <a:srgbClr val="89CEAE">
                    <a:tint val="23500"/>
                    <a:satMod val="160000"/>
                  </a:srgbClr>
                </a:gs>
              </a:gsLst>
              <a:path path="circle">
                <a:fillToRect l="50000" t="50000" r="50000" b="50000"/>
              </a:path>
              <a:tileRect/>
            </a:gra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grpSp>
      <p:sp>
        <p:nvSpPr>
          <p:cNvPr id="18" name="Text Placeholder 12"/>
          <p:cNvSpPr>
            <a:spLocks noGrp="1"/>
          </p:cNvSpPr>
          <p:nvPr>
            <p:ph type="body" sz="quarter" idx="13"/>
          </p:nvPr>
        </p:nvSpPr>
        <p:spPr>
          <a:xfrm>
            <a:off x="5486400" y="1938870"/>
            <a:ext cx="3276600" cy="3460532"/>
          </a:xfrm>
        </p:spPr>
        <p:txBody>
          <a:bodyPr anchor="ctr">
            <a:prstTxWarp prst="textArchDown">
              <a:avLst/>
            </a:prstTxWarp>
            <a:noAutofit/>
          </a:bodyPr>
          <a:lstStyle>
            <a:lvl1pPr marL="0" indent="0" algn="ctr">
              <a:spcBef>
                <a:spcPts val="0"/>
              </a:spcBef>
              <a:buFont typeface="Arial" pitchFamily="34" charset="0"/>
              <a:buNone/>
              <a:defRPr sz="140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17" name="Text Placeholder 12"/>
          <p:cNvSpPr>
            <a:spLocks noGrp="1"/>
          </p:cNvSpPr>
          <p:nvPr>
            <p:ph type="body" sz="quarter" idx="12"/>
          </p:nvPr>
        </p:nvSpPr>
        <p:spPr>
          <a:xfrm>
            <a:off x="5981700" y="2516937"/>
            <a:ext cx="2286000" cy="2483068"/>
          </a:xfrm>
        </p:spPr>
        <p:txBody>
          <a:bodyPr anchor="ctr">
            <a:prstTxWarp prst="textArchDown">
              <a:avLst/>
            </a:prstTxWarp>
            <a:noAutofit/>
          </a:bodyPr>
          <a:lstStyle>
            <a:lvl1pPr marL="0" indent="0" algn="ctr">
              <a:spcBef>
                <a:spcPts val="0"/>
              </a:spcBef>
              <a:buFont typeface="Arial" pitchFamily="34" charset="0"/>
              <a:buNone/>
              <a:defRPr sz="140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16" name="Text Placeholder 12"/>
          <p:cNvSpPr>
            <a:spLocks noGrp="1"/>
          </p:cNvSpPr>
          <p:nvPr>
            <p:ph type="body" sz="quarter" idx="11"/>
          </p:nvPr>
        </p:nvSpPr>
        <p:spPr>
          <a:xfrm>
            <a:off x="6390801" y="3050335"/>
            <a:ext cx="1467803" cy="1600200"/>
          </a:xfrm>
        </p:spPr>
        <p:txBody>
          <a:bodyPr anchor="ctr">
            <a:prstTxWarp prst="textArchDown">
              <a:avLst/>
            </a:prstTxWarp>
            <a:noAutofit/>
          </a:bodyPr>
          <a:lstStyle>
            <a:lvl1pPr marL="0" indent="0" algn="ctr">
              <a:spcBef>
                <a:spcPts val="0"/>
              </a:spcBef>
              <a:buFont typeface="Arial" pitchFamily="34" charset="0"/>
              <a:buNone/>
              <a:defRPr sz="140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13" name="Text Placeholder 12"/>
          <p:cNvSpPr>
            <a:spLocks noGrp="1"/>
          </p:cNvSpPr>
          <p:nvPr>
            <p:ph type="body" sz="quarter" idx="10"/>
          </p:nvPr>
        </p:nvSpPr>
        <p:spPr>
          <a:xfrm>
            <a:off x="6591300" y="3742488"/>
            <a:ext cx="1066800" cy="269544"/>
          </a:xfrm>
        </p:spPr>
        <p:txBody>
          <a:bodyPr anchor="ctr">
            <a:noAutofit/>
          </a:bodyPr>
          <a:lstStyle>
            <a:lvl1pPr marL="0" indent="0" algn="ctr">
              <a:spcBef>
                <a:spcPts val="0"/>
              </a:spcBef>
              <a:buFont typeface="Arial" pitchFamily="34" charset="0"/>
              <a:buNone/>
              <a:defRPr sz="140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21" name="Content Placeholder 2"/>
          <p:cNvSpPr>
            <a:spLocks noGrp="1"/>
          </p:cNvSpPr>
          <p:nvPr>
            <p:ph idx="1"/>
          </p:nvPr>
        </p:nvSpPr>
        <p:spPr>
          <a:xfrm>
            <a:off x="457200" y="1447803"/>
            <a:ext cx="4724400" cy="44196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4928482"/>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Text and Circle Graphic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15" name="Content Placeholder 8" descr="circle_diag.png"/>
          <p:cNvPicPr>
            <a:picLocks noChangeAspect="1"/>
          </p:cNvPicPr>
          <p:nvPr/>
        </p:nvPicPr>
        <p:blipFill>
          <a:blip r:embed="rId2" cstate="print"/>
          <a:stretch>
            <a:fillRect/>
          </a:stretch>
        </p:blipFill>
        <p:spPr>
          <a:xfrm>
            <a:off x="5194303" y="1413450"/>
            <a:ext cx="3797300" cy="4691020"/>
          </a:xfrm>
          <a:prstGeom prst="rect">
            <a:avLst/>
          </a:prstGeom>
          <a:noFill/>
          <a:ln>
            <a:noFill/>
          </a:ln>
        </p:spPr>
      </p:pic>
      <p:sp>
        <p:nvSpPr>
          <p:cNvPr id="7" name="Content Placeholder 2"/>
          <p:cNvSpPr>
            <a:spLocks noGrp="1"/>
          </p:cNvSpPr>
          <p:nvPr>
            <p:ph idx="1"/>
          </p:nvPr>
        </p:nvSpPr>
        <p:spPr>
          <a:xfrm>
            <a:off x="457200" y="1447803"/>
            <a:ext cx="4724400" cy="44196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84743917"/>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Picture Only">
    <p:spTree>
      <p:nvGrpSpPr>
        <p:cNvPr id="1" name=""/>
        <p:cNvGrpSpPr/>
        <p:nvPr/>
      </p:nvGrpSpPr>
      <p:grpSpPr>
        <a:xfrm>
          <a:off x="0" y="0"/>
          <a:ext cx="0" cy="0"/>
          <a:chOff x="0" y="0"/>
          <a:chExt cx="0" cy="0"/>
        </a:xfrm>
      </p:grpSpPr>
      <p:sp>
        <p:nvSpPr>
          <p:cNvPr id="7" name="Rectangle 6"/>
          <p:cNvSpPr/>
          <p:nvPr/>
        </p:nvSpPr>
        <p:spPr>
          <a:xfrm>
            <a:off x="0" y="6019800"/>
            <a:ext cx="9144000" cy="838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9" name="Picture Placeholder 8"/>
          <p:cNvSpPr>
            <a:spLocks noGrp="1"/>
          </p:cNvSpPr>
          <p:nvPr>
            <p:ph type="pic" sz="quarter" idx="10"/>
          </p:nvPr>
        </p:nvSpPr>
        <p:spPr>
          <a:xfrm>
            <a:off x="457200" y="1447800"/>
            <a:ext cx="8229600" cy="4521200"/>
          </a:xfrm>
        </p:spPr>
        <p:txBody>
          <a:bodyPr/>
          <a:lstStyle>
            <a:lvl1pPr marL="0" indent="0">
              <a:spcBef>
                <a:spcPts val="0"/>
              </a:spcBef>
              <a:buFont typeface="Arial" pitchFamily="34" charset="0"/>
              <a:buNone/>
              <a:defRPr>
                <a:solidFill>
                  <a:schemeClr val="tx1"/>
                </a:solidFill>
              </a:defRPr>
            </a:lvl1pPr>
          </a:lstStyle>
          <a:p>
            <a:r>
              <a:rPr lang="en-US" dirty="0" smtClean="0"/>
              <a:t>Click icon to add picture</a:t>
            </a:r>
            <a:endParaRPr lang="en-US" dirty="0"/>
          </a:p>
        </p:txBody>
      </p:sp>
      <p:pic>
        <p:nvPicPr>
          <p:cNvPr id="10" name="Picture 9"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Tree>
    <p:extLst>
      <p:ext uri="{BB962C8B-B14F-4D97-AF65-F5344CB8AC3E}">
        <p14:creationId xmlns:p14="http://schemas.microsoft.com/office/powerpoint/2010/main" val="4175784682"/>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Blank with Pictur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9" name="Picture Placeholder 8"/>
          <p:cNvSpPr>
            <a:spLocks noGrp="1"/>
          </p:cNvSpPr>
          <p:nvPr>
            <p:ph type="pic" sz="quarter" idx="10"/>
          </p:nvPr>
        </p:nvSpPr>
        <p:spPr>
          <a:xfrm>
            <a:off x="457200" y="838200"/>
            <a:ext cx="8229600" cy="5257800"/>
          </a:xfrm>
        </p:spPr>
        <p:txBody>
          <a:bodyPr/>
          <a:lstStyle>
            <a:lvl1pPr marL="0" indent="0">
              <a:spcBef>
                <a:spcPts val="0"/>
              </a:spcBef>
              <a:buFont typeface="Arial" pitchFamily="34" charset="0"/>
              <a:buNone/>
              <a:defRPr>
                <a:solidFill>
                  <a:schemeClr val="tx1"/>
                </a:solidFill>
              </a:defRPr>
            </a:lvl1pPr>
          </a:lstStyle>
          <a:p>
            <a:r>
              <a:rPr lang="en-US" dirty="0" smtClean="0"/>
              <a:t>Click icon to add picture</a:t>
            </a:r>
            <a:endParaRPr lang="en-US" dirty="0"/>
          </a:p>
        </p:txBody>
      </p:sp>
      <p:pic>
        <p:nvPicPr>
          <p:cNvPr id="10" name="Picture 9"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Tree>
    <p:extLst>
      <p:ext uri="{BB962C8B-B14F-4D97-AF65-F5344CB8AC3E}">
        <p14:creationId xmlns:p14="http://schemas.microsoft.com/office/powerpoint/2010/main" val="4031850959"/>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Image and Text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Picture Placeholder 7"/>
          <p:cNvSpPr>
            <a:spLocks noGrp="1"/>
          </p:cNvSpPr>
          <p:nvPr>
            <p:ph type="pic" sz="quarter" idx="10"/>
          </p:nvPr>
        </p:nvSpPr>
        <p:spPr>
          <a:xfrm>
            <a:off x="457200" y="1447800"/>
            <a:ext cx="3124200" cy="4419600"/>
          </a:xfrm>
        </p:spPr>
        <p:txBody>
          <a:bodyPr/>
          <a:lstStyle>
            <a:lvl1pPr marL="0" indent="0">
              <a:spcBef>
                <a:spcPts val="0"/>
              </a:spcBef>
              <a:buFont typeface="Arial" pitchFamily="34" charset="0"/>
              <a:buNone/>
              <a:defRPr/>
            </a:lvl1pPr>
          </a:lstStyle>
          <a:p>
            <a:r>
              <a:rPr lang="en-US" dirty="0" smtClean="0"/>
              <a:t>Click icon to add picture</a:t>
            </a:r>
            <a:endParaRPr lang="en-US" dirty="0"/>
          </a:p>
        </p:txBody>
      </p:sp>
      <p:sp>
        <p:nvSpPr>
          <p:cNvPr id="10"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1"/>
          </p:nvPr>
        </p:nvSpPr>
        <p:spPr>
          <a:xfrm>
            <a:off x="3886200" y="1447803"/>
            <a:ext cx="4800600" cy="4419601"/>
          </a:xfrm>
        </p:spPr>
        <p:txBody>
          <a:bodyPr>
            <a:normAutofit/>
          </a:bodyPr>
          <a:lstStyle>
            <a:lvl1pPr>
              <a:defRPr sz="2800">
                <a:solidFill>
                  <a:schemeClr val="accent5"/>
                </a:solidFill>
              </a:defRPr>
            </a:lvl1pPr>
            <a:lvl2pPr>
              <a:defRPr sz="2000">
                <a:solidFill>
                  <a:schemeClr val="accent5"/>
                </a:solidFill>
              </a:defRPr>
            </a:lvl2pPr>
            <a:lvl3pPr>
              <a:defRPr sz="1800">
                <a:solidFill>
                  <a:schemeClr val="accent5"/>
                </a:solidFill>
              </a:defRPr>
            </a:lvl3pPr>
            <a:lvl4pPr>
              <a:defRPr sz="1600">
                <a:solidFill>
                  <a:schemeClr val="accent5"/>
                </a:solidFill>
              </a:defRPr>
            </a:lvl4pPr>
            <a:lvl5pPr>
              <a:defRPr sz="1600">
                <a:solidFill>
                  <a:schemeClr val="accent5"/>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189538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Footer Placeholder 1"/>
          <p:cNvSpPr>
            <a:spLocks noGrp="1" noChangeArrowheads="1"/>
          </p:cNvSpPr>
          <p:nvPr>
            <p:ph type="ftr" sz="quarter" idx="10"/>
          </p:nvPr>
        </p:nvSpPr>
        <p:spPr>
          <a:xfrm>
            <a:off x="1600200" y="6153149"/>
            <a:ext cx="5410200" cy="476251"/>
          </a:xfrm>
          <a:prstGeom prst="rect">
            <a:avLst/>
          </a:prstGeom>
        </p:spPr>
        <p:txBody>
          <a:bodyPr/>
          <a:lstStyle>
            <a:lvl1pPr>
              <a:defRPr>
                <a:latin typeface="Arial" charset="0"/>
              </a:defRPr>
            </a:lvl1pPr>
          </a:lstStyle>
          <a:p>
            <a:pPr fontAlgn="auto">
              <a:spcBef>
                <a:spcPts val="0"/>
              </a:spcBef>
              <a:spcAft>
                <a:spcPts val="0"/>
              </a:spcAft>
            </a:pPr>
            <a:endParaRPr lang="en-US" dirty="0">
              <a:solidFill>
                <a:srgbClr val="455660"/>
              </a:solidFill>
            </a:endParaRPr>
          </a:p>
        </p:txBody>
      </p:sp>
      <p:sp>
        <p:nvSpPr>
          <p:cNvPr id="3" name="Rectangle 2"/>
          <p:cNvSpPr>
            <a:spLocks noGrp="1" noChangeArrowheads="1"/>
          </p:cNvSpPr>
          <p:nvPr>
            <p:ph type="sldNum" sz="quarter" idx="11"/>
          </p:nvPr>
        </p:nvSpPr>
        <p:spPr/>
        <p:txBody>
          <a:bodyPr/>
          <a:lstStyle>
            <a:lvl1pPr>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3811771517"/>
      </p:ext>
    </p:extLst>
  </p:cSld>
  <p:clrMapOvr>
    <a:masterClrMapping/>
  </p:clrMapOvr>
  <p:hf hdr="0" ftr="0" dt="0"/>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7"/>
            <a:ext cx="6858000" cy="1655763"/>
          </a:xfrm>
        </p:spPr>
        <p:txBody>
          <a:bodyPr/>
          <a:lstStyle>
            <a:lvl1pPr marL="0" indent="0" algn="ctr">
              <a:buNone/>
              <a:defRPr sz="1800"/>
            </a:lvl1pPr>
            <a:lvl2pPr marL="342882" indent="0" algn="ctr">
              <a:buNone/>
              <a:defRPr sz="1500"/>
            </a:lvl2pPr>
            <a:lvl3pPr marL="685766" indent="0" algn="ctr">
              <a:buNone/>
              <a:defRPr sz="1351"/>
            </a:lvl3pPr>
            <a:lvl4pPr marL="1028649" indent="0" algn="ctr">
              <a:buNone/>
              <a:defRPr sz="1200"/>
            </a:lvl4pPr>
            <a:lvl5pPr marL="1371532" indent="0" algn="ctr">
              <a:buNone/>
              <a:defRPr sz="1200"/>
            </a:lvl5pPr>
            <a:lvl6pPr marL="1714414" indent="0" algn="ctr">
              <a:buNone/>
              <a:defRPr sz="1200"/>
            </a:lvl6pPr>
            <a:lvl7pPr marL="2057298" indent="0" algn="ctr">
              <a:buNone/>
              <a:defRPr sz="1200"/>
            </a:lvl7pPr>
            <a:lvl8pPr marL="2400180" indent="0" algn="ctr">
              <a:buNone/>
              <a:defRPr sz="1200"/>
            </a:lvl8pPr>
            <a:lvl9pPr marL="2743062"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a:xfrm>
            <a:off x="628651" y="6356351"/>
            <a:ext cx="2057400" cy="365125"/>
          </a:xfrm>
          <a:prstGeom prst="rect">
            <a:avLst/>
          </a:prstGeom>
        </p:spPr>
        <p:txBody>
          <a:bodyPr/>
          <a:lstStyle/>
          <a:p>
            <a:pPr fontAlgn="auto">
              <a:spcBef>
                <a:spcPts val="0"/>
              </a:spcBef>
              <a:spcAft>
                <a:spcPts val="0"/>
              </a:spcAft>
            </a:pPr>
            <a:fld id="{8D9B8A6E-A679-44F8-A1CE-8A4BC4AD125A}" type="datetimeFigureOut">
              <a:rPr lang="en-US" smtClean="0">
                <a:solidFill>
                  <a:srgbClr val="455660"/>
                </a:solidFill>
                <a:latin typeface="Arial"/>
              </a:rPr>
              <a:pPr fontAlgn="auto">
                <a:spcBef>
                  <a:spcPts val="0"/>
                </a:spcBef>
                <a:spcAft>
                  <a:spcPts val="0"/>
                </a:spcAft>
              </a:pPr>
              <a:t>1/10/2017</a:t>
            </a:fld>
            <a:endParaRPr lang="en-US" dirty="0">
              <a:solidFill>
                <a:srgbClr val="455660"/>
              </a:solidFill>
              <a:latin typeface="Arial"/>
            </a:endParaRPr>
          </a:p>
        </p:txBody>
      </p:sp>
      <p:sp>
        <p:nvSpPr>
          <p:cNvPr id="5" name="Footer Placeholder 4"/>
          <p:cNvSpPr>
            <a:spLocks noGrp="1"/>
          </p:cNvSpPr>
          <p:nvPr>
            <p:ph type="ftr" sz="quarter" idx="11"/>
          </p:nvPr>
        </p:nvSpPr>
        <p:spPr>
          <a:xfrm>
            <a:off x="3028951" y="6356351"/>
            <a:ext cx="3086100" cy="365125"/>
          </a:xfrm>
          <a:prstGeom prst="rect">
            <a:avLst/>
          </a:prstGeom>
        </p:spPr>
        <p:txBody>
          <a:bodyPr/>
          <a:lstStyle/>
          <a:p>
            <a:pPr fontAlgn="auto">
              <a:spcBef>
                <a:spcPts val="0"/>
              </a:spcBef>
              <a:spcAft>
                <a:spcPts val="0"/>
              </a:spcAft>
            </a:pPr>
            <a:endParaRPr lang="en-US" dirty="0">
              <a:solidFill>
                <a:srgbClr val="455660"/>
              </a:solidFill>
              <a:latin typeface="Arial"/>
            </a:endParaRPr>
          </a:p>
        </p:txBody>
      </p:sp>
      <p:sp>
        <p:nvSpPr>
          <p:cNvPr id="6" name="Slide Number Placeholder 5"/>
          <p:cNvSpPr>
            <a:spLocks noGrp="1"/>
          </p:cNvSpPr>
          <p:nvPr>
            <p:ph type="sldNum" sz="quarter" idx="12"/>
          </p:nvPr>
        </p:nvSpPr>
        <p:spPr/>
        <p:txBody>
          <a:body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326436279"/>
      </p:ext>
    </p:extLst>
  </p:cSld>
  <p:clrMapOvr>
    <a:masterClrMapping/>
  </p:clrMapOvr>
  <p:hf hdr="0" ftr="0" dt="0"/>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685800" y="6248400"/>
            <a:ext cx="1905000" cy="457200"/>
          </a:xfrm>
          <a:prstGeom prst="rect">
            <a:avLst/>
          </a:prstGeom>
        </p:spPr>
        <p:txBody>
          <a:bodyPr/>
          <a:lstStyle>
            <a:lvl1pPr>
              <a:spcBef>
                <a:spcPct val="50000"/>
              </a:spcBef>
              <a:defRPr/>
            </a:lvl1pPr>
          </a:lstStyle>
          <a:p>
            <a:pPr fontAlgn="auto">
              <a:spcAft>
                <a:spcPts val="0"/>
              </a:spcAft>
              <a:defRPr/>
            </a:pPr>
            <a:endParaRPr lang="en-US" dirty="0">
              <a:solidFill>
                <a:srgbClr val="455660"/>
              </a:solidFill>
              <a:latin typeface="Arial"/>
            </a:endParaRPr>
          </a:p>
        </p:txBody>
      </p:sp>
      <p:sp>
        <p:nvSpPr>
          <p:cNvPr id="5" name="Rectangle 5"/>
          <p:cNvSpPr>
            <a:spLocks noGrp="1" noChangeArrowheads="1"/>
          </p:cNvSpPr>
          <p:nvPr>
            <p:ph type="ftr" sz="quarter" idx="11"/>
          </p:nvPr>
        </p:nvSpPr>
        <p:spPr>
          <a:xfrm>
            <a:off x="3124200" y="6248400"/>
            <a:ext cx="2895600" cy="457200"/>
          </a:xfrm>
          <a:prstGeom prst="rect">
            <a:avLst/>
          </a:prstGeom>
        </p:spPr>
        <p:txBody>
          <a:bodyPr/>
          <a:lstStyle>
            <a:lvl1pPr>
              <a:spcBef>
                <a:spcPct val="50000"/>
              </a:spcBef>
              <a:defRPr/>
            </a:lvl1pPr>
          </a:lstStyle>
          <a:p>
            <a:pPr fontAlgn="auto">
              <a:spcAft>
                <a:spcPts val="0"/>
              </a:spcAft>
              <a:defRPr/>
            </a:pPr>
            <a:endParaRPr lang="en-US" dirty="0">
              <a:solidFill>
                <a:srgbClr val="455660"/>
              </a:solidFill>
              <a:latin typeface="Arial"/>
            </a:endParaRPr>
          </a:p>
        </p:txBody>
      </p:sp>
      <p:sp>
        <p:nvSpPr>
          <p:cNvPr id="6" name="Rectangle 6"/>
          <p:cNvSpPr>
            <a:spLocks noGrp="1" noChangeArrowheads="1"/>
          </p:cNvSpPr>
          <p:nvPr>
            <p:ph type="sldNum" sz="quarter" idx="12"/>
          </p:nvPr>
        </p:nvSpPr>
        <p:spPr/>
        <p:txBody>
          <a:bodyPr/>
          <a:lstStyle>
            <a:lvl1pPr>
              <a:spcBef>
                <a:spcPct val="50000"/>
              </a:spcBef>
              <a:defRPr>
                <a:ea typeface="ＭＳ Ｐゴシック" charset="0"/>
                <a:cs typeface="ＭＳ Ｐゴシック" charset="0"/>
              </a:defRPr>
            </a:lvl1pPr>
          </a:lstStyle>
          <a:p>
            <a:pPr>
              <a:defRPr/>
            </a:pPr>
            <a:fld id="{376DC9CE-99C1-B545-8A06-950BF61A108D}" type="slidenum">
              <a:rPr lang="en-US">
                <a:solidFill>
                  <a:srgbClr val="777779"/>
                </a:solidFill>
              </a:rPr>
              <a:pPr>
                <a:defRPr/>
              </a:pPr>
              <a:t>‹#›</a:t>
            </a:fld>
            <a:endParaRPr lang="en-US" dirty="0">
              <a:solidFill>
                <a:srgbClr val="777779"/>
              </a:solidFill>
            </a:endParaRPr>
          </a:p>
        </p:txBody>
      </p:sp>
    </p:spTree>
    <p:extLst>
      <p:ext uri="{BB962C8B-B14F-4D97-AF65-F5344CB8AC3E}">
        <p14:creationId xmlns:p14="http://schemas.microsoft.com/office/powerpoint/2010/main" val="20443917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Slide V2 - Long">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433732"/>
            <a:ext cx="6019800" cy="1421928"/>
          </a:xfrm>
          <a:noFill/>
          <a:ln>
            <a:noFill/>
          </a:ln>
        </p:spPr>
        <p:txBody>
          <a:bodyPr wrap="square" anchor="b" anchorCtr="0">
            <a:spAutoFit/>
          </a:bodyPr>
          <a:lstStyle>
            <a:lvl1pPr algn="l">
              <a:lnSpc>
                <a:spcPct val="80000"/>
              </a:lnSpc>
              <a:defRPr sz="540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19200" y="3836610"/>
            <a:ext cx="6019800" cy="292388"/>
          </a:xfrm>
          <a:noFill/>
          <a:ln>
            <a:noFill/>
          </a:ln>
        </p:spPr>
        <p:txBody>
          <a:bodyPr>
            <a:spAutoFit/>
          </a:bodyPr>
          <a:lstStyle>
            <a:lvl1pPr marL="0" indent="0" algn="l">
              <a:lnSpc>
                <a:spcPct val="100000"/>
              </a:lnSpc>
              <a:spcBef>
                <a:spcPts val="0"/>
              </a:spcBef>
              <a:buNone/>
              <a:defRPr sz="1300" i="1">
                <a:solidFill>
                  <a:schemeClr val="bg1"/>
                </a:solidFill>
                <a:latin typeface="Cambr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553200" y="4876800"/>
            <a:ext cx="2133600" cy="457200"/>
          </a:xfrm>
        </p:spPr>
        <p:txBody>
          <a:bodyPr anchor="ctr">
            <a:noAutofit/>
          </a:bodyPr>
          <a:lstStyle>
            <a:lvl1pPr marL="0" indent="0">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pic>
        <p:nvPicPr>
          <p:cNvPr id="9" name="Picture 8" descr="IHI_Reverse_logo.png"/>
          <p:cNvPicPr>
            <a:picLocks noChangeAspect="1"/>
          </p:cNvPicPr>
          <p:nvPr userDrawn="1"/>
        </p:nvPicPr>
        <p:blipFill>
          <a:blip r:embed="rId3" cstate="print"/>
          <a:stretch>
            <a:fillRect/>
          </a:stretch>
        </p:blipFill>
        <p:spPr>
          <a:xfrm>
            <a:off x="533400" y="381000"/>
            <a:ext cx="2144835" cy="782139"/>
          </a:xfrm>
          <a:prstGeom prst="rect">
            <a:avLst/>
          </a:prstGeom>
        </p:spPr>
      </p:pic>
    </p:spTree>
    <p:extLst>
      <p:ext uri="{BB962C8B-B14F-4D97-AF65-F5344CB8AC3E}">
        <p14:creationId xmlns:p14="http://schemas.microsoft.com/office/powerpoint/2010/main" val="215311082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IHI_LogoColor"/>
          <p:cNvPicPr>
            <a:picLocks noChangeAspect="1" noChangeArrowheads="1"/>
          </p:cNvPicPr>
          <p:nvPr userDrawn="1"/>
        </p:nvPicPr>
        <p:blipFill>
          <a:blip r:embed="rId2" cstate="print"/>
          <a:srcRect/>
          <a:stretch>
            <a:fillRect/>
          </a:stretch>
        </p:blipFill>
        <p:spPr bwMode="auto">
          <a:xfrm>
            <a:off x="3048000" y="325438"/>
            <a:ext cx="3048000" cy="1198562"/>
          </a:xfrm>
          <a:prstGeom prst="rect">
            <a:avLst/>
          </a:prstGeom>
          <a:noFill/>
          <a:ln w="9525">
            <a:noFill/>
            <a:miter lim="800000"/>
            <a:headEnd/>
            <a:tailEnd/>
          </a:ln>
        </p:spPr>
      </p:pic>
      <p:sp>
        <p:nvSpPr>
          <p:cNvPr id="20482" name="Rectangle 2"/>
          <p:cNvSpPr>
            <a:spLocks noGrp="1" noChangeArrowheads="1"/>
          </p:cNvSpPr>
          <p:nvPr>
            <p:ph type="ctrTitle"/>
          </p:nvPr>
        </p:nvSpPr>
        <p:spPr>
          <a:xfrm>
            <a:off x="685800" y="2492375"/>
            <a:ext cx="7772400" cy="1470025"/>
          </a:xfrm>
        </p:spPr>
        <p:txBody>
          <a:bodyPr/>
          <a:lstStyle>
            <a:lvl1pPr>
              <a:defRPr/>
            </a:lvl1pPr>
          </a:lstStyle>
          <a:p>
            <a:r>
              <a:rPr lang="en-US" smtClean="0"/>
              <a:t>Click to edit Master title style</a:t>
            </a:r>
            <a:endParaRPr lang="en-US"/>
          </a:p>
        </p:txBody>
      </p:sp>
      <p:sp>
        <p:nvSpPr>
          <p:cNvPr id="20483" name="Rectangle 3"/>
          <p:cNvSpPr>
            <a:spLocks noGrp="1" noChangeArrowheads="1"/>
          </p:cNvSpPr>
          <p:nvPr>
            <p:ph type="subTitle" idx="1"/>
          </p:nvPr>
        </p:nvSpPr>
        <p:spPr>
          <a:xfrm>
            <a:off x="1371600" y="4419600"/>
            <a:ext cx="6400800" cy="1752600"/>
          </a:xfrm>
        </p:spPr>
        <p:txBody>
          <a:bodyPr/>
          <a:lstStyle>
            <a:lvl1pPr marL="0" indent="0" algn="ctr">
              <a:buFontTx/>
              <a:buNone/>
              <a:defRPr i="1">
                <a:solidFill>
                  <a:srgbClr val="226A55"/>
                </a:solidFill>
              </a:defRPr>
            </a:lvl1pPr>
          </a:lstStyle>
          <a:p>
            <a:r>
              <a:rPr lang="en-US" smtClean="0"/>
              <a:t>Click to edit Master subtitle style</a:t>
            </a:r>
            <a:endParaRPr lang="en-US"/>
          </a:p>
        </p:txBody>
      </p:sp>
    </p:spTree>
    <p:extLst>
      <p:ext uri="{BB962C8B-B14F-4D97-AF65-F5344CB8AC3E}">
        <p14:creationId xmlns:p14="http://schemas.microsoft.com/office/powerpoint/2010/main" val="258400793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736FA705-A6EA-4377-B863-F36FDD960B6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4705985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D6D43DB2-EF21-4134-9A3B-EBEA1A7E653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4495666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6"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7ECAFB41-5E02-4A00-B51D-2B683FCD0C9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9415666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8"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A7B90654-9A05-465C-A2F0-83E8A809C27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9397190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4"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A155153A-CABB-4107-9DB0-DECE5C0E4BE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6624233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3"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11B77305-53E4-4C04-9C8F-7ADA4692660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779308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6"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458E4490-B304-4628-9800-92F65C70FA0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8633584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6"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5A32B573-D3E4-41AE-824C-058A4BC0C62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6196227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48E92E07-8829-4C2A-921D-9D347914813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863829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itle Slide - Short">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pic>
        <p:nvPicPr>
          <p:cNvPr id="9" name="Picture 8" descr="IHI_Reverse_logo.png"/>
          <p:cNvPicPr>
            <a:picLocks noChangeAspect="1"/>
          </p:cNvPicPr>
          <p:nvPr/>
        </p:nvPicPr>
        <p:blipFill>
          <a:blip r:embed="rId3" cstate="print"/>
          <a:stretch>
            <a:fillRect/>
          </a:stretch>
        </p:blipFill>
        <p:spPr>
          <a:xfrm>
            <a:off x="533401" y="381002"/>
            <a:ext cx="2144835" cy="782139"/>
          </a:xfrm>
          <a:prstGeom prst="rect">
            <a:avLst/>
          </a:prstGeom>
        </p:spPr>
      </p:pic>
      <p:sp>
        <p:nvSpPr>
          <p:cNvPr id="2" name="Title 1"/>
          <p:cNvSpPr>
            <a:spLocks noGrp="1"/>
          </p:cNvSpPr>
          <p:nvPr>
            <p:ph type="ctrTitle"/>
          </p:nvPr>
        </p:nvSpPr>
        <p:spPr>
          <a:xfrm>
            <a:off x="2057400" y="2968122"/>
            <a:ext cx="4724400" cy="1089529"/>
          </a:xfrm>
          <a:noFill/>
          <a:ln>
            <a:noFill/>
          </a:ln>
        </p:spPr>
        <p:txBody>
          <a:bodyPr anchor="b" anchorCtr="0">
            <a:spAutoFit/>
          </a:bodyPr>
          <a:lstStyle>
            <a:lvl1pPr algn="l">
              <a:lnSpc>
                <a:spcPct val="80000"/>
              </a:lnSpc>
              <a:defRPr sz="4050">
                <a:solidFill>
                  <a:schemeClr val="accent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57400" y="4038600"/>
            <a:ext cx="4724400" cy="533400"/>
          </a:xfrm>
          <a:noFill/>
          <a:ln>
            <a:noFill/>
          </a:ln>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9" name="Content Placeholder 18"/>
          <p:cNvSpPr>
            <a:spLocks noGrp="1"/>
          </p:cNvSpPr>
          <p:nvPr>
            <p:ph sz="quarter" idx="12"/>
          </p:nvPr>
        </p:nvSpPr>
        <p:spPr>
          <a:xfrm>
            <a:off x="6515100" y="489585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pic>
        <p:nvPicPr>
          <p:cNvPr id="8" name="Picture 7" descr="IHI_Reverse_logo.png"/>
          <p:cNvPicPr>
            <a:picLocks noChangeAspect="1"/>
          </p:cNvPicPr>
          <p:nvPr userDrawn="1"/>
        </p:nvPicPr>
        <p:blipFill>
          <a:blip r:embed="rId3" cstate="print"/>
          <a:stretch>
            <a:fillRect/>
          </a:stretch>
        </p:blipFill>
        <p:spPr>
          <a:xfrm>
            <a:off x="533401" y="381002"/>
            <a:ext cx="2144835" cy="782139"/>
          </a:xfrm>
          <a:prstGeom prst="rect">
            <a:avLst/>
          </a:prstGeom>
        </p:spPr>
      </p:pic>
    </p:spTree>
    <p:extLst>
      <p:ext uri="{BB962C8B-B14F-4D97-AF65-F5344CB8AC3E}">
        <p14:creationId xmlns:p14="http://schemas.microsoft.com/office/powerpoint/2010/main" val="189297336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238"/>
            <a:ext cx="2057400" cy="5775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2238"/>
            <a:ext cx="6019800" cy="57753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DDD3349B-7121-42AC-9CB4-30C2B019766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6355744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22238"/>
            <a:ext cx="8229600" cy="57737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4"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EC51083B-1816-4073-8D35-C1979D7C4B3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8626427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10207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295775"/>
          </a:xfrm>
        </p:spPr>
        <p:txBody>
          <a:bodyPr/>
          <a:lstStyle/>
          <a:p>
            <a:pPr lvl="0"/>
            <a:r>
              <a:rPr lang="en-US" noProof="0" dirty="0" smtClean="0"/>
              <a:t>Click icon to add table</a:t>
            </a:r>
          </a:p>
        </p:txBody>
      </p:sp>
      <p:sp>
        <p:nvSpPr>
          <p:cNvPr id="4"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6D0B4D7A-C139-48B7-9D90-D078CDED975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4036482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1020762"/>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295775"/>
          </a:xfrm>
        </p:spPr>
        <p:txBody>
          <a:bodyPr/>
          <a:lstStyle/>
          <a:p>
            <a:pPr lvl="0"/>
            <a:r>
              <a:rPr lang="en-US" noProof="0" dirty="0" smtClean="0"/>
              <a:t>Click icon to add chart</a:t>
            </a:r>
            <a:endParaRPr lang="en-US" noProof="0" dirty="0"/>
          </a:p>
        </p:txBody>
      </p:sp>
      <p:sp>
        <p:nvSpPr>
          <p:cNvPr id="4" name="Footer Placeholder 3"/>
          <p:cNvSpPr>
            <a:spLocks noGrp="1"/>
          </p:cNvSpPr>
          <p:nvPr>
            <p:ph type="ftr" sz="quarter" idx="10"/>
          </p:nvPr>
        </p:nvSpPr>
        <p:spPr>
          <a:xfrm>
            <a:off x="1676400" y="6153150"/>
            <a:ext cx="5257800" cy="476250"/>
          </a:xfrm>
        </p:spPr>
        <p:txBody>
          <a:bodyPr/>
          <a:lstStyle>
            <a:lvl1pPr>
              <a:defRPr dirty="0"/>
            </a:lvl1pPr>
          </a:lstStyle>
          <a:p>
            <a:pPr>
              <a:defRPr/>
            </a:pPr>
            <a:endParaRPr lang="en-US" dirty="0">
              <a:solidFill>
                <a:srgbClr val="000000"/>
              </a:solidFill>
            </a:endParaRPr>
          </a:p>
          <a:p>
            <a:pPr>
              <a:defRPr/>
            </a:pPr>
            <a:endParaRPr lang="en-US" dirty="0">
              <a:solidFill>
                <a:srgbClr val="000000"/>
              </a:solidFill>
            </a:endParaRPr>
          </a:p>
        </p:txBody>
      </p:sp>
      <p:sp>
        <p:nvSpPr>
          <p:cNvPr id="5" name="Slide Number Placeholder 4"/>
          <p:cNvSpPr>
            <a:spLocks noGrp="1"/>
          </p:cNvSpPr>
          <p:nvPr>
            <p:ph type="sldNum" sz="quarter" idx="11"/>
          </p:nvPr>
        </p:nvSpPr>
        <p:spPr>
          <a:xfrm>
            <a:off x="457200" y="6153150"/>
            <a:ext cx="914400" cy="476250"/>
          </a:xfrm>
        </p:spPr>
        <p:txBody>
          <a:bodyPr/>
          <a:lstStyle>
            <a:lvl1pPr>
              <a:defRPr dirty="0"/>
            </a:lvl1pPr>
          </a:lstStyle>
          <a:p>
            <a:pPr>
              <a:defRPr/>
            </a:pPr>
            <a:endParaRPr lang="en-US" dirty="0">
              <a:solidFill>
                <a:srgbClr val="000000"/>
              </a:solidFill>
            </a:endParaRPr>
          </a:p>
          <a:p>
            <a:pPr>
              <a:defRPr/>
            </a:pPr>
            <a:fld id="{C4D2E79D-06E3-4A03-978A-720605B4D1D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7781633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chart" preserve="1">
  <p:cSld name="1_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1020762"/>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297363"/>
          </a:xfrm>
        </p:spPr>
        <p:txBody>
          <a:bodyPr/>
          <a:lstStyle/>
          <a:p>
            <a:pPr lvl="0"/>
            <a:r>
              <a:rPr lang="en-US" noProof="0" dirty="0" smtClean="0"/>
              <a:t>Click icon to add chart</a:t>
            </a:r>
            <a:endParaRPr lang="en-US" noProof="0" dirty="0"/>
          </a:p>
        </p:txBody>
      </p:sp>
      <p:sp>
        <p:nvSpPr>
          <p:cNvPr id="4"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86BACBA8-6E84-4C61-A4C0-0862E254835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017760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Footer Placeholder 3"/>
          <p:cNvSpPr>
            <a:spLocks noGrp="1"/>
          </p:cNvSpPr>
          <p:nvPr>
            <p:ph type="ftr" sz="quarter" idx="10"/>
          </p:nvPr>
        </p:nvSpPr>
        <p:spPr/>
        <p:txBody>
          <a:bodyPr/>
          <a:lstStyle>
            <a:lvl1pPr>
              <a:defRPr dirty="0"/>
            </a:lvl1pPr>
          </a:lstStyle>
          <a:p>
            <a:pPr>
              <a:defRPr/>
            </a:pPr>
            <a:endParaRPr lang="en-US" dirty="0">
              <a:solidFill>
                <a:srgbClr val="000000"/>
              </a:solidFill>
            </a:endParaRPr>
          </a:p>
          <a:p>
            <a:pPr>
              <a:defRPr/>
            </a:pPr>
            <a:endParaRPr lang="en-US" dirty="0">
              <a:solidFill>
                <a:srgbClr val="000000"/>
              </a:solidFill>
            </a:endParaRPr>
          </a:p>
        </p:txBody>
      </p:sp>
    </p:spTree>
    <p:extLst>
      <p:ext uri="{BB962C8B-B14F-4D97-AF65-F5344CB8AC3E}">
        <p14:creationId xmlns:p14="http://schemas.microsoft.com/office/powerpoint/2010/main" val="227778775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10207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0716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824288"/>
            <a:ext cx="8229600" cy="2073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6"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EEF8066B-8125-4F18-B85E-579275D32BC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6720817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5"/>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39000" y="6324600"/>
            <a:ext cx="1219200"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IHI_LogoColo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257800" y="6199188"/>
            <a:ext cx="1676400"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9"/>
          <p:cNvSpPr>
            <a:spLocks noChangeArrowheads="1"/>
          </p:cNvSpPr>
          <p:nvPr userDrawn="1"/>
        </p:nvSpPr>
        <p:spPr bwMode="auto">
          <a:xfrm>
            <a:off x="2057400" y="6521450"/>
            <a:ext cx="31210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hangingPunct="0"/>
            <a:r>
              <a:rPr lang="en-US" altLang="en-US" sz="1600" dirty="0" smtClean="0">
                <a:solidFill>
                  <a:srgbClr val="000000"/>
                </a:solidFill>
                <a:sym typeface="Symbol" panose="05050102010706020507" pitchFamily="18" charset="2"/>
              </a:rPr>
              <a:t> Kirk Jensen, MD MBA FACEP</a:t>
            </a:r>
          </a:p>
        </p:txBody>
      </p:sp>
      <p:sp>
        <p:nvSpPr>
          <p:cNvPr id="221186" name="Rectangle 2"/>
          <p:cNvSpPr>
            <a:spLocks noGrp="1" noChangeArrowheads="1"/>
          </p:cNvSpPr>
          <p:nvPr>
            <p:ph type="ctrTitle"/>
          </p:nvPr>
        </p:nvSpPr>
        <p:spPr>
          <a:xfrm>
            <a:off x="685800" y="2492375"/>
            <a:ext cx="7772400" cy="1470025"/>
          </a:xfrm>
        </p:spPr>
        <p:txBody>
          <a:bodyPr/>
          <a:lstStyle>
            <a:lvl1pPr>
              <a:defRPr/>
            </a:lvl1pPr>
          </a:lstStyle>
          <a:p>
            <a:r>
              <a:rPr lang="en-US"/>
              <a:t>Click to edit Master title style</a:t>
            </a:r>
          </a:p>
        </p:txBody>
      </p:sp>
      <p:sp>
        <p:nvSpPr>
          <p:cNvPr id="221187" name="Rectangle 3"/>
          <p:cNvSpPr>
            <a:spLocks noGrp="1" noChangeArrowheads="1"/>
          </p:cNvSpPr>
          <p:nvPr>
            <p:ph type="subTitle" idx="1"/>
          </p:nvPr>
        </p:nvSpPr>
        <p:spPr>
          <a:xfrm>
            <a:off x="1371600" y="4419600"/>
            <a:ext cx="6400800" cy="1752600"/>
          </a:xfrm>
        </p:spPr>
        <p:txBody>
          <a:bodyPr/>
          <a:lstStyle>
            <a:lvl1pPr marL="0" indent="0" algn="ctr">
              <a:buFontTx/>
              <a:buNone/>
              <a:defRPr i="1">
                <a:solidFill>
                  <a:srgbClr val="226A55"/>
                </a:solidFill>
              </a:defRPr>
            </a:lvl1pPr>
          </a:lstStyle>
          <a:p>
            <a:r>
              <a:rPr lang="en-US"/>
              <a:t>Click to edit Master subtitle style</a:t>
            </a:r>
          </a:p>
        </p:txBody>
      </p:sp>
    </p:spTree>
    <p:extLst>
      <p:ext uri="{BB962C8B-B14F-4D97-AF65-F5344CB8AC3E}">
        <p14:creationId xmlns:p14="http://schemas.microsoft.com/office/powerpoint/2010/main" val="244734149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6280D819-0CA9-4BDD-8E58-27766CB693FA}"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157390852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DFB8FCC2-DE4C-44E8-9BE8-9D8348727F8D}"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35002290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Title Slide - Long">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968121"/>
            <a:ext cx="6019800" cy="1089529"/>
          </a:xfrm>
          <a:noFill/>
          <a:ln>
            <a:noFill/>
          </a:ln>
        </p:spPr>
        <p:txBody>
          <a:bodyPr wrap="square" anchor="b" anchorCtr="0">
            <a:spAutoFit/>
          </a:bodyPr>
          <a:lstStyle>
            <a:lvl1pPr algn="l">
              <a:lnSpc>
                <a:spcPct val="80000"/>
              </a:lnSpc>
              <a:defRPr sz="4050">
                <a:solidFill>
                  <a:schemeClr val="accent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19200" y="4038600"/>
            <a:ext cx="6019800" cy="533400"/>
          </a:xfrm>
          <a:noFill/>
          <a:ln>
            <a:noFill/>
          </a:ln>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9" name="Content Placeholder 18"/>
          <p:cNvSpPr>
            <a:spLocks noGrp="1"/>
          </p:cNvSpPr>
          <p:nvPr>
            <p:ph sz="quarter" idx="12"/>
          </p:nvPr>
        </p:nvSpPr>
        <p:spPr>
          <a:xfrm>
            <a:off x="6515100" y="489585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pic>
        <p:nvPicPr>
          <p:cNvPr id="9" name="Picture 8" descr="IHI_Reverse_logo.png"/>
          <p:cNvPicPr>
            <a:picLocks noChangeAspect="1"/>
          </p:cNvPicPr>
          <p:nvPr/>
        </p:nvPicPr>
        <p:blipFill>
          <a:blip r:embed="rId3" cstate="print"/>
          <a:stretch>
            <a:fillRect/>
          </a:stretch>
        </p:blipFill>
        <p:spPr>
          <a:xfrm>
            <a:off x="533401" y="381002"/>
            <a:ext cx="2144835" cy="782139"/>
          </a:xfrm>
          <a:prstGeom prst="rect">
            <a:avLst/>
          </a:prstGeom>
        </p:spPr>
      </p:pic>
      <p:pic>
        <p:nvPicPr>
          <p:cNvPr id="8" name="Picture 7" descr="IHI_Reverse_logo.png"/>
          <p:cNvPicPr>
            <a:picLocks noChangeAspect="1"/>
          </p:cNvPicPr>
          <p:nvPr userDrawn="1"/>
        </p:nvPicPr>
        <p:blipFill>
          <a:blip r:embed="rId3" cstate="print"/>
          <a:stretch>
            <a:fillRect/>
          </a:stretch>
        </p:blipFill>
        <p:spPr>
          <a:xfrm>
            <a:off x="533401" y="381002"/>
            <a:ext cx="2144835" cy="782139"/>
          </a:xfrm>
          <a:prstGeom prst="rect">
            <a:avLst/>
          </a:prstGeom>
        </p:spPr>
      </p:pic>
    </p:spTree>
    <p:extLst>
      <p:ext uri="{BB962C8B-B14F-4D97-AF65-F5344CB8AC3E}">
        <p14:creationId xmlns:p14="http://schemas.microsoft.com/office/powerpoint/2010/main" val="297982410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6"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F7F1B9F6-0BDB-409F-B2C7-698E5AC1D6C3}"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262207960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8"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838CFA72-C980-4363-909A-85B6F75D5C47}"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416556829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4"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654C2D57-97A2-471D-BB19-9AD779E21333}"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54402931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3"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594413B0-28FC-4742-8E14-C9907139EC23}"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280196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6"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32D14705-297C-47A8-9D80-1976733542FA}"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242291586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6"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4869987E-B2EB-4549-B1C6-A02AC1617776}"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267096235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B371B908-100A-477E-A193-EA42378DF993}"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126323324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6229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6229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17209BDC-35DA-405A-BE35-D737DA037EF3}"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296954197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297363"/>
          </a:xfrm>
        </p:spPr>
        <p:txBody>
          <a:bodyPr/>
          <a:lstStyle/>
          <a:p>
            <a:pPr lvl="0"/>
            <a:endParaRPr lang="en-US" noProof="0" dirty="0" smtClean="0"/>
          </a:p>
        </p:txBody>
      </p:sp>
      <p:sp>
        <p:nvSpPr>
          <p:cNvPr id="4"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F0C5BD95-55C8-462B-B4BF-B5FC253B7EC5}"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238461166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0716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824288"/>
            <a:ext cx="4038600" cy="2073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7" name="Rectangle 7"/>
          <p:cNvSpPr>
            <a:spLocks noGrp="1" noChangeArrowheads="1"/>
          </p:cNvSpPr>
          <p:nvPr>
            <p:ph type="sldNum" sz="quarter" idx="11"/>
          </p:nvPr>
        </p:nvSpPr>
        <p:spPr>
          <a:ln/>
        </p:spPr>
        <p:txBody>
          <a:bodyPr/>
          <a:lstStyle>
            <a:lvl1pPr>
              <a:defRPr/>
            </a:lvl1pPr>
          </a:lstStyle>
          <a:p>
            <a:pPr>
              <a:defRPr/>
            </a:pPr>
            <a:endParaRPr lang="en-US" altLang="en-US" dirty="0">
              <a:solidFill>
                <a:srgbClr val="000000"/>
              </a:solidFill>
            </a:endParaRPr>
          </a:p>
          <a:p>
            <a:pPr>
              <a:defRPr/>
            </a:pPr>
            <a:fld id="{E96F0FA6-E6E7-4C76-82DA-B1C7C4968E96}" type="slidenum">
              <a:rPr lang="en-US" altLang="en-US">
                <a:solidFill>
                  <a:srgbClr val="000000"/>
                </a:solidFill>
              </a:rPr>
              <a:pPr>
                <a:defRPr/>
              </a:pPr>
              <a:t>‹#›</a:t>
            </a:fld>
            <a:endParaRPr lang="en-US" altLang="en-US" dirty="0">
              <a:solidFill>
                <a:srgbClr val="000000"/>
              </a:solidFill>
            </a:endParaRPr>
          </a:p>
        </p:txBody>
      </p:sp>
    </p:spTree>
    <p:extLst>
      <p:ext uri="{BB962C8B-B14F-4D97-AF65-F5344CB8AC3E}">
        <p14:creationId xmlns:p14="http://schemas.microsoft.com/office/powerpoint/2010/main" val="2732712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tle Slide V2 - Long">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766131"/>
            <a:ext cx="6019800" cy="1089529"/>
          </a:xfrm>
          <a:noFill/>
          <a:ln>
            <a:noFill/>
          </a:ln>
        </p:spPr>
        <p:txBody>
          <a:bodyPr wrap="square" anchor="b" anchorCtr="0">
            <a:spAutoFit/>
          </a:bodyPr>
          <a:lstStyle>
            <a:lvl1pPr algn="l">
              <a:lnSpc>
                <a:spcPct val="80000"/>
              </a:lnSpc>
              <a:defRPr sz="4050">
                <a:solidFill>
                  <a:schemeClr val="accent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19200" y="3836610"/>
            <a:ext cx="6019800" cy="242374"/>
          </a:xfrm>
          <a:noFill/>
          <a:ln>
            <a:noFill/>
          </a:ln>
        </p:spPr>
        <p:txBody>
          <a:bodyPr>
            <a:spAutoFit/>
          </a:bodyPr>
          <a:lstStyle>
            <a:lvl1pPr marL="0" indent="0" algn="l">
              <a:lnSpc>
                <a:spcPct val="100000"/>
              </a:lnSpc>
              <a:spcBef>
                <a:spcPts val="0"/>
              </a:spcBef>
              <a:buNone/>
              <a:defRPr sz="975"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9" name="Content Placeholder 18"/>
          <p:cNvSpPr>
            <a:spLocks noGrp="1"/>
          </p:cNvSpPr>
          <p:nvPr>
            <p:ph sz="quarter" idx="12"/>
          </p:nvPr>
        </p:nvSpPr>
        <p:spPr>
          <a:xfrm>
            <a:off x="6553200" y="4876800"/>
            <a:ext cx="2133600" cy="457200"/>
          </a:xfrm>
        </p:spPr>
        <p:txBody>
          <a:bodyPr anchor="ct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pic>
        <p:nvPicPr>
          <p:cNvPr id="9" name="Picture 8" descr="IHI_Reverse_logo.png"/>
          <p:cNvPicPr>
            <a:picLocks noChangeAspect="1"/>
          </p:cNvPicPr>
          <p:nvPr/>
        </p:nvPicPr>
        <p:blipFill>
          <a:blip r:embed="rId3" cstate="print"/>
          <a:stretch>
            <a:fillRect/>
          </a:stretch>
        </p:blipFill>
        <p:spPr>
          <a:xfrm>
            <a:off x="533401" y="381002"/>
            <a:ext cx="2144835" cy="782139"/>
          </a:xfrm>
          <a:prstGeom prst="rect">
            <a:avLst/>
          </a:prstGeom>
        </p:spPr>
      </p:pic>
      <p:pic>
        <p:nvPicPr>
          <p:cNvPr id="8" name="Picture 7" descr="IHI_Reverse_logo.png"/>
          <p:cNvPicPr>
            <a:picLocks noChangeAspect="1"/>
          </p:cNvPicPr>
          <p:nvPr userDrawn="1"/>
        </p:nvPicPr>
        <p:blipFill>
          <a:blip r:embed="rId3" cstate="print"/>
          <a:stretch>
            <a:fillRect/>
          </a:stretch>
        </p:blipFill>
        <p:spPr>
          <a:xfrm>
            <a:off x="533401" y="381002"/>
            <a:ext cx="2144835" cy="782139"/>
          </a:xfrm>
          <a:prstGeom prst="rect">
            <a:avLst/>
          </a:prstGeom>
        </p:spPr>
      </p:pic>
    </p:spTree>
    <p:extLst>
      <p:ext uri="{BB962C8B-B14F-4D97-AF65-F5344CB8AC3E}">
        <p14:creationId xmlns:p14="http://schemas.microsoft.com/office/powerpoint/2010/main" val="174833863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Title Slide V3 - Shor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 name="Picture 7" descr="cincinnati-childrens-logo-blue"/>
          <p:cNvPicPr>
            <a:picLocks noChangeAspect="1" noChangeArrowheads="1"/>
          </p:cNvPicPr>
          <p:nvPr userDrawn="1"/>
        </p:nvPicPr>
        <p:blipFill>
          <a:blip r:embed="rId3">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057400" y="2968123"/>
            <a:ext cx="4724400" cy="1089529"/>
          </a:xfrm>
          <a:noFill/>
        </p:spPr>
        <p:txBody>
          <a:bodyPr anchor="b">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057400" y="4038600"/>
            <a:ext cx="4724400" cy="533400"/>
          </a:xfrm>
          <a:noFill/>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477000" y="495300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spTree>
    <p:extLst>
      <p:ext uri="{BB962C8B-B14F-4D97-AF65-F5344CB8AC3E}">
        <p14:creationId xmlns:p14="http://schemas.microsoft.com/office/powerpoint/2010/main" val="349766053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Content">
    <p:spTree>
      <p:nvGrpSpPr>
        <p:cNvPr id="1" name=""/>
        <p:cNvGrpSpPr/>
        <p:nvPr/>
      </p:nvGrpSpPr>
      <p:grpSpPr>
        <a:xfrm>
          <a:off x="0" y="0"/>
          <a:ext cx="0" cy="0"/>
          <a:chOff x="0" y="0"/>
          <a:chExt cx="0" cy="0"/>
        </a:xfrm>
      </p:grpSpPr>
      <p:pic>
        <p:nvPicPr>
          <p:cNvPr id="4"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447802"/>
            <a:ext cx="82296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p:ph type="sldNum" sz="quarter" idx="10"/>
          </p:nvPr>
        </p:nvSpPr>
        <p:spPr/>
        <p:txBody>
          <a:bodyPr/>
          <a:lstStyle>
            <a:lvl1pPr>
              <a:defRPr smtClean="0"/>
            </a:lvl1pPr>
          </a:lstStyle>
          <a:p>
            <a:pPr>
              <a:defRPr/>
            </a:pPr>
            <a:r>
              <a:rPr lang="en-US" altLang="en-US" dirty="0"/>
              <a:t>P</a:t>
            </a:r>
            <a:fld id="{7668D04E-C123-4385-8FCA-3C8AB9262672}"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144732153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Image and Text">
    <p:spTree>
      <p:nvGrpSpPr>
        <p:cNvPr id="1" name=""/>
        <p:cNvGrpSpPr/>
        <p:nvPr/>
      </p:nvGrpSpPr>
      <p:grpSpPr>
        <a:xfrm>
          <a:off x="0" y="0"/>
          <a:ext cx="0" cy="0"/>
          <a:chOff x="0" y="0"/>
          <a:chExt cx="0" cy="0"/>
        </a:xfrm>
      </p:grpSpPr>
      <p:pic>
        <p:nvPicPr>
          <p:cNvPr id="5"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solidFill>
                  <a:srgbClr val="009EC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343400" y="1447802"/>
            <a:ext cx="4343400" cy="4419601"/>
          </a:xfrm>
        </p:spPr>
        <p:txBody>
          <a:bodyPr>
            <a:normAutofit/>
          </a:bodyPr>
          <a:lstStyle>
            <a:lvl1pPr marL="0" indent="0">
              <a:spcBef>
                <a:spcPts val="0"/>
              </a:spcBef>
              <a:buFont typeface="Arial" pitchFamily="34" charset="0"/>
              <a:buNone/>
              <a:defRPr sz="2100">
                <a:solidFill>
                  <a:srgbClr val="009EC2"/>
                </a:solidFill>
              </a:defRPr>
            </a:lvl1pPr>
            <a:lvl2pPr marL="0" indent="0">
              <a:spcBef>
                <a:spcPts val="0"/>
              </a:spcBef>
              <a:buFont typeface="Arial" pitchFamily="34" charset="0"/>
              <a:buNone/>
              <a:defRPr/>
            </a:lvl2pPr>
            <a:lvl3pPr marL="0" indent="0">
              <a:spcBef>
                <a:spcPts val="0"/>
              </a:spcBef>
              <a:buFont typeface="Arial" pitchFamily="34" charset="0"/>
              <a:buNone/>
              <a:defRPr/>
            </a:lvl3pPr>
            <a:lvl4pPr marL="0" indent="0">
              <a:spcBef>
                <a:spcPts val="0"/>
              </a:spcBef>
              <a:buFont typeface="Arial" pitchFamily="34" charset="0"/>
              <a:buNone/>
              <a:defRPr/>
            </a:lvl4pPr>
            <a:lvl5pPr marL="0" indent="0">
              <a:spcBef>
                <a:spcPts val="0"/>
              </a:spcBef>
              <a:buFont typeface="Arial" pitchFamily="34" charset="0"/>
              <a:buNone/>
              <a:defRPr/>
            </a:lvl5pPr>
          </a:lstStyle>
          <a:p>
            <a:pPr lvl="0"/>
            <a:r>
              <a:rPr lang="en-US" dirty="0" smtClean="0"/>
              <a:t>Click to edit Master text styles</a:t>
            </a:r>
          </a:p>
        </p:txBody>
      </p:sp>
      <p:sp>
        <p:nvSpPr>
          <p:cNvPr id="8" name="Picture Placeholder 7"/>
          <p:cNvSpPr>
            <a:spLocks noGrp="1"/>
          </p:cNvSpPr>
          <p:nvPr>
            <p:ph type="pic" sz="quarter" idx="10"/>
          </p:nvPr>
        </p:nvSpPr>
        <p:spPr>
          <a:xfrm>
            <a:off x="457200" y="1447800"/>
            <a:ext cx="3581400" cy="4419600"/>
          </a:xfrm>
        </p:spPr>
        <p:txBody>
          <a:bodyPr rtlCol="0">
            <a:normAutofit/>
          </a:bodyPr>
          <a:lstStyle>
            <a:lvl1pPr marL="0" indent="0">
              <a:spcBef>
                <a:spcPts val="0"/>
              </a:spcBef>
              <a:buFont typeface="Arial" pitchFamily="34" charset="0"/>
              <a:buNone/>
              <a:defRPr/>
            </a:lvl1pPr>
          </a:lstStyle>
          <a:p>
            <a:pPr lvl="0"/>
            <a:endParaRPr lang="en-US" noProof="0" dirty="0"/>
          </a:p>
        </p:txBody>
      </p:sp>
      <p:sp>
        <p:nvSpPr>
          <p:cNvPr id="6" name="Slide Number Placeholder 2"/>
          <p:cNvSpPr>
            <a:spLocks noGrp="1"/>
          </p:cNvSpPr>
          <p:nvPr>
            <p:ph type="sldNum" sz="quarter" idx="11"/>
          </p:nvPr>
        </p:nvSpPr>
        <p:spPr/>
        <p:txBody>
          <a:bodyPr/>
          <a:lstStyle>
            <a:lvl1pPr>
              <a:defRPr smtClean="0"/>
            </a:lvl1pPr>
          </a:lstStyle>
          <a:p>
            <a:pPr>
              <a:defRPr/>
            </a:pPr>
            <a:r>
              <a:rPr lang="en-US" altLang="en-US" dirty="0"/>
              <a:t>P</a:t>
            </a:r>
            <a:fld id="{5E579483-2C00-41ED-8762-4FA035B29502}"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75798454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9" name="Picture Placeholder 8"/>
          <p:cNvSpPr>
            <a:spLocks noGrp="1"/>
          </p:cNvSpPr>
          <p:nvPr>
            <p:ph type="pic" sz="quarter" idx="10"/>
          </p:nvPr>
        </p:nvSpPr>
        <p:spPr>
          <a:xfrm>
            <a:off x="5105400" y="1447800"/>
            <a:ext cx="3581400" cy="4419600"/>
          </a:xfrm>
        </p:spPr>
        <p:txBody>
          <a:bodyPr rtlCol="0">
            <a:normAutofit/>
          </a:bodyPr>
          <a:lstStyle>
            <a:lvl1pPr marL="0" indent="0">
              <a:spcBef>
                <a:spcPts val="0"/>
              </a:spcBef>
              <a:buFont typeface="Arial" pitchFamily="34" charset="0"/>
              <a:buNone/>
              <a:defRPr>
                <a:solidFill>
                  <a:schemeClr val="tx1"/>
                </a:solidFill>
              </a:defRPr>
            </a:lvl1pPr>
          </a:lstStyle>
          <a:p>
            <a:pPr lvl="0"/>
            <a:endParaRPr lang="en-US" noProof="0" dirty="0"/>
          </a:p>
        </p:txBody>
      </p:sp>
      <p:sp>
        <p:nvSpPr>
          <p:cNvPr id="5" name="Slide Number Placeholder 2"/>
          <p:cNvSpPr>
            <a:spLocks noGrp="1"/>
          </p:cNvSpPr>
          <p:nvPr>
            <p:ph type="sldNum" sz="quarter" idx="11"/>
          </p:nvPr>
        </p:nvSpPr>
        <p:spPr/>
        <p:txBody>
          <a:bodyPr/>
          <a:lstStyle>
            <a:lvl1pPr>
              <a:defRPr/>
            </a:lvl1pPr>
          </a:lstStyle>
          <a:p>
            <a:pPr>
              <a:defRPr/>
            </a:pPr>
            <a:r>
              <a:rPr lang="en-US" altLang="en-US" dirty="0"/>
              <a:t>P</a:t>
            </a:r>
            <a:fld id="{F02D7D4A-AD60-4878-9949-29D9495C39C3}"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327434560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4" name="Rectangle 3"/>
          <p:cNvSpPr/>
          <p:nvPr userDrawn="1"/>
        </p:nvSpPr>
        <p:spPr>
          <a:xfrm>
            <a:off x="0" y="6019800"/>
            <a:ext cx="9144000" cy="838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9" name="Picture Placeholder 8"/>
          <p:cNvSpPr>
            <a:spLocks noGrp="1"/>
          </p:cNvSpPr>
          <p:nvPr>
            <p:ph type="pic" sz="quarter" idx="10"/>
          </p:nvPr>
        </p:nvSpPr>
        <p:spPr>
          <a:xfrm>
            <a:off x="457200" y="1447800"/>
            <a:ext cx="8229600" cy="4648200"/>
          </a:xfrm>
        </p:spPr>
        <p:txBody>
          <a:bodyPr rtlCol="0">
            <a:normAutofit/>
          </a:bodyPr>
          <a:lstStyle>
            <a:lvl1pPr marL="0" indent="0">
              <a:spcBef>
                <a:spcPts val="0"/>
              </a:spcBef>
              <a:buFont typeface="Arial" pitchFamily="34" charset="0"/>
              <a:buNone/>
              <a:defRPr>
                <a:solidFill>
                  <a:schemeClr val="tx1"/>
                </a:solidFill>
              </a:defRPr>
            </a:lvl1pPr>
          </a:lstStyle>
          <a:p>
            <a:pPr lvl="0"/>
            <a:endParaRPr lang="en-US" noProof="0" dirty="0"/>
          </a:p>
        </p:txBody>
      </p:sp>
      <p:sp>
        <p:nvSpPr>
          <p:cNvPr id="5" name="Slide Number Placeholder 2"/>
          <p:cNvSpPr>
            <a:spLocks noGrp="1"/>
          </p:cNvSpPr>
          <p:nvPr>
            <p:ph type="sldNum" sz="quarter" idx="11"/>
          </p:nvPr>
        </p:nvSpPr>
        <p:spPr/>
        <p:txBody>
          <a:bodyPr/>
          <a:lstStyle>
            <a:lvl1pPr>
              <a:defRPr smtClean="0"/>
            </a:lvl1pPr>
          </a:lstStyle>
          <a:p>
            <a:pPr>
              <a:defRPr/>
            </a:pPr>
            <a:r>
              <a:rPr lang="en-US" altLang="en-US" dirty="0"/>
              <a:t>P</a:t>
            </a:r>
            <a:fld id="{FDF4CF9F-9C0D-4265-85AF-9DCD1A63D0D9}"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3011879685"/>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4"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solidFill>
                  <a:schemeClr val="accent1">
                    <a:lumMod val="50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342900" indent="-342900">
              <a:buClr>
                <a:schemeClr val="accent2">
                  <a:lumMod val="50000"/>
                </a:schemeClr>
              </a:buClr>
              <a:buSzPct val="110000"/>
              <a:buFont typeface="Arial" pitchFamily="34" charset="0"/>
              <a:buChar char="•"/>
              <a:defRPr/>
            </a:lvl1pPr>
            <a:lvl2pPr marL="600075" indent="-257175">
              <a:buClr>
                <a:schemeClr val="accent2">
                  <a:lumMod val="50000"/>
                </a:schemeClr>
              </a:buClr>
              <a:buFont typeface="Arial" pitchFamily="34" charset="0"/>
              <a:buChar char="•"/>
              <a:defRPr/>
            </a:lvl2pPr>
            <a:lvl3pPr marL="942975" indent="-257175">
              <a:buClr>
                <a:schemeClr val="accent2">
                  <a:lumMod val="50000"/>
                </a:schemeClr>
              </a:buClr>
              <a:buFont typeface="Arial" pitchFamily="34" charset="0"/>
              <a:buChar char="•"/>
              <a:defRPr/>
            </a:lvl3pPr>
            <a:lvl4pPr marL="1285875" indent="-257175">
              <a:buClr>
                <a:schemeClr val="accent2">
                  <a:lumMod val="50000"/>
                </a:schemeClr>
              </a:buClr>
              <a:buFont typeface="Arial" pitchFamily="34" charset="0"/>
              <a:buChar char="•"/>
              <a:defRPr/>
            </a:lvl4pPr>
            <a:lvl5pPr marL="1628775" indent="-257175">
              <a:buClr>
                <a:schemeClr val="accent2">
                  <a:lumMod val="50000"/>
                </a:schemeClr>
              </a:buClr>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3255353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727825" y="6408740"/>
            <a:ext cx="1919288"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000000"/>
                </a:solidFill>
              </a:defRPr>
            </a:lvl1pPr>
          </a:lstStyle>
          <a:p>
            <a:pPr>
              <a:defRPr/>
            </a:pPr>
            <a:fld id="{36DECCEB-BAEA-4D4D-9297-31D06A7FFB52}" type="datetimeFigureOut">
              <a:rPr lang="en-US" altLang="en-US">
                <a:ea typeface="ＭＳ Ｐゴシック" panose="020B0600070205080204" pitchFamily="34" charset="-128"/>
              </a:rPr>
              <a:pPr>
                <a:defRPr/>
              </a:pPr>
              <a:t>1/10/2017</a:t>
            </a:fld>
            <a:endParaRPr lang="en-US" altLang="en-US" dirty="0">
              <a:ea typeface="ＭＳ Ｐゴシック" panose="020B0600070205080204" pitchFamily="34" charset="-128"/>
            </a:endParaRPr>
          </a:p>
        </p:txBody>
      </p:sp>
      <p:sp>
        <p:nvSpPr>
          <p:cNvPr id="3" name="Footer Placeholder 2"/>
          <p:cNvSpPr>
            <a:spLocks noGrp="1"/>
          </p:cNvSpPr>
          <p:nvPr>
            <p:ph type="ftr" sz="quarter" idx="11"/>
          </p:nvPr>
        </p:nvSpPr>
        <p:spPr>
          <a:xfrm>
            <a:off x="4379913" y="6408740"/>
            <a:ext cx="2351087" cy="365125"/>
          </a:xfrm>
          <a:prstGeom prst="rect">
            <a:avLst/>
          </a:prstGeom>
        </p:spPr>
        <p:txBody>
          <a:bodyPr/>
          <a:lstStyle>
            <a:lvl1pPr eaLnBrk="1" hangingPunct="1">
              <a:defRPr>
                <a:solidFill>
                  <a:prstClr val="black"/>
                </a:solidFill>
                <a:latin typeface="Arial" charset="0"/>
                <a:ea typeface="+mn-ea"/>
                <a:cs typeface="+mn-cs"/>
              </a:defRPr>
            </a:lvl1pPr>
            <a:extLst/>
          </a:lstStyle>
          <a:p>
            <a:pPr>
              <a:defRPr/>
            </a:pPr>
            <a:endParaRPr lang="en-US" dirty="0"/>
          </a:p>
        </p:txBody>
      </p:sp>
      <p:sp>
        <p:nvSpPr>
          <p:cNvPr id="4" name="Slide Number Placeholder 3"/>
          <p:cNvSpPr>
            <a:spLocks noGrp="1"/>
          </p:cNvSpPr>
          <p:nvPr>
            <p:ph type="sldNum" sz="quarter" idx="12"/>
          </p:nvPr>
        </p:nvSpPr>
        <p:spPr/>
        <p:txBody>
          <a:bodyPr/>
          <a:lstStyle>
            <a:lvl1pPr>
              <a:defRPr smtClean="0">
                <a:solidFill>
                  <a:srgbClr val="000000"/>
                </a:solidFill>
              </a:defRPr>
            </a:lvl1pPr>
          </a:lstStyle>
          <a:p>
            <a:pPr>
              <a:defRPr/>
            </a:pPr>
            <a:fld id="{C09C595C-E045-4744-99A0-DC4EC4E20731}" type="slidenum">
              <a:rPr lang="en-US" altLang="en-US"/>
              <a:pPr>
                <a:defRPr/>
              </a:pPr>
              <a:t>‹#›</a:t>
            </a:fld>
            <a:endParaRPr lang="en-US" altLang="en-US" dirty="0"/>
          </a:p>
        </p:txBody>
      </p:sp>
    </p:spTree>
    <p:extLst>
      <p:ext uri="{BB962C8B-B14F-4D97-AF65-F5344CB8AC3E}">
        <p14:creationId xmlns:p14="http://schemas.microsoft.com/office/powerpoint/2010/main" val="128055937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309693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Title Slide - Shor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3400" y="457200"/>
            <a:ext cx="219075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057400" y="2968123"/>
            <a:ext cx="4724400" cy="1089529"/>
          </a:xfrm>
          <a:noFill/>
          <a:ln>
            <a:noFill/>
          </a:ln>
        </p:spPr>
        <p:txBody>
          <a:bodyPr anchor="b">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057400" y="4038600"/>
            <a:ext cx="4724400" cy="533400"/>
          </a:xfrm>
          <a:noFill/>
          <a:ln>
            <a:noFill/>
          </a:ln>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515100" y="489585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spTree>
    <p:extLst>
      <p:ext uri="{BB962C8B-B14F-4D97-AF65-F5344CB8AC3E}">
        <p14:creationId xmlns:p14="http://schemas.microsoft.com/office/powerpoint/2010/main" val="18309614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Title Slide - Long">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3400" y="457200"/>
            <a:ext cx="219075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219200" y="2968121"/>
            <a:ext cx="6019800" cy="1089529"/>
          </a:xfrm>
          <a:noFill/>
          <a:ln>
            <a:noFill/>
          </a:ln>
        </p:spPr>
        <p:txBody>
          <a:bodyPr anchor="b">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19200" y="4038600"/>
            <a:ext cx="6019800" cy="533400"/>
          </a:xfrm>
          <a:noFill/>
          <a:ln>
            <a:noFill/>
          </a:ln>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515100" y="489585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spTree>
    <p:extLst>
      <p:ext uri="{BB962C8B-B14F-4D97-AF65-F5344CB8AC3E}">
        <p14:creationId xmlns:p14="http://schemas.microsoft.com/office/powerpoint/2010/main" val="36879676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itle Slide V3 - Short">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2968122"/>
            <a:ext cx="4724400" cy="1089529"/>
          </a:xfrm>
          <a:noFill/>
        </p:spPr>
        <p:txBody>
          <a:bodyPr anchor="b" anchorCtr="0">
            <a:spAutoFit/>
          </a:bodyPr>
          <a:lstStyle>
            <a:lvl1pPr algn="l">
              <a:lnSpc>
                <a:spcPct val="80000"/>
              </a:lnSpc>
              <a:defRPr sz="4050">
                <a:solidFill>
                  <a:schemeClr val="accent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57400" y="4038600"/>
            <a:ext cx="4724400" cy="533400"/>
          </a:xfrm>
          <a:noFill/>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9" name="Content Placeholder 18"/>
          <p:cNvSpPr>
            <a:spLocks noGrp="1"/>
          </p:cNvSpPr>
          <p:nvPr>
            <p:ph sz="quarter" idx="12"/>
          </p:nvPr>
        </p:nvSpPr>
        <p:spPr>
          <a:xfrm>
            <a:off x="6477000" y="495300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pic>
        <p:nvPicPr>
          <p:cNvPr id="8" name="Picture 7" descr="IHI_Reverse_logo.png"/>
          <p:cNvPicPr>
            <a:picLocks noChangeAspect="1"/>
          </p:cNvPicPr>
          <p:nvPr/>
        </p:nvPicPr>
        <p:blipFill>
          <a:blip r:embed="rId3" cstate="print"/>
          <a:stretch>
            <a:fillRect/>
          </a:stretch>
        </p:blipFill>
        <p:spPr>
          <a:xfrm>
            <a:off x="533401" y="381002"/>
            <a:ext cx="2144835" cy="782139"/>
          </a:xfrm>
          <a:prstGeom prst="rect">
            <a:avLst/>
          </a:prstGeom>
        </p:spPr>
      </p:pic>
      <p:pic>
        <p:nvPicPr>
          <p:cNvPr id="9" name="Picture 8" descr="IHI_Reverse_logo.png"/>
          <p:cNvPicPr>
            <a:picLocks noChangeAspect="1"/>
          </p:cNvPicPr>
          <p:nvPr userDrawn="1"/>
        </p:nvPicPr>
        <p:blipFill>
          <a:blip r:embed="rId3" cstate="print"/>
          <a:stretch>
            <a:fillRect/>
          </a:stretch>
        </p:blipFill>
        <p:spPr>
          <a:xfrm>
            <a:off x="533401" y="381002"/>
            <a:ext cx="2144835" cy="782139"/>
          </a:xfrm>
          <a:prstGeom prst="rect">
            <a:avLst/>
          </a:prstGeom>
        </p:spPr>
      </p:pic>
    </p:spTree>
    <p:extLst>
      <p:ext uri="{BB962C8B-B14F-4D97-AF65-F5344CB8AC3E}">
        <p14:creationId xmlns:p14="http://schemas.microsoft.com/office/powerpoint/2010/main" val="314634434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Title Slide V2 - Long">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3400" y="457200"/>
            <a:ext cx="219075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219200" y="2766131"/>
            <a:ext cx="6019800" cy="1089529"/>
          </a:xfrm>
          <a:noFill/>
          <a:ln>
            <a:noFill/>
          </a:ln>
        </p:spPr>
        <p:txBody>
          <a:bodyPr anchor="b">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19200" y="3836610"/>
            <a:ext cx="6019800" cy="242374"/>
          </a:xfrm>
          <a:noFill/>
          <a:ln>
            <a:noFill/>
          </a:ln>
        </p:spPr>
        <p:txBody>
          <a:bodyPr>
            <a:spAutoFit/>
          </a:bodyPr>
          <a:lstStyle>
            <a:lvl1pPr marL="0" indent="0" algn="l">
              <a:lnSpc>
                <a:spcPct val="100000"/>
              </a:lnSpc>
              <a:spcBef>
                <a:spcPts val="0"/>
              </a:spcBef>
              <a:buNone/>
              <a:defRPr sz="975"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553200" y="4876800"/>
            <a:ext cx="2133600" cy="457200"/>
          </a:xfrm>
        </p:spPr>
        <p:txBody>
          <a:bodyPr anchor="ct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spTree>
    <p:extLst>
      <p:ext uri="{BB962C8B-B14F-4D97-AF65-F5344CB8AC3E}">
        <p14:creationId xmlns:p14="http://schemas.microsoft.com/office/powerpoint/2010/main" val="210796531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1_Title Slide V3 - Shor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3400" y="457200"/>
            <a:ext cx="219075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057400" y="2968123"/>
            <a:ext cx="4724400" cy="1089529"/>
          </a:xfrm>
          <a:noFill/>
        </p:spPr>
        <p:txBody>
          <a:bodyPr anchor="b">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057400" y="4038600"/>
            <a:ext cx="4724400" cy="533400"/>
          </a:xfrm>
          <a:noFill/>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477000" y="495300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spTree>
    <p:extLst>
      <p:ext uri="{BB962C8B-B14F-4D97-AF65-F5344CB8AC3E}">
        <p14:creationId xmlns:p14="http://schemas.microsoft.com/office/powerpoint/2010/main" val="63093754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_Title Content">
    <p:spTree>
      <p:nvGrpSpPr>
        <p:cNvPr id="1" name=""/>
        <p:cNvGrpSpPr/>
        <p:nvPr/>
      </p:nvGrpSpPr>
      <p:grpSpPr>
        <a:xfrm>
          <a:off x="0" y="0"/>
          <a:ext cx="0" cy="0"/>
          <a:chOff x="0" y="0"/>
          <a:chExt cx="0" cy="0"/>
        </a:xfrm>
      </p:grpSpPr>
      <p:pic>
        <p:nvPicPr>
          <p:cNvPr id="4"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447802"/>
            <a:ext cx="82296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p:ph type="sldNum" sz="quarter" idx="10"/>
          </p:nvPr>
        </p:nvSpPr>
        <p:spPr/>
        <p:txBody>
          <a:bodyPr/>
          <a:lstStyle>
            <a:lvl1pPr>
              <a:defRPr smtClean="0"/>
            </a:lvl1pPr>
          </a:lstStyle>
          <a:p>
            <a:pPr>
              <a:defRPr/>
            </a:pPr>
            <a:r>
              <a:rPr lang="en-US" altLang="en-US" dirty="0"/>
              <a:t>P</a:t>
            </a:r>
            <a:fld id="{6E8110ED-541A-478F-B791-A9B4F12A1813}"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12090654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Content - Sources">
    <p:spTree>
      <p:nvGrpSpPr>
        <p:cNvPr id="1" name=""/>
        <p:cNvGrpSpPr/>
        <p:nvPr/>
      </p:nvGrpSpPr>
      <p:grpSpPr>
        <a:xfrm>
          <a:off x="0" y="0"/>
          <a:ext cx="0" cy="0"/>
          <a:chOff x="0" y="0"/>
          <a:chExt cx="0" cy="0"/>
        </a:xfrm>
      </p:grpSpPr>
      <p:pic>
        <p:nvPicPr>
          <p:cNvPr id="5"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82296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9"/>
          <p:cNvSpPr>
            <a:spLocks noGrp="1"/>
          </p:cNvSpPr>
          <p:nvPr>
            <p:ph type="body" sz="quarter" idx="10"/>
          </p:nvPr>
        </p:nvSpPr>
        <p:spPr>
          <a:xfrm>
            <a:off x="457200" y="6133011"/>
            <a:ext cx="7620000" cy="609600"/>
          </a:xfrm>
        </p:spPr>
        <p:txBody>
          <a:bodyPr anchor="ctr">
            <a:noAutofit/>
          </a:bodyPr>
          <a:lstStyle>
            <a:lvl1pPr marL="0" indent="0" algn="ctr">
              <a:spcBef>
                <a:spcPts val="0"/>
              </a:spcBef>
              <a:buFont typeface="Arial" pitchFamily="34" charset="0"/>
              <a:buNone/>
              <a:defRPr sz="750" b="1" i="1" baseline="0">
                <a:solidFill>
                  <a:schemeClr val="bg1"/>
                </a:solidFill>
                <a:latin typeface="Arial" pitchFamily="34" charset="0"/>
                <a:cs typeface="Arial" pitchFamily="34" charset="0"/>
              </a:defRPr>
            </a:lvl1pPr>
            <a:lvl2pPr>
              <a:buFont typeface="Arial" pitchFamily="34" charset="0"/>
              <a:buNone/>
              <a:defRPr sz="1200">
                <a:solidFill>
                  <a:schemeClr val="bg1"/>
                </a:solidFill>
              </a:defRPr>
            </a:lvl2pPr>
            <a:lvl3pPr>
              <a:buFont typeface="Arial" pitchFamily="34" charset="0"/>
              <a:buNone/>
              <a:defRPr sz="1050">
                <a:solidFill>
                  <a:schemeClr val="bg1"/>
                </a:solidFill>
              </a:defRPr>
            </a:lvl3pPr>
            <a:lvl4pPr>
              <a:buFont typeface="Arial" pitchFamily="34" charset="0"/>
              <a:buNone/>
              <a:defRPr sz="900">
                <a:solidFill>
                  <a:schemeClr val="bg1"/>
                </a:solidFill>
              </a:defRPr>
            </a:lvl4pPr>
            <a:lvl5pPr>
              <a:buFont typeface="Arial" pitchFamily="34" charset="0"/>
              <a:buNone/>
              <a:defRPr sz="900">
                <a:solidFill>
                  <a:schemeClr val="bg1"/>
                </a:solidFill>
              </a:defRPr>
            </a:lvl5pPr>
          </a:lstStyle>
          <a:p>
            <a:pPr lvl="0"/>
            <a:r>
              <a:rPr lang="en-US" smtClean="0"/>
              <a:t>Click to edit Master text styles</a:t>
            </a:r>
          </a:p>
          <a:p>
            <a:pPr lvl="1"/>
            <a:r>
              <a:rPr lang="en-US" smtClean="0"/>
              <a:t>Second level</a:t>
            </a:r>
          </a:p>
          <a:p>
            <a:pPr lvl="2"/>
            <a:r>
              <a:rPr lang="en-US" smtClean="0"/>
              <a:t>Third level</a:t>
            </a:r>
          </a:p>
        </p:txBody>
      </p:sp>
      <p:sp>
        <p:nvSpPr>
          <p:cNvPr id="6" name="Slide Number Placeholder 2"/>
          <p:cNvSpPr>
            <a:spLocks noGrp="1"/>
          </p:cNvSpPr>
          <p:nvPr>
            <p:ph type="sldNum" sz="quarter" idx="11"/>
          </p:nvPr>
        </p:nvSpPr>
        <p:spPr/>
        <p:txBody>
          <a:bodyPr/>
          <a:lstStyle>
            <a:lvl1pPr>
              <a:defRPr smtClean="0"/>
            </a:lvl1pPr>
          </a:lstStyle>
          <a:p>
            <a:pPr>
              <a:defRPr/>
            </a:pPr>
            <a:r>
              <a:rPr lang="en-US" altLang="en-US" dirty="0"/>
              <a:t>P</a:t>
            </a:r>
            <a:fld id="{CDD50F22-1D51-4FD2-97A5-DA30A64897C5}"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80745095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Image and Text">
    <p:spTree>
      <p:nvGrpSpPr>
        <p:cNvPr id="1" name=""/>
        <p:cNvGrpSpPr/>
        <p:nvPr/>
      </p:nvGrpSpPr>
      <p:grpSpPr>
        <a:xfrm>
          <a:off x="0" y="0"/>
          <a:ext cx="0" cy="0"/>
          <a:chOff x="0" y="0"/>
          <a:chExt cx="0" cy="0"/>
        </a:xfrm>
      </p:grpSpPr>
      <p:pic>
        <p:nvPicPr>
          <p:cNvPr id="5"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solidFill>
                  <a:srgbClr val="009EC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343400" y="1447802"/>
            <a:ext cx="4343400" cy="4419601"/>
          </a:xfrm>
        </p:spPr>
        <p:txBody>
          <a:bodyPr>
            <a:normAutofit/>
          </a:bodyPr>
          <a:lstStyle>
            <a:lvl1pPr marL="0" indent="0">
              <a:spcBef>
                <a:spcPts val="0"/>
              </a:spcBef>
              <a:buFont typeface="Arial" pitchFamily="34" charset="0"/>
              <a:buNone/>
              <a:defRPr sz="2100">
                <a:solidFill>
                  <a:srgbClr val="009EC2"/>
                </a:solidFill>
              </a:defRPr>
            </a:lvl1pPr>
            <a:lvl2pPr marL="0" indent="0">
              <a:spcBef>
                <a:spcPts val="0"/>
              </a:spcBef>
              <a:buFont typeface="Arial" pitchFamily="34" charset="0"/>
              <a:buNone/>
              <a:defRPr/>
            </a:lvl2pPr>
            <a:lvl3pPr marL="0" indent="0">
              <a:spcBef>
                <a:spcPts val="0"/>
              </a:spcBef>
              <a:buFont typeface="Arial" pitchFamily="34" charset="0"/>
              <a:buNone/>
              <a:defRPr/>
            </a:lvl3pPr>
            <a:lvl4pPr marL="0" indent="0">
              <a:spcBef>
                <a:spcPts val="0"/>
              </a:spcBef>
              <a:buFont typeface="Arial" pitchFamily="34" charset="0"/>
              <a:buNone/>
              <a:defRPr/>
            </a:lvl4pPr>
            <a:lvl5pPr marL="0" indent="0">
              <a:spcBef>
                <a:spcPts val="0"/>
              </a:spcBef>
              <a:buFont typeface="Arial" pitchFamily="34" charset="0"/>
              <a:buNone/>
              <a:defRPr/>
            </a:lvl5pPr>
          </a:lstStyle>
          <a:p>
            <a:pPr lvl="0"/>
            <a:r>
              <a:rPr lang="en-US" dirty="0" smtClean="0"/>
              <a:t>Click to edit Master text styles</a:t>
            </a:r>
          </a:p>
        </p:txBody>
      </p:sp>
      <p:sp>
        <p:nvSpPr>
          <p:cNvPr id="8" name="Picture Placeholder 7"/>
          <p:cNvSpPr>
            <a:spLocks noGrp="1"/>
          </p:cNvSpPr>
          <p:nvPr>
            <p:ph type="pic" sz="quarter" idx="10"/>
          </p:nvPr>
        </p:nvSpPr>
        <p:spPr>
          <a:xfrm>
            <a:off x="457200" y="1447800"/>
            <a:ext cx="3581400" cy="4419600"/>
          </a:xfrm>
        </p:spPr>
        <p:txBody>
          <a:bodyPr rtlCol="0">
            <a:normAutofit/>
          </a:bodyPr>
          <a:lstStyle>
            <a:lvl1pPr marL="0" indent="0">
              <a:spcBef>
                <a:spcPts val="0"/>
              </a:spcBef>
              <a:buFont typeface="Arial" pitchFamily="34" charset="0"/>
              <a:buNone/>
              <a:defRPr/>
            </a:lvl1pPr>
          </a:lstStyle>
          <a:p>
            <a:pPr lvl="0"/>
            <a:endParaRPr lang="en-US" noProof="0" dirty="0"/>
          </a:p>
        </p:txBody>
      </p:sp>
      <p:sp>
        <p:nvSpPr>
          <p:cNvPr id="6" name="Slide Number Placeholder 2"/>
          <p:cNvSpPr>
            <a:spLocks noGrp="1"/>
          </p:cNvSpPr>
          <p:nvPr>
            <p:ph type="sldNum" sz="quarter" idx="11"/>
          </p:nvPr>
        </p:nvSpPr>
        <p:spPr/>
        <p:txBody>
          <a:bodyPr/>
          <a:lstStyle>
            <a:lvl1pPr>
              <a:defRPr smtClean="0"/>
            </a:lvl1pPr>
          </a:lstStyle>
          <a:p>
            <a:pPr>
              <a:defRPr/>
            </a:pPr>
            <a:r>
              <a:rPr lang="en-US" altLang="en-US" dirty="0"/>
              <a:t>P</a:t>
            </a:r>
            <a:fld id="{F12205C1-5F0B-40FC-81A9-9C53EEC31840}"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138776951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Dark Backgroun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8229600" cy="4419601"/>
          </a:xfrm>
        </p:spPr>
        <p:txBody>
          <a:bodyPr/>
          <a:lstStyle>
            <a:lvl1pPr>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4" name="Slide Number Placeholder 2"/>
          <p:cNvSpPr>
            <a:spLocks noGrp="1"/>
          </p:cNvSpPr>
          <p:nvPr>
            <p:ph type="sldNum" sz="quarter" idx="10"/>
          </p:nvPr>
        </p:nvSpPr>
        <p:spPr/>
        <p:txBody>
          <a:bodyPr/>
          <a:lstStyle>
            <a:lvl1pPr>
              <a:defRPr smtClean="0"/>
            </a:lvl1pPr>
          </a:lstStyle>
          <a:p>
            <a:pPr>
              <a:defRPr/>
            </a:pPr>
            <a:r>
              <a:rPr lang="en-US" altLang="en-US" dirty="0"/>
              <a:t>P</a:t>
            </a:r>
            <a:fld id="{8D21F0EE-6A1B-4F39-9985-B013B71E43BA}"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246976342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Dark Background - Imag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9" name="Picture Placeholder 8"/>
          <p:cNvSpPr>
            <a:spLocks noGrp="1"/>
          </p:cNvSpPr>
          <p:nvPr>
            <p:ph type="pic" sz="quarter" idx="10"/>
          </p:nvPr>
        </p:nvSpPr>
        <p:spPr>
          <a:xfrm>
            <a:off x="5105400" y="1447800"/>
            <a:ext cx="3581400" cy="4419600"/>
          </a:xfrm>
        </p:spPr>
        <p:txBody>
          <a:bodyPr rtlCol="0">
            <a:normAutofit/>
          </a:bodyPr>
          <a:lstStyle>
            <a:lvl1pPr marL="0" indent="0">
              <a:spcBef>
                <a:spcPts val="0"/>
              </a:spcBef>
              <a:buFont typeface="Arial" pitchFamily="34" charset="0"/>
              <a:buNone/>
              <a:defRPr>
                <a:solidFill>
                  <a:schemeClr val="bg1"/>
                </a:solidFill>
              </a:defRPr>
            </a:lvl1pPr>
          </a:lstStyle>
          <a:p>
            <a:pPr lvl="0"/>
            <a:endParaRPr lang="en-US" noProof="0" dirty="0"/>
          </a:p>
        </p:txBody>
      </p:sp>
      <p:sp>
        <p:nvSpPr>
          <p:cNvPr id="5" name="Slide Number Placeholder 2"/>
          <p:cNvSpPr>
            <a:spLocks noGrp="1"/>
          </p:cNvSpPr>
          <p:nvPr>
            <p:ph type="sldNum" sz="quarter" idx="11"/>
          </p:nvPr>
        </p:nvSpPr>
        <p:spPr/>
        <p:txBody>
          <a:bodyPr/>
          <a:lstStyle>
            <a:lvl1pPr>
              <a:defRPr smtClean="0"/>
            </a:lvl1pPr>
          </a:lstStyle>
          <a:p>
            <a:pPr>
              <a:defRPr/>
            </a:pPr>
            <a:r>
              <a:rPr lang="en-US" altLang="en-US" dirty="0"/>
              <a:t>P</a:t>
            </a:r>
            <a:fld id="{04EFF444-E43F-41E6-A523-2F21A8DE1328}"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101876164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_Dark Background - Imag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Content Placeholder 8" descr="circle_diag.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724400" y="1600202"/>
            <a:ext cx="4267200"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5" name="Slide Number Placeholder 2"/>
          <p:cNvSpPr>
            <a:spLocks noGrp="1"/>
          </p:cNvSpPr>
          <p:nvPr>
            <p:ph type="sldNum" sz="quarter" idx="10"/>
          </p:nvPr>
        </p:nvSpPr>
        <p:spPr/>
        <p:txBody>
          <a:bodyPr/>
          <a:lstStyle>
            <a:lvl1pPr>
              <a:defRPr smtClean="0"/>
            </a:lvl1pPr>
          </a:lstStyle>
          <a:p>
            <a:pPr>
              <a:defRPr/>
            </a:pPr>
            <a:r>
              <a:rPr lang="en-US" altLang="en-US" dirty="0"/>
              <a:t>P</a:t>
            </a:r>
            <a:fld id="{4A8EE4A5-D018-4E3C-AA99-EE9373E51601}"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219542074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1_Text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9" name="Picture Placeholder 8"/>
          <p:cNvSpPr>
            <a:spLocks noGrp="1"/>
          </p:cNvSpPr>
          <p:nvPr>
            <p:ph type="pic" sz="quarter" idx="10"/>
          </p:nvPr>
        </p:nvSpPr>
        <p:spPr>
          <a:xfrm>
            <a:off x="5105400" y="1447800"/>
            <a:ext cx="3581400" cy="4419600"/>
          </a:xfrm>
        </p:spPr>
        <p:txBody>
          <a:bodyPr rtlCol="0">
            <a:normAutofit/>
          </a:bodyPr>
          <a:lstStyle>
            <a:lvl1pPr marL="0" indent="0">
              <a:spcBef>
                <a:spcPts val="0"/>
              </a:spcBef>
              <a:buFont typeface="Arial" pitchFamily="34" charset="0"/>
              <a:buNone/>
              <a:defRPr>
                <a:solidFill>
                  <a:schemeClr val="tx1"/>
                </a:solidFill>
              </a:defRPr>
            </a:lvl1pPr>
          </a:lstStyle>
          <a:p>
            <a:pPr lvl="0"/>
            <a:endParaRPr lang="en-US" noProof="0" dirty="0"/>
          </a:p>
        </p:txBody>
      </p:sp>
      <p:sp>
        <p:nvSpPr>
          <p:cNvPr id="5" name="Slide Number Placeholder 2"/>
          <p:cNvSpPr>
            <a:spLocks noGrp="1"/>
          </p:cNvSpPr>
          <p:nvPr>
            <p:ph type="sldNum" sz="quarter" idx="11"/>
          </p:nvPr>
        </p:nvSpPr>
        <p:spPr/>
        <p:txBody>
          <a:bodyPr/>
          <a:lstStyle>
            <a:lvl1pPr>
              <a:defRPr/>
            </a:lvl1pPr>
          </a:lstStyle>
          <a:p>
            <a:pPr>
              <a:defRPr/>
            </a:pPr>
            <a:r>
              <a:rPr lang="en-US" altLang="en-US" dirty="0"/>
              <a:t>P</a:t>
            </a:r>
            <a:fld id="{E4BFFFA7-6D65-4B49-8349-A85E7B0282AF}"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145839588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ext and Circle Graphic">
    <p:spTree>
      <p:nvGrpSpPr>
        <p:cNvPr id="1" name=""/>
        <p:cNvGrpSpPr/>
        <p:nvPr/>
      </p:nvGrpSpPr>
      <p:grpSpPr>
        <a:xfrm>
          <a:off x="0" y="0"/>
          <a:ext cx="0" cy="0"/>
          <a:chOff x="0" y="0"/>
          <a:chExt cx="0" cy="0"/>
        </a:xfrm>
      </p:grpSpPr>
      <p:grpSp>
        <p:nvGrpSpPr>
          <p:cNvPr id="8" name="Group 11"/>
          <p:cNvGrpSpPr>
            <a:grpSpLocks/>
          </p:cNvGrpSpPr>
          <p:nvPr userDrawn="1"/>
        </p:nvGrpSpPr>
        <p:grpSpPr bwMode="auto">
          <a:xfrm>
            <a:off x="5173663" y="1808163"/>
            <a:ext cx="3389312" cy="3389312"/>
            <a:chOff x="5013278" y="1883978"/>
            <a:chExt cx="3389743" cy="3389743"/>
          </a:xfrm>
        </p:grpSpPr>
        <p:sp>
          <p:nvSpPr>
            <p:cNvPr id="9" name="Oval 8"/>
            <p:cNvSpPr/>
            <p:nvPr userDrawn="1"/>
          </p:nvSpPr>
          <p:spPr>
            <a:xfrm>
              <a:off x="5013278" y="1883978"/>
              <a:ext cx="3389743" cy="3389743"/>
            </a:xfrm>
            <a:prstGeom prst="ellipse">
              <a:avLst/>
            </a:prstGeom>
            <a:solidFill>
              <a:srgbClr val="CCE8D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10" name="Oval 9"/>
            <p:cNvSpPr/>
            <p:nvPr userDrawn="1"/>
          </p:nvSpPr>
          <p:spPr>
            <a:xfrm>
              <a:off x="5419730" y="2290430"/>
              <a:ext cx="2576840" cy="2576840"/>
            </a:xfrm>
            <a:prstGeom prst="ellipse">
              <a:avLst/>
            </a:prstGeom>
            <a:solidFill>
              <a:srgbClr val="A4D8BF"/>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11" name="Oval 10"/>
            <p:cNvSpPr/>
            <p:nvPr userDrawn="1"/>
          </p:nvSpPr>
          <p:spPr>
            <a:xfrm>
              <a:off x="5786488" y="2657188"/>
              <a:ext cx="1843322" cy="1843322"/>
            </a:xfrm>
            <a:prstGeom prst="ellipse">
              <a:avLst/>
            </a:prstGeom>
            <a:solidFill>
              <a:srgbClr val="74C7A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12" name="Oval 11"/>
            <p:cNvSpPr/>
            <p:nvPr userDrawn="1"/>
          </p:nvSpPr>
          <p:spPr>
            <a:xfrm>
              <a:off x="6168181" y="3038881"/>
              <a:ext cx="1079937" cy="1079937"/>
            </a:xfrm>
            <a:prstGeom prst="ellipse">
              <a:avLst/>
            </a:prstGeom>
            <a:gradFill flip="none" rotWithShape="1">
              <a:gsLst>
                <a:gs pos="0">
                  <a:srgbClr val="89CEAE"/>
                </a:gs>
                <a:gs pos="29000">
                  <a:srgbClr val="A4D8BF"/>
                </a:gs>
                <a:gs pos="62000">
                  <a:srgbClr val="89CEAE">
                    <a:tint val="23500"/>
                    <a:satMod val="160000"/>
                  </a:srgbClr>
                </a:gs>
              </a:gsLst>
              <a:path path="circle">
                <a:fillToRect l="50000" t="50000" r="50000" b="50000"/>
              </a:path>
              <a:tileRect/>
            </a:gra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grpSp>
      <p:sp>
        <p:nvSpPr>
          <p:cNvPr id="18" name="Text Placeholder 12"/>
          <p:cNvSpPr>
            <a:spLocks noGrp="1"/>
          </p:cNvSpPr>
          <p:nvPr>
            <p:ph type="body" sz="quarter" idx="13"/>
          </p:nvPr>
        </p:nvSpPr>
        <p:spPr>
          <a:xfrm>
            <a:off x="5202617" y="1571298"/>
            <a:ext cx="3276600" cy="3460532"/>
          </a:xfrm>
        </p:spPr>
        <p:txBody>
          <a:bodyPr spcFirstLastPara="1"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17" name="Text Placeholder 12"/>
          <p:cNvSpPr>
            <a:spLocks noGrp="1"/>
          </p:cNvSpPr>
          <p:nvPr>
            <p:ph type="body" sz="quarter" idx="12"/>
          </p:nvPr>
        </p:nvSpPr>
        <p:spPr>
          <a:xfrm>
            <a:off x="5697917" y="2149366"/>
            <a:ext cx="2286000" cy="2483068"/>
          </a:xfrm>
        </p:spPr>
        <p:txBody>
          <a:bodyPr spcFirstLastPara="1"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16" name="Text Placeholder 12"/>
          <p:cNvSpPr>
            <a:spLocks noGrp="1"/>
          </p:cNvSpPr>
          <p:nvPr>
            <p:ph type="body" sz="quarter" idx="11"/>
          </p:nvPr>
        </p:nvSpPr>
        <p:spPr>
          <a:xfrm>
            <a:off x="6107016" y="2682766"/>
            <a:ext cx="1467802" cy="1600200"/>
          </a:xfrm>
        </p:spPr>
        <p:txBody>
          <a:bodyPr spcFirstLastPara="1"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13" name="Text Placeholder 12"/>
          <p:cNvSpPr>
            <a:spLocks noGrp="1"/>
          </p:cNvSpPr>
          <p:nvPr>
            <p:ph type="body" sz="quarter" idx="10"/>
          </p:nvPr>
        </p:nvSpPr>
        <p:spPr>
          <a:xfrm>
            <a:off x="6307517" y="3374920"/>
            <a:ext cx="1066800" cy="269544"/>
          </a:xfrm>
        </p:spPr>
        <p:txBody>
          <a:bodyPr anchor="ctr">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14" name="Slide Number Placeholder 2"/>
          <p:cNvSpPr>
            <a:spLocks noGrp="1"/>
          </p:cNvSpPr>
          <p:nvPr userDrawn="1">
            <p:ph type="sldNum" sz="quarter" idx="14"/>
          </p:nvPr>
        </p:nvSpPr>
        <p:spPr/>
        <p:txBody>
          <a:bodyPr/>
          <a:lstStyle>
            <a:lvl1pPr>
              <a:defRPr smtClean="0"/>
            </a:lvl1pPr>
          </a:lstStyle>
          <a:p>
            <a:pPr>
              <a:defRPr/>
            </a:pPr>
            <a:r>
              <a:rPr lang="en-US" altLang="en-US" dirty="0"/>
              <a:t>P</a:t>
            </a:r>
            <a:fld id="{17755DE0-7966-4348-A5AD-627BEBCD2589}"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20108751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2"/>
            <a:ext cx="8229600" cy="44196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481535350"/>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ext and Circle Graphic 2">
    <p:spTree>
      <p:nvGrpSpPr>
        <p:cNvPr id="1" name=""/>
        <p:cNvGrpSpPr/>
        <p:nvPr/>
      </p:nvGrpSpPr>
      <p:grpSpPr>
        <a:xfrm>
          <a:off x="0" y="0"/>
          <a:ext cx="0" cy="0"/>
          <a:chOff x="0" y="0"/>
          <a:chExt cx="0" cy="0"/>
        </a:xfrm>
      </p:grpSpPr>
      <p:pic>
        <p:nvPicPr>
          <p:cNvPr id="4" name="Content Placeholder 8" descr="circle_diag.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4400" y="1600202"/>
            <a:ext cx="4267200"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5" name="Slide Number Placeholder 2"/>
          <p:cNvSpPr>
            <a:spLocks noGrp="1"/>
          </p:cNvSpPr>
          <p:nvPr>
            <p:ph type="sldNum" sz="quarter" idx="10"/>
          </p:nvPr>
        </p:nvSpPr>
        <p:spPr/>
        <p:txBody>
          <a:bodyPr/>
          <a:lstStyle>
            <a:lvl1pPr>
              <a:defRPr smtClean="0"/>
            </a:lvl1pPr>
          </a:lstStyle>
          <a:p>
            <a:pPr>
              <a:defRPr/>
            </a:pPr>
            <a:r>
              <a:rPr lang="en-US" altLang="en-US" dirty="0"/>
              <a:t>P</a:t>
            </a:r>
            <a:fld id="{856C2544-D90E-42B9-B1DE-349E44E6268A}"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108110366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1_Picture Only">
    <p:spTree>
      <p:nvGrpSpPr>
        <p:cNvPr id="1" name=""/>
        <p:cNvGrpSpPr/>
        <p:nvPr/>
      </p:nvGrpSpPr>
      <p:grpSpPr>
        <a:xfrm>
          <a:off x="0" y="0"/>
          <a:ext cx="0" cy="0"/>
          <a:chOff x="0" y="0"/>
          <a:chExt cx="0" cy="0"/>
        </a:xfrm>
      </p:grpSpPr>
      <p:sp>
        <p:nvSpPr>
          <p:cNvPr id="4" name="Rectangle 3"/>
          <p:cNvSpPr/>
          <p:nvPr userDrawn="1"/>
        </p:nvSpPr>
        <p:spPr>
          <a:xfrm>
            <a:off x="0" y="6019800"/>
            <a:ext cx="9144000" cy="838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9" name="Picture Placeholder 8"/>
          <p:cNvSpPr>
            <a:spLocks noGrp="1"/>
          </p:cNvSpPr>
          <p:nvPr>
            <p:ph type="pic" sz="quarter" idx="10"/>
          </p:nvPr>
        </p:nvSpPr>
        <p:spPr>
          <a:xfrm>
            <a:off x="457200" y="1447800"/>
            <a:ext cx="8229600" cy="4648200"/>
          </a:xfrm>
        </p:spPr>
        <p:txBody>
          <a:bodyPr rtlCol="0">
            <a:normAutofit/>
          </a:bodyPr>
          <a:lstStyle>
            <a:lvl1pPr marL="0" indent="0">
              <a:spcBef>
                <a:spcPts val="0"/>
              </a:spcBef>
              <a:buFont typeface="Arial" pitchFamily="34" charset="0"/>
              <a:buNone/>
              <a:defRPr>
                <a:solidFill>
                  <a:schemeClr val="tx1"/>
                </a:solidFill>
              </a:defRPr>
            </a:lvl1pPr>
          </a:lstStyle>
          <a:p>
            <a:pPr lvl="0"/>
            <a:endParaRPr lang="en-US" noProof="0" dirty="0"/>
          </a:p>
        </p:txBody>
      </p:sp>
      <p:sp>
        <p:nvSpPr>
          <p:cNvPr id="5" name="Slide Number Placeholder 2"/>
          <p:cNvSpPr>
            <a:spLocks noGrp="1"/>
          </p:cNvSpPr>
          <p:nvPr>
            <p:ph type="sldNum" sz="quarter" idx="11"/>
          </p:nvPr>
        </p:nvSpPr>
        <p:spPr/>
        <p:txBody>
          <a:bodyPr/>
          <a:lstStyle>
            <a:lvl1pPr>
              <a:defRPr smtClean="0"/>
            </a:lvl1pPr>
          </a:lstStyle>
          <a:p>
            <a:pPr>
              <a:defRPr/>
            </a:pPr>
            <a:r>
              <a:rPr lang="en-US" altLang="en-US" dirty="0"/>
              <a:t>P</a:t>
            </a:r>
            <a:fld id="{F6DA4FC8-CD85-4D16-943A-F7BEFDD23BBD}"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3899785554"/>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Blank with Pictur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9" name="Picture Placeholder 8"/>
          <p:cNvSpPr>
            <a:spLocks noGrp="1"/>
          </p:cNvSpPr>
          <p:nvPr>
            <p:ph type="pic" sz="quarter" idx="10"/>
          </p:nvPr>
        </p:nvSpPr>
        <p:spPr>
          <a:xfrm>
            <a:off x="457200" y="838200"/>
            <a:ext cx="8229600" cy="5257800"/>
          </a:xfrm>
        </p:spPr>
        <p:txBody>
          <a:bodyPr rtlCol="0">
            <a:normAutofit/>
          </a:bodyPr>
          <a:lstStyle>
            <a:lvl1pPr marL="0" indent="0">
              <a:spcBef>
                <a:spcPts val="0"/>
              </a:spcBef>
              <a:buFont typeface="Arial" pitchFamily="34" charset="0"/>
              <a:buNone/>
              <a:defRPr>
                <a:solidFill>
                  <a:schemeClr val="tx1"/>
                </a:solidFill>
              </a:defRPr>
            </a:lvl1pPr>
          </a:lstStyle>
          <a:p>
            <a:pPr lvl="0"/>
            <a:endParaRPr lang="en-US" noProof="0" dirty="0"/>
          </a:p>
        </p:txBody>
      </p:sp>
      <p:sp>
        <p:nvSpPr>
          <p:cNvPr id="4" name="Slide Number Placeholder 2"/>
          <p:cNvSpPr>
            <a:spLocks noGrp="1"/>
          </p:cNvSpPr>
          <p:nvPr>
            <p:ph type="sldNum" sz="quarter" idx="11"/>
          </p:nvPr>
        </p:nvSpPr>
        <p:spPr/>
        <p:txBody>
          <a:bodyPr/>
          <a:lstStyle>
            <a:lvl1pPr>
              <a:defRPr smtClean="0"/>
            </a:lvl1pPr>
          </a:lstStyle>
          <a:p>
            <a:pPr>
              <a:defRPr/>
            </a:pPr>
            <a:r>
              <a:rPr lang="en-US" altLang="en-US" dirty="0"/>
              <a:t>P</a:t>
            </a:r>
            <a:fld id="{B7F5E34E-FC1C-498A-8CEA-39C0D9774C12}"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50593436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Image and Text 2">
    <p:spTree>
      <p:nvGrpSpPr>
        <p:cNvPr id="1" name=""/>
        <p:cNvGrpSpPr/>
        <p:nvPr/>
      </p:nvGrpSpPr>
      <p:grpSpPr>
        <a:xfrm>
          <a:off x="0" y="0"/>
          <a:ext cx="0" cy="0"/>
          <a:chOff x="0" y="0"/>
          <a:chExt cx="0" cy="0"/>
        </a:xfrm>
      </p:grpSpPr>
      <p:pic>
        <p:nvPicPr>
          <p:cNvPr id="5"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86200" y="1447802"/>
            <a:ext cx="4800600" cy="4419601"/>
          </a:xfrm>
        </p:spPr>
        <p:txBody>
          <a:bodyPr>
            <a:normAutofit/>
          </a:bodyPr>
          <a:lstStyle>
            <a:lvl1pPr marL="0" indent="0">
              <a:spcBef>
                <a:spcPts val="0"/>
              </a:spcBef>
              <a:buFont typeface="Arial" pitchFamily="34" charset="0"/>
              <a:buNone/>
              <a:defRPr sz="2100">
                <a:solidFill>
                  <a:schemeClr val="accent5"/>
                </a:solidFill>
              </a:defRPr>
            </a:lvl1pPr>
            <a:lvl2pPr marL="0" indent="0">
              <a:spcBef>
                <a:spcPts val="0"/>
              </a:spcBef>
              <a:buFont typeface="Arial" pitchFamily="34" charset="0"/>
              <a:buNone/>
              <a:defRPr/>
            </a:lvl2pPr>
            <a:lvl3pPr marL="0" indent="0">
              <a:spcBef>
                <a:spcPts val="0"/>
              </a:spcBef>
              <a:buFont typeface="Arial" pitchFamily="34" charset="0"/>
              <a:buNone/>
              <a:defRPr/>
            </a:lvl3pPr>
            <a:lvl4pPr marL="0" indent="0">
              <a:spcBef>
                <a:spcPts val="0"/>
              </a:spcBef>
              <a:buFont typeface="Arial" pitchFamily="34" charset="0"/>
              <a:buNone/>
              <a:defRPr/>
            </a:lvl4pPr>
            <a:lvl5pPr marL="0" indent="0">
              <a:spcBef>
                <a:spcPts val="0"/>
              </a:spcBef>
              <a:buFont typeface="Arial" pitchFamily="34" charset="0"/>
              <a:buNone/>
              <a:defRPr/>
            </a:lvl5pPr>
          </a:lstStyle>
          <a:p>
            <a:pPr lvl="0"/>
            <a:r>
              <a:rPr lang="en-US" dirty="0" smtClean="0"/>
              <a:t>Click to edit Master text styles</a:t>
            </a:r>
          </a:p>
        </p:txBody>
      </p:sp>
      <p:sp>
        <p:nvSpPr>
          <p:cNvPr id="8" name="Picture Placeholder 7"/>
          <p:cNvSpPr>
            <a:spLocks noGrp="1"/>
          </p:cNvSpPr>
          <p:nvPr>
            <p:ph type="pic" sz="quarter" idx="10"/>
          </p:nvPr>
        </p:nvSpPr>
        <p:spPr>
          <a:xfrm>
            <a:off x="457200" y="1447800"/>
            <a:ext cx="3124200" cy="4419600"/>
          </a:xfrm>
        </p:spPr>
        <p:txBody>
          <a:bodyPr rtlCol="0">
            <a:normAutofit/>
          </a:bodyPr>
          <a:lstStyle>
            <a:lvl1pPr marL="0" indent="0">
              <a:spcBef>
                <a:spcPts val="0"/>
              </a:spcBef>
              <a:buFont typeface="Arial" pitchFamily="34" charset="0"/>
              <a:buNone/>
              <a:defRPr/>
            </a:lvl1pPr>
          </a:lstStyle>
          <a:p>
            <a:pPr lvl="0"/>
            <a:endParaRPr lang="en-US" noProof="0" dirty="0"/>
          </a:p>
        </p:txBody>
      </p:sp>
      <p:sp>
        <p:nvSpPr>
          <p:cNvPr id="6" name="Slide Number Placeholder 2"/>
          <p:cNvSpPr>
            <a:spLocks noGrp="1"/>
          </p:cNvSpPr>
          <p:nvPr>
            <p:ph type="sldNum" sz="quarter" idx="11"/>
          </p:nvPr>
        </p:nvSpPr>
        <p:spPr/>
        <p:txBody>
          <a:bodyPr/>
          <a:lstStyle>
            <a:lvl1pPr>
              <a:defRPr smtClean="0"/>
            </a:lvl1pPr>
          </a:lstStyle>
          <a:p>
            <a:pPr>
              <a:defRPr/>
            </a:pPr>
            <a:r>
              <a:rPr lang="en-US" altLang="en-US" dirty="0"/>
              <a:t>P</a:t>
            </a:r>
            <a:fld id="{49305F42-636F-4599-B6E3-F34FBE644F8C}"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67354723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2"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491344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796540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7_Blank">
    <p:spTree>
      <p:nvGrpSpPr>
        <p:cNvPr id="1" name=""/>
        <p:cNvGrpSpPr/>
        <p:nvPr/>
      </p:nvGrpSpPr>
      <p:grpSpPr>
        <a:xfrm>
          <a:off x="0" y="0"/>
          <a:ext cx="0" cy="0"/>
          <a:chOff x="0" y="0"/>
          <a:chExt cx="0" cy="0"/>
        </a:xfrm>
      </p:grpSpPr>
      <p:pic>
        <p:nvPicPr>
          <p:cNvPr id="2" name="Picture 11" descr="IHI_Revers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62800" y="6145215"/>
            <a:ext cx="16764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10"/>
          <p:cNvSpPr>
            <a:spLocks noGrp="1" noChangeArrowheads="1"/>
          </p:cNvSpPr>
          <p:nvPr>
            <p:ph type="sldNum" sz="quarter" idx="10"/>
          </p:nvPr>
        </p:nvSpPr>
        <p:spPr>
          <a:xfrm>
            <a:off x="457200" y="6151563"/>
            <a:ext cx="914400" cy="476250"/>
          </a:xfrm>
        </p:spPr>
        <p:txBody>
          <a:bodyPr/>
          <a:lstStyle>
            <a:lvl1pPr>
              <a:defRPr smtClean="0">
                <a:solidFill>
                  <a:srgbClr val="777779"/>
                </a:solidFill>
              </a:defRPr>
            </a:lvl1pPr>
          </a:lstStyle>
          <a:p>
            <a:pPr>
              <a:defRPr/>
            </a:pPr>
            <a:endParaRPr lang="en-US" altLang="en-US" dirty="0"/>
          </a:p>
          <a:p>
            <a:pPr>
              <a:defRPr/>
            </a:pPr>
            <a:fld id="{195DCC55-E403-4DE7-9DA2-F2CD75EE8834}" type="slidenum">
              <a:rPr lang="en-US" altLang="en-US"/>
              <a:pPr>
                <a:defRPr/>
              </a:pPr>
              <a:t>‹#›</a:t>
            </a:fld>
            <a:endParaRPr lang="en-US" altLang="en-US" dirty="0"/>
          </a:p>
        </p:txBody>
      </p:sp>
    </p:spTree>
    <p:extLst>
      <p:ext uri="{BB962C8B-B14F-4D97-AF65-F5344CB8AC3E}">
        <p14:creationId xmlns:p14="http://schemas.microsoft.com/office/powerpoint/2010/main" val="23786245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1_Title Slide - Shor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3400" y="457200"/>
            <a:ext cx="219075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057400" y="2968123"/>
            <a:ext cx="4724400" cy="1089529"/>
          </a:xfrm>
          <a:noFill/>
          <a:ln>
            <a:noFill/>
          </a:ln>
        </p:spPr>
        <p:txBody>
          <a:bodyPr anchor="b">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057400" y="4038600"/>
            <a:ext cx="4724400" cy="533400"/>
          </a:xfrm>
          <a:noFill/>
          <a:ln>
            <a:noFill/>
          </a:ln>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515100" y="489585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spTree>
    <p:extLst>
      <p:ext uri="{BB962C8B-B14F-4D97-AF65-F5344CB8AC3E}">
        <p14:creationId xmlns:p14="http://schemas.microsoft.com/office/powerpoint/2010/main" val="263363405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1_Title Slide - Long">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3400" y="457200"/>
            <a:ext cx="219075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219200" y="2968121"/>
            <a:ext cx="6019800" cy="1089529"/>
          </a:xfrm>
          <a:noFill/>
          <a:ln>
            <a:noFill/>
          </a:ln>
        </p:spPr>
        <p:txBody>
          <a:bodyPr anchor="b">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19200" y="4038600"/>
            <a:ext cx="6019800" cy="533400"/>
          </a:xfrm>
          <a:noFill/>
          <a:ln>
            <a:noFill/>
          </a:ln>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515100" y="489585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spTree>
    <p:extLst>
      <p:ext uri="{BB962C8B-B14F-4D97-AF65-F5344CB8AC3E}">
        <p14:creationId xmlns:p14="http://schemas.microsoft.com/office/powerpoint/2010/main" val="540769846"/>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1_Title Slide V2 - Long">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3400" y="457200"/>
            <a:ext cx="219075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219200" y="2766131"/>
            <a:ext cx="6019800" cy="1089529"/>
          </a:xfrm>
          <a:noFill/>
          <a:ln>
            <a:noFill/>
          </a:ln>
        </p:spPr>
        <p:txBody>
          <a:bodyPr anchor="b">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19200" y="3836610"/>
            <a:ext cx="6019800" cy="242374"/>
          </a:xfrm>
          <a:noFill/>
          <a:ln>
            <a:noFill/>
          </a:ln>
        </p:spPr>
        <p:txBody>
          <a:bodyPr>
            <a:spAutoFit/>
          </a:bodyPr>
          <a:lstStyle>
            <a:lvl1pPr marL="0" indent="0" algn="l">
              <a:lnSpc>
                <a:spcPct val="100000"/>
              </a:lnSpc>
              <a:spcBef>
                <a:spcPts val="0"/>
              </a:spcBef>
              <a:buNone/>
              <a:defRPr sz="975"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553200" y="4876800"/>
            <a:ext cx="2133600" cy="457200"/>
          </a:xfrm>
        </p:spPr>
        <p:txBody>
          <a:bodyPr anchor="ct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spTree>
    <p:extLst>
      <p:ext uri="{BB962C8B-B14F-4D97-AF65-F5344CB8AC3E}">
        <p14:creationId xmlns:p14="http://schemas.microsoft.com/office/powerpoint/2010/main" val="1487639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le Content">
    <p:spTree>
      <p:nvGrpSpPr>
        <p:cNvPr id="1" name=""/>
        <p:cNvGrpSpPr/>
        <p:nvPr/>
      </p:nvGrpSpPr>
      <p:grpSpPr>
        <a:xfrm>
          <a:off x="0" y="0"/>
          <a:ext cx="0" cy="0"/>
          <a:chOff x="0" y="0"/>
          <a:chExt cx="0" cy="0"/>
        </a:xfrm>
      </p:grpSpPr>
      <p:sp>
        <p:nvSpPr>
          <p:cNvPr id="5" name="Rectangle 4"/>
          <p:cNvSpPr/>
          <p:nvPr/>
        </p:nvSpPr>
        <p:spPr>
          <a:xfrm>
            <a:off x="304800" y="1143000"/>
            <a:ext cx="84582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a:xfrm>
            <a:off x="457200" y="415635"/>
            <a:ext cx="8229600" cy="1413166"/>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2057402"/>
            <a:ext cx="8229600" cy="3810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cxnSp>
        <p:nvCxnSpPr>
          <p:cNvPr id="7" name="Straight Connector 6"/>
          <p:cNvCxnSpPr/>
          <p:nvPr/>
        </p:nvCxnSpPr>
        <p:spPr>
          <a:xfrm>
            <a:off x="457200" y="1879833"/>
            <a:ext cx="8229600" cy="0"/>
          </a:xfrm>
          <a:prstGeom prst="line">
            <a:avLst/>
          </a:prstGeom>
          <a:ln w="57150">
            <a:solidFill>
              <a:srgbClr val="455660">
                <a:alpha val="63922"/>
              </a:srgb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304800" y="1143000"/>
            <a:ext cx="84582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cxnSp>
        <p:nvCxnSpPr>
          <p:cNvPr id="9" name="Straight Connector 8"/>
          <p:cNvCxnSpPr/>
          <p:nvPr userDrawn="1"/>
        </p:nvCxnSpPr>
        <p:spPr>
          <a:xfrm>
            <a:off x="457200" y="1879833"/>
            <a:ext cx="8229600" cy="0"/>
          </a:xfrm>
          <a:prstGeom prst="line">
            <a:avLst/>
          </a:prstGeom>
          <a:ln w="57150">
            <a:solidFill>
              <a:srgbClr val="455660">
                <a:alpha val="6392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015840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2_Title Slide V3 - Shor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3400" y="457200"/>
            <a:ext cx="219075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057400" y="2968123"/>
            <a:ext cx="4724400" cy="1089529"/>
          </a:xfrm>
          <a:noFill/>
        </p:spPr>
        <p:txBody>
          <a:bodyPr anchor="b">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057400" y="4038600"/>
            <a:ext cx="4724400" cy="533400"/>
          </a:xfrm>
          <a:noFill/>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477000" y="495300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spTree>
    <p:extLst>
      <p:ext uri="{BB962C8B-B14F-4D97-AF65-F5344CB8AC3E}">
        <p14:creationId xmlns:p14="http://schemas.microsoft.com/office/powerpoint/2010/main" val="406595613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2_Title Content">
    <p:spTree>
      <p:nvGrpSpPr>
        <p:cNvPr id="1" name=""/>
        <p:cNvGrpSpPr/>
        <p:nvPr/>
      </p:nvGrpSpPr>
      <p:grpSpPr>
        <a:xfrm>
          <a:off x="0" y="0"/>
          <a:ext cx="0" cy="0"/>
          <a:chOff x="0" y="0"/>
          <a:chExt cx="0" cy="0"/>
        </a:xfrm>
      </p:grpSpPr>
      <p:pic>
        <p:nvPicPr>
          <p:cNvPr id="4"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447802"/>
            <a:ext cx="82296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p:ph type="sldNum" sz="quarter" idx="10"/>
          </p:nvPr>
        </p:nvSpPr>
        <p:spPr/>
        <p:txBody>
          <a:bodyPr/>
          <a:lstStyle>
            <a:lvl1pPr>
              <a:defRPr smtClean="0"/>
            </a:lvl1pPr>
          </a:lstStyle>
          <a:p>
            <a:pPr>
              <a:defRPr/>
            </a:pPr>
            <a:r>
              <a:rPr lang="en-US" altLang="en-US" dirty="0"/>
              <a:t>P</a:t>
            </a:r>
            <a:fld id="{1F26BE54-9F0D-430E-A5FB-09115C68D711}"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365955993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1_Title Content - Sources">
    <p:spTree>
      <p:nvGrpSpPr>
        <p:cNvPr id="1" name=""/>
        <p:cNvGrpSpPr/>
        <p:nvPr/>
      </p:nvGrpSpPr>
      <p:grpSpPr>
        <a:xfrm>
          <a:off x="0" y="0"/>
          <a:ext cx="0" cy="0"/>
          <a:chOff x="0" y="0"/>
          <a:chExt cx="0" cy="0"/>
        </a:xfrm>
      </p:grpSpPr>
      <p:pic>
        <p:nvPicPr>
          <p:cNvPr id="4"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82296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p:ph type="sldNum" sz="quarter" idx="10"/>
          </p:nvPr>
        </p:nvSpPr>
        <p:spPr/>
        <p:txBody>
          <a:bodyPr/>
          <a:lstStyle>
            <a:lvl1pPr>
              <a:defRPr smtClean="0"/>
            </a:lvl1pPr>
          </a:lstStyle>
          <a:p>
            <a:pPr>
              <a:defRPr/>
            </a:pPr>
            <a:r>
              <a:rPr lang="en-US" altLang="en-US" dirty="0"/>
              <a:t>P</a:t>
            </a:r>
            <a:fld id="{4A1F0D3A-8C28-48D3-BDB2-10AE1A34C6BD}"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1708082163"/>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2_Image and Text">
    <p:spTree>
      <p:nvGrpSpPr>
        <p:cNvPr id="1" name=""/>
        <p:cNvGrpSpPr/>
        <p:nvPr/>
      </p:nvGrpSpPr>
      <p:grpSpPr>
        <a:xfrm>
          <a:off x="0" y="0"/>
          <a:ext cx="0" cy="0"/>
          <a:chOff x="0" y="0"/>
          <a:chExt cx="0" cy="0"/>
        </a:xfrm>
      </p:grpSpPr>
      <p:pic>
        <p:nvPicPr>
          <p:cNvPr id="5"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162800" y="6145215"/>
            <a:ext cx="16764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solidFill>
                  <a:srgbClr val="009EC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343400" y="1447802"/>
            <a:ext cx="4343400" cy="4419601"/>
          </a:xfrm>
        </p:spPr>
        <p:txBody>
          <a:bodyPr>
            <a:normAutofit/>
          </a:bodyPr>
          <a:lstStyle>
            <a:lvl1pPr marL="0" indent="0">
              <a:spcBef>
                <a:spcPts val="0"/>
              </a:spcBef>
              <a:buFont typeface="Arial" pitchFamily="34" charset="0"/>
              <a:buNone/>
              <a:defRPr sz="2100">
                <a:solidFill>
                  <a:srgbClr val="009EC2"/>
                </a:solidFill>
              </a:defRPr>
            </a:lvl1pPr>
            <a:lvl2pPr marL="0" indent="0">
              <a:spcBef>
                <a:spcPts val="0"/>
              </a:spcBef>
              <a:buFont typeface="Arial" pitchFamily="34" charset="0"/>
              <a:buNone/>
              <a:defRPr/>
            </a:lvl2pPr>
            <a:lvl3pPr marL="0" indent="0">
              <a:spcBef>
                <a:spcPts val="0"/>
              </a:spcBef>
              <a:buFont typeface="Arial" pitchFamily="34" charset="0"/>
              <a:buNone/>
              <a:defRPr/>
            </a:lvl3pPr>
            <a:lvl4pPr marL="0" indent="0">
              <a:spcBef>
                <a:spcPts val="0"/>
              </a:spcBef>
              <a:buFont typeface="Arial" pitchFamily="34" charset="0"/>
              <a:buNone/>
              <a:defRPr/>
            </a:lvl4pPr>
            <a:lvl5pPr marL="0" indent="0">
              <a:spcBef>
                <a:spcPts val="0"/>
              </a:spcBef>
              <a:buFont typeface="Arial" pitchFamily="34" charset="0"/>
              <a:buNone/>
              <a:defRPr/>
            </a:lvl5pPr>
          </a:lstStyle>
          <a:p>
            <a:pPr lvl="0"/>
            <a:r>
              <a:rPr lang="en-US" dirty="0" smtClean="0"/>
              <a:t>Click to edit Master text styles</a:t>
            </a:r>
          </a:p>
        </p:txBody>
      </p:sp>
      <p:sp>
        <p:nvSpPr>
          <p:cNvPr id="8" name="Picture Placeholder 7"/>
          <p:cNvSpPr>
            <a:spLocks noGrp="1"/>
          </p:cNvSpPr>
          <p:nvPr>
            <p:ph type="pic" sz="quarter" idx="10"/>
          </p:nvPr>
        </p:nvSpPr>
        <p:spPr>
          <a:xfrm>
            <a:off x="457200" y="1447800"/>
            <a:ext cx="3581400" cy="4419600"/>
          </a:xfrm>
        </p:spPr>
        <p:txBody>
          <a:bodyPr rtlCol="0">
            <a:normAutofit/>
          </a:bodyPr>
          <a:lstStyle>
            <a:lvl1pPr marL="0" indent="0">
              <a:spcBef>
                <a:spcPts val="0"/>
              </a:spcBef>
              <a:buFont typeface="Arial" pitchFamily="34" charset="0"/>
              <a:buNone/>
              <a:defRPr/>
            </a:lvl1pPr>
          </a:lstStyle>
          <a:p>
            <a:pPr lvl="0"/>
            <a:endParaRPr lang="en-US" noProof="0" dirty="0"/>
          </a:p>
        </p:txBody>
      </p:sp>
      <p:sp>
        <p:nvSpPr>
          <p:cNvPr id="7" name="Slide Number Placeholder 2"/>
          <p:cNvSpPr>
            <a:spLocks noGrp="1"/>
          </p:cNvSpPr>
          <p:nvPr>
            <p:ph type="sldNum" sz="quarter" idx="11"/>
          </p:nvPr>
        </p:nvSpPr>
        <p:spPr/>
        <p:txBody>
          <a:bodyPr/>
          <a:lstStyle>
            <a:lvl1pPr>
              <a:defRPr smtClean="0"/>
            </a:lvl1pPr>
          </a:lstStyle>
          <a:p>
            <a:pPr>
              <a:defRPr/>
            </a:pPr>
            <a:r>
              <a:rPr lang="en-US" altLang="en-US" dirty="0"/>
              <a:t>P</a:t>
            </a:r>
            <a:fld id="{71FEC035-B98B-420C-A881-597E079CB783}"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212398665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1_Dark Backgroun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162800" y="6145215"/>
            <a:ext cx="16764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8229600" cy="4419601"/>
          </a:xfrm>
        </p:spPr>
        <p:txBody>
          <a:bodyPr/>
          <a:lstStyle>
            <a:lvl1pPr>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5" name="Slide Number Placeholder 2"/>
          <p:cNvSpPr>
            <a:spLocks noGrp="1"/>
          </p:cNvSpPr>
          <p:nvPr>
            <p:ph type="sldNum" sz="quarter" idx="10"/>
          </p:nvPr>
        </p:nvSpPr>
        <p:spPr/>
        <p:txBody>
          <a:bodyPr/>
          <a:lstStyle>
            <a:lvl1pPr>
              <a:defRPr smtClean="0"/>
            </a:lvl1pPr>
          </a:lstStyle>
          <a:p>
            <a:pPr>
              <a:defRPr/>
            </a:pPr>
            <a:r>
              <a:rPr lang="en-US" altLang="en-US" dirty="0"/>
              <a:t>P</a:t>
            </a:r>
            <a:fld id="{E03D61E5-D0F6-4355-A206-B02D84343278}"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268474775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2_Dark Background - Imag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9" name="Picture Placeholder 8"/>
          <p:cNvSpPr>
            <a:spLocks noGrp="1"/>
          </p:cNvSpPr>
          <p:nvPr>
            <p:ph type="pic" sz="quarter" idx="10"/>
          </p:nvPr>
        </p:nvSpPr>
        <p:spPr>
          <a:xfrm>
            <a:off x="5105400" y="1447800"/>
            <a:ext cx="3581400" cy="4419600"/>
          </a:xfrm>
        </p:spPr>
        <p:txBody>
          <a:bodyPr rtlCol="0">
            <a:normAutofit/>
          </a:bodyPr>
          <a:lstStyle>
            <a:lvl1pPr marL="0" indent="0">
              <a:spcBef>
                <a:spcPts val="0"/>
              </a:spcBef>
              <a:buFont typeface="Arial" pitchFamily="34" charset="0"/>
              <a:buNone/>
              <a:defRPr>
                <a:solidFill>
                  <a:schemeClr val="bg1"/>
                </a:solidFill>
              </a:defRPr>
            </a:lvl1pPr>
          </a:lstStyle>
          <a:p>
            <a:pPr lvl="0"/>
            <a:endParaRPr lang="en-US" noProof="0" dirty="0"/>
          </a:p>
        </p:txBody>
      </p:sp>
      <p:sp>
        <p:nvSpPr>
          <p:cNvPr id="5" name="Slide Number Placeholder 2"/>
          <p:cNvSpPr>
            <a:spLocks noGrp="1"/>
          </p:cNvSpPr>
          <p:nvPr>
            <p:ph type="sldNum" sz="quarter" idx="11"/>
          </p:nvPr>
        </p:nvSpPr>
        <p:spPr/>
        <p:txBody>
          <a:bodyPr/>
          <a:lstStyle>
            <a:lvl1pPr>
              <a:defRPr smtClean="0"/>
            </a:lvl1pPr>
          </a:lstStyle>
          <a:p>
            <a:pPr>
              <a:defRPr/>
            </a:pPr>
            <a:r>
              <a:rPr lang="en-US" altLang="en-US" dirty="0"/>
              <a:t>P</a:t>
            </a:r>
            <a:fld id="{BA5EA8DB-6FF0-430B-ACB4-119ACCCAF681}"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57613899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3_Dark Background - Imag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Content Placeholder 8" descr="circle_diag.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724400" y="1600202"/>
            <a:ext cx="4267200"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5" name="Slide Number Placeholder 2"/>
          <p:cNvSpPr>
            <a:spLocks noGrp="1"/>
          </p:cNvSpPr>
          <p:nvPr>
            <p:ph type="sldNum" sz="quarter" idx="10"/>
          </p:nvPr>
        </p:nvSpPr>
        <p:spPr/>
        <p:txBody>
          <a:bodyPr/>
          <a:lstStyle>
            <a:lvl1pPr>
              <a:defRPr smtClean="0"/>
            </a:lvl1pPr>
          </a:lstStyle>
          <a:p>
            <a:pPr>
              <a:defRPr/>
            </a:pPr>
            <a:r>
              <a:rPr lang="en-US" altLang="en-US" dirty="0"/>
              <a:t>P</a:t>
            </a:r>
            <a:fld id="{69CDADBC-0F6D-4AF3-BACB-9F1B6A7001BA}"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28545427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2_Text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9" name="Picture Placeholder 8"/>
          <p:cNvSpPr>
            <a:spLocks noGrp="1"/>
          </p:cNvSpPr>
          <p:nvPr>
            <p:ph type="pic" sz="quarter" idx="10"/>
          </p:nvPr>
        </p:nvSpPr>
        <p:spPr>
          <a:xfrm>
            <a:off x="5105400" y="1447800"/>
            <a:ext cx="3581400" cy="4419600"/>
          </a:xfrm>
        </p:spPr>
        <p:txBody>
          <a:bodyPr rtlCol="0">
            <a:normAutofit/>
          </a:bodyPr>
          <a:lstStyle>
            <a:lvl1pPr marL="0" indent="0">
              <a:spcBef>
                <a:spcPts val="0"/>
              </a:spcBef>
              <a:buFont typeface="Arial" pitchFamily="34" charset="0"/>
              <a:buNone/>
              <a:defRPr>
                <a:solidFill>
                  <a:schemeClr val="tx1"/>
                </a:solidFill>
              </a:defRPr>
            </a:lvl1pPr>
          </a:lstStyle>
          <a:p>
            <a:pPr lvl="0"/>
            <a:endParaRPr lang="en-US" noProof="0" dirty="0"/>
          </a:p>
        </p:txBody>
      </p:sp>
      <p:sp>
        <p:nvSpPr>
          <p:cNvPr id="5" name="Slide Number Placeholder 2"/>
          <p:cNvSpPr>
            <a:spLocks noGrp="1"/>
          </p:cNvSpPr>
          <p:nvPr>
            <p:ph type="sldNum" sz="quarter" idx="11"/>
          </p:nvPr>
        </p:nvSpPr>
        <p:spPr/>
        <p:txBody>
          <a:bodyPr/>
          <a:lstStyle>
            <a:lvl1pPr>
              <a:defRPr/>
            </a:lvl1pPr>
          </a:lstStyle>
          <a:p>
            <a:pPr>
              <a:defRPr/>
            </a:pPr>
            <a:r>
              <a:rPr lang="en-US" altLang="en-US" dirty="0"/>
              <a:t>P</a:t>
            </a:r>
            <a:fld id="{07B373B0-B79A-4823-A948-204C5572E919}"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574100351"/>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_Text and Circle Graphic">
    <p:spTree>
      <p:nvGrpSpPr>
        <p:cNvPr id="1" name=""/>
        <p:cNvGrpSpPr/>
        <p:nvPr/>
      </p:nvGrpSpPr>
      <p:grpSpPr>
        <a:xfrm>
          <a:off x="0" y="0"/>
          <a:ext cx="0" cy="0"/>
          <a:chOff x="0" y="0"/>
          <a:chExt cx="0" cy="0"/>
        </a:xfrm>
      </p:grpSpPr>
      <p:grpSp>
        <p:nvGrpSpPr>
          <p:cNvPr id="8" name="Group 11"/>
          <p:cNvGrpSpPr>
            <a:grpSpLocks/>
          </p:cNvGrpSpPr>
          <p:nvPr userDrawn="1"/>
        </p:nvGrpSpPr>
        <p:grpSpPr bwMode="auto">
          <a:xfrm>
            <a:off x="5173663" y="1808163"/>
            <a:ext cx="3389312" cy="3389312"/>
            <a:chOff x="5013278" y="1883978"/>
            <a:chExt cx="3389743" cy="3389743"/>
          </a:xfrm>
        </p:grpSpPr>
        <p:sp>
          <p:nvSpPr>
            <p:cNvPr id="9" name="Oval 8"/>
            <p:cNvSpPr/>
            <p:nvPr userDrawn="1"/>
          </p:nvSpPr>
          <p:spPr>
            <a:xfrm>
              <a:off x="5013278" y="1883978"/>
              <a:ext cx="3389743" cy="3389743"/>
            </a:xfrm>
            <a:prstGeom prst="ellipse">
              <a:avLst/>
            </a:prstGeom>
            <a:solidFill>
              <a:srgbClr val="CCE8D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10" name="Oval 9"/>
            <p:cNvSpPr/>
            <p:nvPr userDrawn="1"/>
          </p:nvSpPr>
          <p:spPr>
            <a:xfrm>
              <a:off x="5419730" y="2290430"/>
              <a:ext cx="2576840" cy="2576840"/>
            </a:xfrm>
            <a:prstGeom prst="ellipse">
              <a:avLst/>
            </a:prstGeom>
            <a:solidFill>
              <a:srgbClr val="A4D8BF"/>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11" name="Oval 10"/>
            <p:cNvSpPr/>
            <p:nvPr userDrawn="1"/>
          </p:nvSpPr>
          <p:spPr>
            <a:xfrm>
              <a:off x="5786488" y="2657188"/>
              <a:ext cx="1843322" cy="1843322"/>
            </a:xfrm>
            <a:prstGeom prst="ellipse">
              <a:avLst/>
            </a:prstGeom>
            <a:solidFill>
              <a:srgbClr val="74C7A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12" name="Oval 11"/>
            <p:cNvSpPr/>
            <p:nvPr userDrawn="1"/>
          </p:nvSpPr>
          <p:spPr>
            <a:xfrm>
              <a:off x="6168181" y="3038881"/>
              <a:ext cx="1079937" cy="1079937"/>
            </a:xfrm>
            <a:prstGeom prst="ellipse">
              <a:avLst/>
            </a:prstGeom>
            <a:gradFill flip="none" rotWithShape="1">
              <a:gsLst>
                <a:gs pos="0">
                  <a:srgbClr val="89CEAE"/>
                </a:gs>
                <a:gs pos="29000">
                  <a:srgbClr val="A4D8BF"/>
                </a:gs>
                <a:gs pos="62000">
                  <a:srgbClr val="89CEAE">
                    <a:tint val="23500"/>
                    <a:satMod val="160000"/>
                  </a:srgbClr>
                </a:gs>
              </a:gsLst>
              <a:path path="circle">
                <a:fillToRect l="50000" t="50000" r="50000" b="50000"/>
              </a:path>
              <a:tileRect/>
            </a:gra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grpSp>
      <p:sp>
        <p:nvSpPr>
          <p:cNvPr id="18" name="Text Placeholder 12"/>
          <p:cNvSpPr>
            <a:spLocks noGrp="1"/>
          </p:cNvSpPr>
          <p:nvPr>
            <p:ph type="body" sz="quarter" idx="13"/>
          </p:nvPr>
        </p:nvSpPr>
        <p:spPr>
          <a:xfrm>
            <a:off x="5202617" y="1571298"/>
            <a:ext cx="3276600" cy="3460532"/>
          </a:xfrm>
        </p:spPr>
        <p:txBody>
          <a:bodyPr spcFirstLastPara="1"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17" name="Text Placeholder 12"/>
          <p:cNvSpPr>
            <a:spLocks noGrp="1"/>
          </p:cNvSpPr>
          <p:nvPr>
            <p:ph type="body" sz="quarter" idx="12"/>
          </p:nvPr>
        </p:nvSpPr>
        <p:spPr>
          <a:xfrm>
            <a:off x="5697917" y="2149366"/>
            <a:ext cx="2286000" cy="2483068"/>
          </a:xfrm>
        </p:spPr>
        <p:txBody>
          <a:bodyPr spcFirstLastPara="1"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16" name="Text Placeholder 12"/>
          <p:cNvSpPr>
            <a:spLocks noGrp="1"/>
          </p:cNvSpPr>
          <p:nvPr>
            <p:ph type="body" sz="quarter" idx="11"/>
          </p:nvPr>
        </p:nvSpPr>
        <p:spPr>
          <a:xfrm>
            <a:off x="6107016" y="2682766"/>
            <a:ext cx="1467802" cy="1600200"/>
          </a:xfrm>
        </p:spPr>
        <p:txBody>
          <a:bodyPr spcFirstLastPara="1"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13" name="Text Placeholder 12"/>
          <p:cNvSpPr>
            <a:spLocks noGrp="1"/>
          </p:cNvSpPr>
          <p:nvPr>
            <p:ph type="body" sz="quarter" idx="10"/>
          </p:nvPr>
        </p:nvSpPr>
        <p:spPr>
          <a:xfrm>
            <a:off x="6307517" y="3374920"/>
            <a:ext cx="1066800" cy="269544"/>
          </a:xfrm>
        </p:spPr>
        <p:txBody>
          <a:bodyPr anchor="ctr">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14" name="Slide Number Placeholder 2"/>
          <p:cNvSpPr>
            <a:spLocks noGrp="1"/>
          </p:cNvSpPr>
          <p:nvPr userDrawn="1">
            <p:ph type="sldNum" sz="quarter" idx="14"/>
          </p:nvPr>
        </p:nvSpPr>
        <p:spPr/>
        <p:txBody>
          <a:bodyPr/>
          <a:lstStyle>
            <a:lvl1pPr>
              <a:defRPr smtClean="0"/>
            </a:lvl1pPr>
          </a:lstStyle>
          <a:p>
            <a:pPr>
              <a:defRPr/>
            </a:pPr>
            <a:r>
              <a:rPr lang="en-US" altLang="en-US" dirty="0"/>
              <a:t>P</a:t>
            </a:r>
            <a:fld id="{D3FFD83F-6D18-4BBC-9CB0-AA33E849B3B2}"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155285113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1_Text and Circle Graphic 2">
    <p:spTree>
      <p:nvGrpSpPr>
        <p:cNvPr id="1" name=""/>
        <p:cNvGrpSpPr/>
        <p:nvPr/>
      </p:nvGrpSpPr>
      <p:grpSpPr>
        <a:xfrm>
          <a:off x="0" y="0"/>
          <a:ext cx="0" cy="0"/>
          <a:chOff x="0" y="0"/>
          <a:chExt cx="0" cy="0"/>
        </a:xfrm>
      </p:grpSpPr>
      <p:pic>
        <p:nvPicPr>
          <p:cNvPr id="4" name="Content Placeholder 8" descr="circle_diag.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4400" y="1600202"/>
            <a:ext cx="4267200"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162800" y="6145215"/>
            <a:ext cx="16764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6" name="Slide Number Placeholder 2"/>
          <p:cNvSpPr>
            <a:spLocks noGrp="1"/>
          </p:cNvSpPr>
          <p:nvPr>
            <p:ph type="sldNum" sz="quarter" idx="10"/>
          </p:nvPr>
        </p:nvSpPr>
        <p:spPr/>
        <p:txBody>
          <a:bodyPr/>
          <a:lstStyle>
            <a:lvl1pPr>
              <a:defRPr smtClean="0"/>
            </a:lvl1pPr>
          </a:lstStyle>
          <a:p>
            <a:pPr>
              <a:defRPr/>
            </a:pPr>
            <a:r>
              <a:rPr lang="en-US" altLang="en-US" dirty="0"/>
              <a:t>P</a:t>
            </a:r>
            <a:fld id="{EB992B4C-C2B6-4E78-83E9-C95049ED0DD2}"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1547125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noChangeArrowheads="1"/>
          </p:cNvSpPr>
          <p:nvPr>
            <p:ph type="ftr" sz="quarter" idx="10"/>
          </p:nvPr>
        </p:nvSpPr>
        <p:spPr>
          <a:xfrm>
            <a:off x="1600200" y="6153150"/>
            <a:ext cx="5410200" cy="476250"/>
          </a:xfrm>
          <a:prstGeom prst="rect">
            <a:avLst/>
          </a:prstGeom>
        </p:spPr>
        <p:txBody>
          <a:bodyPr/>
          <a:lstStyle>
            <a:lvl1pPr>
              <a:defRPr>
                <a:latin typeface="Arial" charset="0"/>
              </a:defRPr>
            </a:lvl1pPr>
          </a:lstStyle>
          <a:p>
            <a:pPr>
              <a:defRPr/>
            </a:pPr>
            <a:endParaRPr lang="en-US" dirty="0"/>
          </a:p>
          <a:p>
            <a:pPr>
              <a:defRPr/>
            </a:pPr>
            <a:endParaRPr lang="en-US" dirty="0"/>
          </a:p>
        </p:txBody>
      </p:sp>
      <p:sp>
        <p:nvSpPr>
          <p:cNvPr id="5" name="Rectangle 4"/>
          <p:cNvSpPr>
            <a:spLocks noGrp="1" noChangeArrowheads="1"/>
          </p:cNvSpPr>
          <p:nvPr>
            <p:ph type="sldNum" sz="quarter" idx="11"/>
          </p:nvPr>
        </p:nvSpPr>
        <p:spPr/>
        <p:txBody>
          <a:bodyPr/>
          <a:lstStyle>
            <a:lvl1pPr>
              <a:defRPr/>
            </a:lvl1pPr>
          </a:lstStyle>
          <a:p>
            <a:endParaRPr lang="en-US" altLang="en-US" dirty="0"/>
          </a:p>
          <a:p>
            <a:fld id="{AE5FBAF6-1566-4D5F-9E52-D71A559BAE04}" type="slidenum">
              <a:rPr lang="en-US" altLang="en-US"/>
              <a:pPr/>
              <a:t>‹#›</a:t>
            </a:fld>
            <a:endParaRPr lang="en-US" altLang="en-US" dirty="0"/>
          </a:p>
        </p:txBody>
      </p:sp>
    </p:spTree>
    <p:extLst>
      <p:ext uri="{BB962C8B-B14F-4D97-AF65-F5344CB8AC3E}">
        <p14:creationId xmlns:p14="http://schemas.microsoft.com/office/powerpoint/2010/main" val="33899779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Content - Sourc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8229600" cy="44196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0"/>
          </p:nvPr>
        </p:nvSpPr>
        <p:spPr>
          <a:xfrm>
            <a:off x="457200" y="6133011"/>
            <a:ext cx="7620000" cy="609600"/>
          </a:xfrm>
        </p:spPr>
        <p:txBody>
          <a:bodyPr anchor="ctr">
            <a:noAutofit/>
          </a:bodyPr>
          <a:lstStyle>
            <a:lvl1pPr marL="0" indent="0">
              <a:spcBef>
                <a:spcPts val="0"/>
              </a:spcBef>
              <a:buFont typeface="Arial" pitchFamily="34" charset="0"/>
              <a:buNone/>
              <a:defRPr sz="750">
                <a:solidFill>
                  <a:schemeClr val="bg1"/>
                </a:solidFill>
              </a:defRPr>
            </a:lvl1pPr>
            <a:lvl2pPr>
              <a:buFont typeface="Arial" pitchFamily="34" charset="0"/>
              <a:buNone/>
              <a:defRPr sz="1200">
                <a:solidFill>
                  <a:schemeClr val="bg1"/>
                </a:solidFill>
              </a:defRPr>
            </a:lvl2pPr>
            <a:lvl3pPr>
              <a:buFont typeface="Arial" pitchFamily="34" charset="0"/>
              <a:buNone/>
              <a:defRPr sz="1050">
                <a:solidFill>
                  <a:schemeClr val="bg1"/>
                </a:solidFill>
              </a:defRPr>
            </a:lvl3pPr>
            <a:lvl4pPr>
              <a:buFont typeface="Arial" pitchFamily="34" charset="0"/>
              <a:buNone/>
              <a:defRPr sz="900">
                <a:solidFill>
                  <a:schemeClr val="bg1"/>
                </a:solidFill>
              </a:defRPr>
            </a:lvl4pPr>
            <a:lvl5pPr>
              <a:buFont typeface="Arial" pitchFamily="34" charset="0"/>
              <a:buNone/>
              <a:defRPr sz="900">
                <a:solidFill>
                  <a:schemeClr val="bg1"/>
                </a:solidFill>
              </a:defRPr>
            </a:lvl5pPr>
          </a:lstStyle>
          <a:p>
            <a:pPr lvl="0"/>
            <a:r>
              <a:rPr lang="en-US" smtClean="0"/>
              <a:t>Click to edit Master text styles</a:t>
            </a:r>
          </a:p>
        </p:txBody>
      </p:sp>
      <p:sp>
        <p:nvSpPr>
          <p:cNvPr id="7"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3033446972"/>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2_Picture Only">
    <p:spTree>
      <p:nvGrpSpPr>
        <p:cNvPr id="1" name=""/>
        <p:cNvGrpSpPr/>
        <p:nvPr/>
      </p:nvGrpSpPr>
      <p:grpSpPr>
        <a:xfrm>
          <a:off x="0" y="0"/>
          <a:ext cx="0" cy="0"/>
          <a:chOff x="0" y="0"/>
          <a:chExt cx="0" cy="0"/>
        </a:xfrm>
      </p:grpSpPr>
      <p:sp>
        <p:nvSpPr>
          <p:cNvPr id="4" name="Rectangle 3"/>
          <p:cNvSpPr/>
          <p:nvPr userDrawn="1"/>
        </p:nvSpPr>
        <p:spPr>
          <a:xfrm>
            <a:off x="0" y="6019800"/>
            <a:ext cx="9144000" cy="838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9" name="Picture Placeholder 8"/>
          <p:cNvSpPr>
            <a:spLocks noGrp="1"/>
          </p:cNvSpPr>
          <p:nvPr>
            <p:ph type="pic" sz="quarter" idx="10"/>
          </p:nvPr>
        </p:nvSpPr>
        <p:spPr>
          <a:xfrm>
            <a:off x="457200" y="1447800"/>
            <a:ext cx="8229600" cy="4648200"/>
          </a:xfrm>
        </p:spPr>
        <p:txBody>
          <a:bodyPr rtlCol="0">
            <a:normAutofit/>
          </a:bodyPr>
          <a:lstStyle>
            <a:lvl1pPr marL="0" indent="0">
              <a:spcBef>
                <a:spcPts val="0"/>
              </a:spcBef>
              <a:buFont typeface="Arial" pitchFamily="34" charset="0"/>
              <a:buNone/>
              <a:defRPr>
                <a:solidFill>
                  <a:schemeClr val="tx1"/>
                </a:solidFill>
              </a:defRPr>
            </a:lvl1pPr>
          </a:lstStyle>
          <a:p>
            <a:pPr lvl="0"/>
            <a:endParaRPr lang="en-US" noProof="0" dirty="0"/>
          </a:p>
        </p:txBody>
      </p:sp>
      <p:sp>
        <p:nvSpPr>
          <p:cNvPr id="5" name="Slide Number Placeholder 2"/>
          <p:cNvSpPr>
            <a:spLocks noGrp="1"/>
          </p:cNvSpPr>
          <p:nvPr>
            <p:ph type="sldNum" sz="quarter" idx="11"/>
          </p:nvPr>
        </p:nvSpPr>
        <p:spPr/>
        <p:txBody>
          <a:bodyPr/>
          <a:lstStyle>
            <a:lvl1pPr>
              <a:defRPr smtClean="0"/>
            </a:lvl1pPr>
          </a:lstStyle>
          <a:p>
            <a:pPr>
              <a:defRPr/>
            </a:pPr>
            <a:r>
              <a:rPr lang="en-US" altLang="en-US" dirty="0"/>
              <a:t>P</a:t>
            </a:r>
            <a:fld id="{D2F49F05-70DE-4C13-94BB-7A1BFDAFD24C}"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922282271"/>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_Blank with Pictur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9" name="Picture Placeholder 8"/>
          <p:cNvSpPr>
            <a:spLocks noGrp="1"/>
          </p:cNvSpPr>
          <p:nvPr>
            <p:ph type="pic" sz="quarter" idx="10"/>
          </p:nvPr>
        </p:nvSpPr>
        <p:spPr>
          <a:xfrm>
            <a:off x="457200" y="838200"/>
            <a:ext cx="8229600" cy="5257800"/>
          </a:xfrm>
        </p:spPr>
        <p:txBody>
          <a:bodyPr rtlCol="0">
            <a:normAutofit/>
          </a:bodyPr>
          <a:lstStyle>
            <a:lvl1pPr marL="0" indent="0">
              <a:spcBef>
                <a:spcPts val="0"/>
              </a:spcBef>
              <a:buFont typeface="Arial" pitchFamily="34" charset="0"/>
              <a:buNone/>
              <a:defRPr>
                <a:solidFill>
                  <a:schemeClr val="tx1"/>
                </a:solidFill>
              </a:defRPr>
            </a:lvl1pPr>
          </a:lstStyle>
          <a:p>
            <a:pPr lvl="0"/>
            <a:endParaRPr lang="en-US" noProof="0" dirty="0"/>
          </a:p>
        </p:txBody>
      </p:sp>
      <p:sp>
        <p:nvSpPr>
          <p:cNvPr id="4" name="Slide Number Placeholder 2"/>
          <p:cNvSpPr>
            <a:spLocks noGrp="1"/>
          </p:cNvSpPr>
          <p:nvPr>
            <p:ph type="sldNum" sz="quarter" idx="11"/>
          </p:nvPr>
        </p:nvSpPr>
        <p:spPr/>
        <p:txBody>
          <a:bodyPr/>
          <a:lstStyle>
            <a:lvl1pPr>
              <a:defRPr smtClean="0"/>
            </a:lvl1pPr>
          </a:lstStyle>
          <a:p>
            <a:pPr>
              <a:defRPr/>
            </a:pPr>
            <a:r>
              <a:rPr lang="en-US" altLang="en-US" dirty="0"/>
              <a:t>P</a:t>
            </a:r>
            <a:fld id="{90880443-1D96-4FD6-A4E6-918CBDC27A58}"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3639006721"/>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1_Image and Text 2">
    <p:spTree>
      <p:nvGrpSpPr>
        <p:cNvPr id="1" name=""/>
        <p:cNvGrpSpPr/>
        <p:nvPr/>
      </p:nvGrpSpPr>
      <p:grpSpPr>
        <a:xfrm>
          <a:off x="0" y="0"/>
          <a:ext cx="0" cy="0"/>
          <a:chOff x="0" y="0"/>
          <a:chExt cx="0" cy="0"/>
        </a:xfrm>
      </p:grpSpPr>
      <p:pic>
        <p:nvPicPr>
          <p:cNvPr id="5"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1" descr="IHI_Revers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162800" y="6145215"/>
            <a:ext cx="16764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86200" y="1447802"/>
            <a:ext cx="4800600" cy="4419601"/>
          </a:xfrm>
        </p:spPr>
        <p:txBody>
          <a:bodyPr>
            <a:normAutofit/>
          </a:bodyPr>
          <a:lstStyle>
            <a:lvl1pPr marL="0" indent="0">
              <a:spcBef>
                <a:spcPts val="0"/>
              </a:spcBef>
              <a:buFont typeface="Arial" pitchFamily="34" charset="0"/>
              <a:buNone/>
              <a:defRPr sz="2100">
                <a:solidFill>
                  <a:schemeClr val="accent5"/>
                </a:solidFill>
              </a:defRPr>
            </a:lvl1pPr>
            <a:lvl2pPr marL="0" indent="0">
              <a:spcBef>
                <a:spcPts val="0"/>
              </a:spcBef>
              <a:buFont typeface="Arial" pitchFamily="34" charset="0"/>
              <a:buNone/>
              <a:defRPr/>
            </a:lvl2pPr>
            <a:lvl3pPr marL="0" indent="0">
              <a:spcBef>
                <a:spcPts val="0"/>
              </a:spcBef>
              <a:buFont typeface="Arial" pitchFamily="34" charset="0"/>
              <a:buNone/>
              <a:defRPr/>
            </a:lvl3pPr>
            <a:lvl4pPr marL="0" indent="0">
              <a:spcBef>
                <a:spcPts val="0"/>
              </a:spcBef>
              <a:buFont typeface="Arial" pitchFamily="34" charset="0"/>
              <a:buNone/>
              <a:defRPr/>
            </a:lvl4pPr>
            <a:lvl5pPr marL="0" indent="0">
              <a:spcBef>
                <a:spcPts val="0"/>
              </a:spcBef>
              <a:buFont typeface="Arial" pitchFamily="34" charset="0"/>
              <a:buNone/>
              <a:defRPr/>
            </a:lvl5pPr>
          </a:lstStyle>
          <a:p>
            <a:pPr lvl="0"/>
            <a:r>
              <a:rPr lang="en-US" dirty="0" smtClean="0"/>
              <a:t>Click to edit Master text styles</a:t>
            </a:r>
          </a:p>
        </p:txBody>
      </p:sp>
      <p:sp>
        <p:nvSpPr>
          <p:cNvPr id="8" name="Picture Placeholder 7"/>
          <p:cNvSpPr>
            <a:spLocks noGrp="1"/>
          </p:cNvSpPr>
          <p:nvPr>
            <p:ph type="pic" sz="quarter" idx="10"/>
          </p:nvPr>
        </p:nvSpPr>
        <p:spPr>
          <a:xfrm>
            <a:off x="457200" y="1447800"/>
            <a:ext cx="3124200" cy="4419600"/>
          </a:xfrm>
        </p:spPr>
        <p:txBody>
          <a:bodyPr rtlCol="0">
            <a:normAutofit/>
          </a:bodyPr>
          <a:lstStyle>
            <a:lvl1pPr marL="0" indent="0">
              <a:spcBef>
                <a:spcPts val="0"/>
              </a:spcBef>
              <a:buFont typeface="Arial" pitchFamily="34" charset="0"/>
              <a:buNone/>
              <a:defRPr/>
            </a:lvl1pPr>
          </a:lstStyle>
          <a:p>
            <a:pPr lvl="0"/>
            <a:endParaRPr lang="en-US" noProof="0" dirty="0"/>
          </a:p>
        </p:txBody>
      </p:sp>
      <p:sp>
        <p:nvSpPr>
          <p:cNvPr id="7" name="Slide Number Placeholder 2"/>
          <p:cNvSpPr>
            <a:spLocks noGrp="1"/>
          </p:cNvSpPr>
          <p:nvPr>
            <p:ph type="sldNum" sz="quarter" idx="11"/>
          </p:nvPr>
        </p:nvSpPr>
        <p:spPr/>
        <p:txBody>
          <a:bodyPr/>
          <a:lstStyle>
            <a:lvl1pPr>
              <a:defRPr smtClean="0"/>
            </a:lvl1pPr>
          </a:lstStyle>
          <a:p>
            <a:pPr>
              <a:defRPr/>
            </a:pPr>
            <a:r>
              <a:rPr lang="en-US" altLang="en-US" dirty="0"/>
              <a:t>P</a:t>
            </a:r>
            <a:fld id="{294438E2-8BF0-45FB-8295-943AE1DCAB55}"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3454713447"/>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pic>
        <p:nvPicPr>
          <p:cNvPr id="2" name="Picture 11" descr="IHI_Revers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62800" y="6145215"/>
            <a:ext cx="16764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843608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xfrm>
            <a:off x="3124200" y="6245225"/>
            <a:ext cx="2895600" cy="476250"/>
          </a:xfrm>
          <a:prstGeom prst="rect">
            <a:avLst/>
          </a:prstGeom>
        </p:spPr>
        <p:txBody>
          <a:bodyPr/>
          <a:lstStyle>
            <a:lvl1pPr eaLnBrk="1" hangingPunct="1">
              <a:defRPr>
                <a:solidFill>
                  <a:srgbClr val="45545F"/>
                </a:solidFill>
                <a:latin typeface="Arial" charset="0"/>
                <a:ea typeface="+mn-ea"/>
                <a:cs typeface="+mn-cs"/>
              </a:defRPr>
            </a:lvl1pPr>
          </a:lstStyle>
          <a:p>
            <a:pPr>
              <a:defRPr/>
            </a:pPr>
            <a:endParaRPr lang="en-US" dirty="0"/>
          </a:p>
          <a:p>
            <a:pPr>
              <a:defRPr/>
            </a:pPr>
            <a:endParaRPr lang="en-US" dirty="0"/>
          </a:p>
        </p:txBody>
      </p:sp>
    </p:spTree>
    <p:extLst>
      <p:ext uri="{BB962C8B-B14F-4D97-AF65-F5344CB8AC3E}">
        <p14:creationId xmlns:p14="http://schemas.microsoft.com/office/powerpoint/2010/main" val="3164518099"/>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3_Title Content">
    <p:spTree>
      <p:nvGrpSpPr>
        <p:cNvPr id="1" name=""/>
        <p:cNvGrpSpPr/>
        <p:nvPr/>
      </p:nvGrpSpPr>
      <p:grpSpPr>
        <a:xfrm>
          <a:off x="0" y="0"/>
          <a:ext cx="0" cy="0"/>
          <a:chOff x="0" y="0"/>
          <a:chExt cx="0" cy="0"/>
        </a:xfrm>
      </p:grpSpPr>
      <p:pic>
        <p:nvPicPr>
          <p:cNvPr id="4" name="Picture 7" descr="cincinnati-childrens-logo-blue"/>
          <p:cNvPicPr>
            <a:picLocks noChangeAspect="1" noChangeArrowheads="1"/>
          </p:cNvPicPr>
          <p:nvPr userDrawn="1"/>
        </p:nvPicPr>
        <p:blipFill>
          <a:blip r:embed="rId2">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447802"/>
            <a:ext cx="82296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p:ph type="sldNum" sz="quarter" idx="10"/>
          </p:nvPr>
        </p:nvSpPr>
        <p:spPr/>
        <p:txBody>
          <a:bodyPr/>
          <a:lstStyle>
            <a:lvl1pPr>
              <a:defRPr smtClean="0"/>
            </a:lvl1pPr>
          </a:lstStyle>
          <a:p>
            <a:pPr>
              <a:defRPr/>
            </a:pPr>
            <a:r>
              <a:rPr lang="en-US" altLang="en-US" dirty="0"/>
              <a:t>P</a:t>
            </a:r>
            <a:fld id="{F3579E4F-240D-4B62-A1DA-F197EE9C9CA3}" type="slidenum">
              <a:rPr lang="en-US" altLang="en-US">
                <a:solidFill>
                  <a:srgbClr val="8C9BA3"/>
                </a:solidFill>
              </a:rPr>
              <a:pPr>
                <a:defRPr/>
              </a:pPr>
              <a:t>‹#›</a:t>
            </a:fld>
            <a:endParaRPr lang="en-US" altLang="en-US" dirty="0">
              <a:solidFill>
                <a:srgbClr val="8C9BA3"/>
              </a:solidFill>
            </a:endParaRPr>
          </a:p>
        </p:txBody>
      </p:sp>
    </p:spTree>
    <p:extLst>
      <p:ext uri="{BB962C8B-B14F-4D97-AF65-F5344CB8AC3E}">
        <p14:creationId xmlns:p14="http://schemas.microsoft.com/office/powerpoint/2010/main" val="138822191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8573"/>
            <a:ext cx="7772400" cy="3141878"/>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Tree>
    <p:extLst>
      <p:ext uri="{BB962C8B-B14F-4D97-AF65-F5344CB8AC3E}">
        <p14:creationId xmlns:p14="http://schemas.microsoft.com/office/powerpoint/2010/main" val="63075130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Tree>
    <p:extLst>
      <p:ext uri="{BB962C8B-B14F-4D97-AF65-F5344CB8AC3E}">
        <p14:creationId xmlns:p14="http://schemas.microsoft.com/office/powerpoint/2010/main" val="90619810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pPr defTabSz="342900" fontAlgn="auto">
              <a:spcBef>
                <a:spcPts val="0"/>
              </a:spcBef>
              <a:spcAft>
                <a:spcPts val="0"/>
              </a:spcAft>
            </a:pPr>
            <a:fld id="{89D5E54F-D706-294C-BC4A-000453DE097A}" type="datetimeFigureOut">
              <a:rPr lang="en-US" smtClean="0">
                <a:solidFill>
                  <a:prstClr val="black"/>
                </a:solidFill>
                <a:latin typeface="Calibri"/>
              </a:rPr>
              <a:pPr defTabSz="342900" fontAlgn="auto">
                <a:spcBef>
                  <a:spcPts val="0"/>
                </a:spcBef>
                <a:spcAft>
                  <a:spcPts val="0"/>
                </a:spcAft>
              </a:pPr>
              <a:t>1/10/2017</a:t>
            </a:fld>
            <a:endParaRPr lang="en-US" dirty="0">
              <a:solidFill>
                <a:prstClr val="black"/>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pPr defTabSz="342900" fontAlgn="auto">
              <a:spcBef>
                <a:spcPts val="0"/>
              </a:spcBef>
              <a:spcAft>
                <a:spcPts val="0"/>
              </a:spcAft>
            </a:pPr>
            <a:fld id="{51641D53-7AEC-FA4E-A666-AA55424B8583}" type="slidenum">
              <a:rPr lang="en-US" smtClean="0">
                <a:solidFill>
                  <a:prstClr val="black"/>
                </a:solidFill>
                <a:latin typeface="Calibri"/>
              </a:rPr>
              <a:pPr defTabSz="342900" fontAlgn="auto">
                <a:spcBef>
                  <a:spcPts val="0"/>
                </a:spcBef>
                <a:spcAft>
                  <a:spcPts val="0"/>
                </a:spcAft>
              </a:pPr>
              <a:t>‹#›</a:t>
            </a:fld>
            <a:endParaRPr lang="en-US" dirty="0">
              <a:solidFill>
                <a:prstClr val="black"/>
              </a:solidFill>
              <a:latin typeface="Calibri"/>
            </a:endParaRPr>
          </a:p>
        </p:txBody>
      </p:sp>
    </p:spTree>
    <p:extLst>
      <p:ext uri="{BB962C8B-B14F-4D97-AF65-F5344CB8AC3E}">
        <p14:creationId xmlns:p14="http://schemas.microsoft.com/office/powerpoint/2010/main" val="173759863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Tree>
    <p:extLst>
      <p:ext uri="{BB962C8B-B14F-4D97-AF65-F5344CB8AC3E}">
        <p14:creationId xmlns:p14="http://schemas.microsoft.com/office/powerpoint/2010/main" val="4169608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9EC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343400" y="1447802"/>
            <a:ext cx="4343400" cy="4419601"/>
          </a:xfrm>
        </p:spPr>
        <p:txBody>
          <a:bodyPr>
            <a:normAutofit/>
          </a:bodyPr>
          <a:lstStyle>
            <a:lvl1pPr marL="0" indent="0">
              <a:spcBef>
                <a:spcPts val="0"/>
              </a:spcBef>
              <a:buFont typeface="Arial" pitchFamily="34" charset="0"/>
              <a:buNone/>
              <a:defRPr sz="2100">
                <a:solidFill>
                  <a:srgbClr val="009EC2"/>
                </a:solidFill>
              </a:defRPr>
            </a:lvl1pPr>
            <a:lvl2pPr marL="0" indent="0">
              <a:spcBef>
                <a:spcPts val="0"/>
              </a:spcBef>
              <a:buFont typeface="Arial" pitchFamily="34" charset="0"/>
              <a:buNone/>
              <a:defRPr/>
            </a:lvl2pPr>
            <a:lvl3pPr marL="0" indent="0">
              <a:spcBef>
                <a:spcPts val="0"/>
              </a:spcBef>
              <a:buFont typeface="Arial" pitchFamily="34" charset="0"/>
              <a:buNone/>
              <a:defRPr/>
            </a:lvl3pPr>
            <a:lvl4pPr marL="0" indent="0">
              <a:spcBef>
                <a:spcPts val="0"/>
              </a:spcBef>
              <a:buFont typeface="Arial" pitchFamily="34" charset="0"/>
              <a:buNone/>
              <a:defRPr/>
            </a:lvl4pPr>
            <a:lvl5pPr marL="0" indent="0">
              <a:spcBef>
                <a:spcPts val="0"/>
              </a:spcBef>
              <a:buFont typeface="Arial" pitchFamily="34" charset="0"/>
              <a:buNone/>
              <a:defRPr/>
            </a:lvl5pPr>
          </a:lstStyle>
          <a:p>
            <a:pPr lvl="0"/>
            <a:r>
              <a:rPr lang="en-US" smtClean="0"/>
              <a:t>Click to edit Master text styles</a:t>
            </a:r>
          </a:p>
        </p:txBody>
      </p:sp>
      <p:sp>
        <p:nvSpPr>
          <p:cNvPr id="8" name="Picture Placeholder 7"/>
          <p:cNvSpPr>
            <a:spLocks noGrp="1"/>
          </p:cNvSpPr>
          <p:nvPr>
            <p:ph type="pic" sz="quarter" idx="10"/>
          </p:nvPr>
        </p:nvSpPr>
        <p:spPr>
          <a:xfrm>
            <a:off x="457200" y="1447800"/>
            <a:ext cx="3581400" cy="4419600"/>
          </a:xfrm>
        </p:spPr>
        <p:txBody>
          <a:bodyPr/>
          <a:lstStyle>
            <a:lvl1pPr marL="0" indent="0">
              <a:spcBef>
                <a:spcPts val="0"/>
              </a:spcBef>
              <a:buFont typeface="Arial" pitchFamily="34" charset="0"/>
              <a:buNone/>
              <a:defRPr/>
            </a:lvl1pPr>
          </a:lstStyle>
          <a:p>
            <a:r>
              <a:rPr lang="en-US" dirty="0" smtClean="0"/>
              <a:t>Click icon to add picture</a:t>
            </a:r>
            <a:endParaRPr lang="en-US" dirty="0"/>
          </a:p>
        </p:txBody>
      </p:sp>
      <p:sp>
        <p:nvSpPr>
          <p:cNvPr id="7"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61423092"/>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Tree>
    <p:extLst>
      <p:ext uri="{BB962C8B-B14F-4D97-AF65-F5344CB8AC3E}">
        <p14:creationId xmlns:p14="http://schemas.microsoft.com/office/powerpoint/2010/main" val="3948809836"/>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493222"/>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992"/>
            <a:ext cx="8229600" cy="1020762"/>
          </a:xfrm>
        </p:spPr>
        <p:txBody>
          <a:bodyPr/>
          <a:lstStyle>
            <a:lvl1pPr>
              <a:defRPr>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1"/>
            <a:ext cx="4038600" cy="42973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1"/>
            <a:ext cx="4038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endParaRPr lang="en-US" dirty="0">
              <a:solidFill>
                <a:prstClr val="black">
                  <a:tint val="75000"/>
                </a:prstClr>
              </a:solidFill>
            </a:endParaRPr>
          </a:p>
          <a:p>
            <a:pPr>
              <a:defRPr/>
            </a:pPr>
            <a:endParaRPr lang="en-US" dirty="0">
              <a:solidFill>
                <a:prstClr val="black">
                  <a:tint val="75000"/>
                </a:prstClr>
              </a:solidFill>
            </a:endParaRPr>
          </a:p>
        </p:txBody>
      </p:sp>
      <p:sp>
        <p:nvSpPr>
          <p:cNvPr id="6" name="Rectangle 10"/>
          <p:cNvSpPr>
            <a:spLocks noGrp="1" noChangeArrowheads="1"/>
          </p:cNvSpPr>
          <p:nvPr>
            <p:ph type="sldNum" sz="quarter" idx="11"/>
          </p:nvPr>
        </p:nvSpPr>
        <p:spPr>
          <a:xfrm>
            <a:off x="6553200" y="6356352"/>
            <a:ext cx="2133600" cy="365125"/>
          </a:xfrm>
          <a:prstGeom prst="rect">
            <a:avLst/>
          </a:prstGeom>
          <a:ln/>
        </p:spPr>
        <p:txBody>
          <a:bodyPr/>
          <a:lstStyle>
            <a:lvl1pPr>
              <a:defRPr/>
            </a:lvl1pPr>
          </a:lstStyle>
          <a:p>
            <a:pPr defTabSz="342900" fontAlgn="auto">
              <a:spcBef>
                <a:spcPts val="0"/>
              </a:spcBef>
              <a:spcAft>
                <a:spcPts val="0"/>
              </a:spcAft>
            </a:pPr>
            <a:endParaRPr lang="en-US" dirty="0" smtClean="0">
              <a:solidFill>
                <a:prstClr val="black"/>
              </a:solidFill>
              <a:latin typeface="Calibri"/>
            </a:endParaRPr>
          </a:p>
          <a:p>
            <a:pPr defTabSz="342900" fontAlgn="auto">
              <a:spcBef>
                <a:spcPts val="0"/>
              </a:spcBef>
              <a:spcAft>
                <a:spcPts val="0"/>
              </a:spcAft>
            </a:pPr>
            <a:fld id="{8DB7DC4E-0C6A-874C-B76E-3E346A574751}" type="slidenum">
              <a:rPr lang="en-US" smtClean="0">
                <a:solidFill>
                  <a:prstClr val="black"/>
                </a:solidFill>
                <a:latin typeface="Calibri"/>
              </a:rPr>
              <a:pPr defTabSz="342900" fontAlgn="auto">
                <a:spcBef>
                  <a:spcPts val="0"/>
                </a:spcBef>
                <a:spcAft>
                  <a:spcPts val="0"/>
                </a:spcAft>
              </a:pPr>
              <a:t>‹#›</a:t>
            </a:fld>
            <a:endParaRPr lang="en-US" dirty="0">
              <a:solidFill>
                <a:prstClr val="black"/>
              </a:solidFill>
              <a:latin typeface="Calibri"/>
            </a:endParaRPr>
          </a:p>
        </p:txBody>
      </p:sp>
    </p:spTree>
    <p:extLst>
      <p:ext uri="{BB962C8B-B14F-4D97-AF65-F5344CB8AC3E}">
        <p14:creationId xmlns:p14="http://schemas.microsoft.com/office/powerpoint/2010/main" val="384839788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0"/>
            <a:ext cx="8229600" cy="5622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endParaRPr lang="en-US" dirty="0">
              <a:solidFill>
                <a:prstClr val="black">
                  <a:tint val="75000"/>
                </a:prstClr>
              </a:solidFill>
            </a:endParaRPr>
          </a:p>
          <a:p>
            <a:pPr>
              <a:defRPr/>
            </a:pPr>
            <a:endParaRPr lang="en-US" dirty="0">
              <a:solidFill>
                <a:prstClr val="black">
                  <a:tint val="75000"/>
                </a:prstClr>
              </a:solidFill>
            </a:endParaRPr>
          </a:p>
        </p:txBody>
      </p:sp>
      <p:sp>
        <p:nvSpPr>
          <p:cNvPr id="4" name="Rectangle 10"/>
          <p:cNvSpPr>
            <a:spLocks noGrp="1" noChangeArrowheads="1"/>
          </p:cNvSpPr>
          <p:nvPr>
            <p:ph type="sldNum" sz="quarter" idx="11"/>
          </p:nvPr>
        </p:nvSpPr>
        <p:spPr>
          <a:xfrm>
            <a:off x="6553200" y="6356352"/>
            <a:ext cx="2133600" cy="365125"/>
          </a:xfrm>
          <a:prstGeom prst="rect">
            <a:avLst/>
          </a:prstGeom>
          <a:ln/>
        </p:spPr>
        <p:txBody>
          <a:bodyPr/>
          <a:lstStyle>
            <a:lvl1pPr>
              <a:defRPr/>
            </a:lvl1pPr>
          </a:lstStyle>
          <a:p>
            <a:pPr defTabSz="342900" fontAlgn="auto">
              <a:spcBef>
                <a:spcPts val="0"/>
              </a:spcBef>
              <a:spcAft>
                <a:spcPts val="0"/>
              </a:spcAft>
            </a:pPr>
            <a:endParaRPr lang="en-US" dirty="0" smtClean="0">
              <a:solidFill>
                <a:prstClr val="black"/>
              </a:solidFill>
              <a:latin typeface="Calibri"/>
            </a:endParaRPr>
          </a:p>
          <a:p>
            <a:pPr defTabSz="342900" fontAlgn="auto">
              <a:spcBef>
                <a:spcPts val="0"/>
              </a:spcBef>
              <a:spcAft>
                <a:spcPts val="0"/>
              </a:spcAft>
            </a:pPr>
            <a:fld id="{2A9BDA38-16C2-DA48-9B03-286DB77B8232}" type="slidenum">
              <a:rPr lang="en-US" smtClean="0">
                <a:solidFill>
                  <a:prstClr val="black"/>
                </a:solidFill>
                <a:latin typeface="Calibri"/>
              </a:rPr>
              <a:pPr defTabSz="342900" fontAlgn="auto">
                <a:spcBef>
                  <a:spcPts val="0"/>
                </a:spcBef>
                <a:spcAft>
                  <a:spcPts val="0"/>
                </a:spcAft>
              </a:pPr>
              <a:t>‹#›</a:t>
            </a:fld>
            <a:endParaRPr lang="en-US" dirty="0">
              <a:solidFill>
                <a:prstClr val="black"/>
              </a:solidFill>
              <a:latin typeface="Calibri"/>
            </a:endParaRPr>
          </a:p>
        </p:txBody>
      </p:sp>
    </p:spTree>
    <p:extLst>
      <p:ext uri="{BB962C8B-B14F-4D97-AF65-F5344CB8AC3E}">
        <p14:creationId xmlns:p14="http://schemas.microsoft.com/office/powerpoint/2010/main" val="129210880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6211640"/>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2"/>
        </a:solidFill>
        <a:effectLst/>
      </p:bgPr>
    </p:bg>
    <p:spTree>
      <p:nvGrpSpPr>
        <p:cNvPr id="1" name=""/>
        <p:cNvGrpSpPr/>
        <p:nvPr/>
      </p:nvGrpSpPr>
      <p:grpSpPr>
        <a:xfrm>
          <a:off x="0" y="0"/>
          <a:ext cx="0" cy="0"/>
          <a:chOff x="0" y="0"/>
          <a:chExt cx="0" cy="0"/>
        </a:xfrm>
      </p:grpSpPr>
      <p:sp>
        <p:nvSpPr>
          <p:cNvPr id="35" name="Title 34"/>
          <p:cNvSpPr>
            <a:spLocks noGrp="1"/>
          </p:cNvSpPr>
          <p:nvPr>
            <p:ph type="title" hasCustomPrompt="1"/>
          </p:nvPr>
        </p:nvSpPr>
        <p:spPr>
          <a:xfrm>
            <a:off x="648605" y="2883538"/>
            <a:ext cx="6576108" cy="618631"/>
          </a:xfrm>
        </p:spPr>
        <p:txBody>
          <a:bodyPr vert="horz" wrap="square" lIns="91440" tIns="45720" rIns="91440" bIns="45720" rtlCol="0" anchor="b">
            <a:spAutoFit/>
          </a:bodyPr>
          <a:lstStyle>
            <a:lvl1pPr>
              <a:lnSpc>
                <a:spcPct val="95000"/>
              </a:lnSpc>
              <a:defRPr kumimoji="0" lang="en-US" sz="3800" b="0" i="0" u="none" strike="noStrike" kern="1200" cap="none" spc="0" normalizeH="0" baseline="0" noProof="0" dirty="0">
                <a:ln>
                  <a:noFill/>
                </a:ln>
                <a:solidFill>
                  <a:schemeClr val="bg1"/>
                </a:solidFill>
                <a:effectLst/>
                <a:uLnTx/>
                <a:uFillTx/>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smtClean="0"/>
              <a:t>Title Slide Here</a:t>
            </a:r>
            <a:endParaRPr lang="en-US" dirty="0"/>
          </a:p>
        </p:txBody>
      </p:sp>
      <p:sp>
        <p:nvSpPr>
          <p:cNvPr id="38" name="Text Placeholder 2"/>
          <p:cNvSpPr>
            <a:spLocks noGrp="1"/>
          </p:cNvSpPr>
          <p:nvPr>
            <p:ph type="body" idx="1" hasCustomPrompt="1"/>
          </p:nvPr>
        </p:nvSpPr>
        <p:spPr>
          <a:xfrm>
            <a:off x="654697" y="3436978"/>
            <a:ext cx="6550480" cy="507831"/>
          </a:xfrm>
        </p:spPr>
        <p:txBody>
          <a:bodyPr anchor="t" anchorCtr="0">
            <a:noAutofit/>
          </a:bodyPr>
          <a:lstStyle>
            <a:lvl1pPr marL="0" indent="0" algn="l" defTabSz="914400" rtl="0" eaLnBrk="1" latinLnBrk="0" hangingPunct="1">
              <a:lnSpc>
                <a:spcPct val="90000"/>
              </a:lnSpc>
              <a:spcBef>
                <a:spcPts val="600"/>
              </a:spcBef>
              <a:buFont typeface="Arial" pitchFamily="34" charset="0"/>
              <a:buNone/>
              <a:defRPr sz="3800" i="1" spc="0" baseline="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lnSpc>
                <a:spcPct val="75000"/>
              </a:lnSpc>
              <a:spcBef>
                <a:spcPts val="1400"/>
              </a:spcBef>
              <a:buFont typeface="Arial" pitchFamily="34" charset="0"/>
              <a:buNone/>
            </a:pPr>
            <a:r>
              <a:rPr lang="en-US" dirty="0" smtClean="0"/>
              <a:t>Subtitle Title Here</a:t>
            </a:r>
          </a:p>
        </p:txBody>
      </p:sp>
      <p:sp>
        <p:nvSpPr>
          <p:cNvPr id="46" name="Date Placeholder 4"/>
          <p:cNvSpPr>
            <a:spLocks noGrp="1"/>
          </p:cNvSpPr>
          <p:nvPr>
            <p:ph type="dt" sz="half" idx="2"/>
          </p:nvPr>
        </p:nvSpPr>
        <p:spPr>
          <a:xfrm>
            <a:off x="748092" y="6045890"/>
            <a:ext cx="1925338" cy="238606"/>
          </a:xfrm>
          <a:prstGeom prst="rect">
            <a:avLst/>
          </a:prstGeom>
        </p:spPr>
        <p:txBody>
          <a:bodyPr vert="horz" wrap="square" lIns="0" tIns="0" rIns="0" bIns="0" rtlCol="0" anchor="b" anchorCtr="0"/>
          <a:lstStyle>
            <a:lvl1pPr algn="l">
              <a:defRPr sz="1200" i="0">
                <a:solidFill>
                  <a:schemeClr val="bg1"/>
                </a:solidFill>
                <a:latin typeface="Arial" pitchFamily="34" charset="0"/>
                <a:cs typeface="Arial" pitchFamily="34" charset="0"/>
              </a:defRPr>
            </a:lvl1pPr>
          </a:lstStyle>
          <a:p>
            <a:fld id="{C42DCCBC-AA0F-44E9-9EDE-CB9B971EF028}" type="datetime1">
              <a:rPr lang="en-US" smtClean="0">
                <a:solidFill>
                  <a:prstClr val="white"/>
                </a:solidFill>
              </a:rPr>
              <a:pPr/>
              <a:t>1/10/2017</a:t>
            </a:fld>
            <a:endParaRPr lang="en-US" dirty="0">
              <a:solidFill>
                <a:prstClr val="white"/>
              </a:solidFill>
            </a:endParaRPr>
          </a:p>
        </p:txBody>
      </p:sp>
      <p:sp>
        <p:nvSpPr>
          <p:cNvPr id="3" name="Text Placeholder 2"/>
          <p:cNvSpPr>
            <a:spLocks noGrp="1"/>
          </p:cNvSpPr>
          <p:nvPr>
            <p:ph type="body" sz="quarter" idx="10"/>
          </p:nvPr>
        </p:nvSpPr>
        <p:spPr>
          <a:xfrm>
            <a:off x="747714" y="4349650"/>
            <a:ext cx="6477000" cy="489939"/>
          </a:xfrm>
        </p:spPr>
        <p:txBody>
          <a:bodyPr vert="horz" wrap="square" lIns="0" tIns="0" rIns="0" bIns="0" rtlCol="0" anchor="t" anchorCtr="0"/>
          <a:lstStyle>
            <a:lvl1pPr marL="0" indent="0">
              <a:spcBef>
                <a:spcPts val="0"/>
              </a:spcBef>
              <a:buNone/>
              <a:defRPr lang="en-US" sz="1800" i="0" smtClean="0">
                <a:cs typeface="Arial" pitchFamily="34" charset="0"/>
              </a:defRPr>
            </a:lvl1pPr>
            <a:lvl2pPr>
              <a:defRPr lang="en-US" sz="1800" smtClean="0">
                <a:solidFill>
                  <a:schemeClr val="tx1"/>
                </a:solidFill>
                <a:latin typeface="+mn-lt"/>
              </a:defRPr>
            </a:lvl2pPr>
            <a:lvl3pPr>
              <a:defRPr lang="en-US" sz="1800" smtClean="0">
                <a:solidFill>
                  <a:schemeClr val="tx1"/>
                </a:solidFill>
                <a:latin typeface="+mn-lt"/>
              </a:defRPr>
            </a:lvl3pPr>
            <a:lvl4pPr>
              <a:defRPr lang="en-US" sz="1800" smtClean="0">
                <a:solidFill>
                  <a:schemeClr val="tx1"/>
                </a:solidFill>
                <a:latin typeface="+mn-lt"/>
              </a:defRPr>
            </a:lvl4pPr>
            <a:lvl5pPr>
              <a:defRPr lang="en-US" sz="1800">
                <a:solidFill>
                  <a:schemeClr val="tx1"/>
                </a:solidFill>
                <a:latin typeface="+mn-lt"/>
              </a:defRPr>
            </a:lvl5pPr>
          </a:lstStyle>
          <a:p>
            <a:pPr marL="0" lvl="0"/>
            <a:r>
              <a:rPr lang="en-US" dirty="0" smtClean="0"/>
              <a:t>Click to edit Master text styles</a:t>
            </a:r>
            <a:endParaRPr lang="en-US" dirty="0"/>
          </a:p>
        </p:txBody>
      </p:sp>
      <p:pic>
        <p:nvPicPr>
          <p:cNvPr id="9" name="Picture 8" descr="UCSF_sig_white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8932" y="742959"/>
            <a:ext cx="1400637" cy="910729"/>
          </a:xfrm>
          <a:prstGeom prst="rect">
            <a:avLst/>
          </a:prstGeom>
        </p:spPr>
      </p:pic>
    </p:spTree>
    <p:extLst>
      <p:ext uri="{BB962C8B-B14F-4D97-AF65-F5344CB8AC3E}">
        <p14:creationId xmlns:p14="http://schemas.microsoft.com/office/powerpoint/2010/main" val="3192242"/>
      </p:ext>
    </p:extLst>
  </p:cSld>
  <p:clrMapOvr>
    <a:masterClrMapping/>
  </p:clrMapOvr>
  <p:transition>
    <p:fade/>
  </p:transition>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1">
    <p:bg>
      <p:bgPr>
        <a:solidFill>
          <a:schemeClr val="tx2"/>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5"/>
          <p:cNvSpPr/>
          <p:nvPr/>
        </p:nvSpPr>
        <p:spPr bwMode="auto">
          <a:xfrm>
            <a:off x="365125" y="366713"/>
            <a:ext cx="6859588" cy="5153025"/>
          </a:xfrm>
          <a:prstGeom prst="rect">
            <a:avLst/>
          </a:prstGeom>
          <a:solidFill>
            <a:schemeClr val="tx1"/>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0" y="0"/>
            <a:ext cx="9144000" cy="6858000"/>
          </a:xfrm>
          <a:prstGeom prst="rect">
            <a:avLst/>
          </a:prstGeom>
        </p:spPr>
      </p:pic>
      <p:sp>
        <p:nvSpPr>
          <p:cNvPr id="10" name="Rectangle 9"/>
          <p:cNvSpPr/>
          <p:nvPr userDrawn="1"/>
        </p:nvSpPr>
        <p:spPr bwMode="invGray">
          <a:xfrm>
            <a:off x="365125" y="366713"/>
            <a:ext cx="6859588" cy="5153025"/>
          </a:xfrm>
          <a:prstGeom prst="rect">
            <a:avLst/>
          </a:prstGeom>
          <a:solidFill>
            <a:schemeClr val="tx1"/>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sp>
        <p:nvSpPr>
          <p:cNvPr id="35" name="Title 34"/>
          <p:cNvSpPr>
            <a:spLocks noGrp="1"/>
          </p:cNvSpPr>
          <p:nvPr>
            <p:ph type="title" hasCustomPrompt="1"/>
          </p:nvPr>
        </p:nvSpPr>
        <p:spPr>
          <a:xfrm>
            <a:off x="648605" y="2446074"/>
            <a:ext cx="6576108" cy="618631"/>
          </a:xfrm>
        </p:spPr>
        <p:txBody>
          <a:bodyPr vert="horz" wrap="square" lIns="91440" tIns="45720" rIns="91440" bIns="45720" rtlCol="0" anchor="b">
            <a:spAutoFit/>
          </a:bodyPr>
          <a:lstStyle>
            <a:lvl1pPr>
              <a:lnSpc>
                <a:spcPct val="95000"/>
              </a:lnSpc>
              <a:defRPr kumimoji="0" lang="en-US" sz="3800" b="0" i="0" u="none" strike="noStrike" kern="1200" cap="none" spc="0" normalizeH="0" baseline="0" noProof="0" dirty="0">
                <a:ln>
                  <a:noFill/>
                </a:ln>
                <a:solidFill>
                  <a:schemeClr val="bg1"/>
                </a:solidFill>
                <a:effectLst/>
                <a:uLnTx/>
                <a:uFillTx/>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smtClean="0"/>
              <a:t>Title Slide Here</a:t>
            </a:r>
            <a:endParaRPr lang="en-US" dirty="0"/>
          </a:p>
        </p:txBody>
      </p:sp>
      <p:sp>
        <p:nvSpPr>
          <p:cNvPr id="38" name="Text Placeholder 2"/>
          <p:cNvSpPr>
            <a:spLocks noGrp="1"/>
          </p:cNvSpPr>
          <p:nvPr>
            <p:ph type="body" idx="1" hasCustomPrompt="1"/>
          </p:nvPr>
        </p:nvSpPr>
        <p:spPr>
          <a:xfrm>
            <a:off x="654696" y="2999514"/>
            <a:ext cx="6550481" cy="507831"/>
          </a:xfrm>
        </p:spPr>
        <p:txBody>
          <a:bodyPr anchor="t" anchorCtr="0">
            <a:noAutofit/>
          </a:bodyPr>
          <a:lstStyle>
            <a:lvl1pPr marL="0" indent="0" algn="l" defTabSz="914400" rtl="0" eaLnBrk="1" latinLnBrk="0" hangingPunct="1">
              <a:lnSpc>
                <a:spcPct val="90000"/>
              </a:lnSpc>
              <a:spcBef>
                <a:spcPts val="600"/>
              </a:spcBef>
              <a:buFont typeface="Arial" pitchFamily="34" charset="0"/>
              <a:buNone/>
              <a:defRPr sz="3800" i="1" spc="0" baseline="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lnSpc>
                <a:spcPct val="75000"/>
              </a:lnSpc>
              <a:spcBef>
                <a:spcPts val="1400"/>
              </a:spcBef>
              <a:buFont typeface="Arial" pitchFamily="34" charset="0"/>
              <a:buNone/>
            </a:pPr>
            <a:r>
              <a:rPr lang="en-US" dirty="0" smtClean="0"/>
              <a:t>Subtitle Title Here</a:t>
            </a:r>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670" y="742094"/>
            <a:ext cx="1041033" cy="682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Date Placeholder 4"/>
          <p:cNvSpPr>
            <a:spLocks noGrp="1"/>
          </p:cNvSpPr>
          <p:nvPr>
            <p:ph type="dt" sz="half" idx="2"/>
          </p:nvPr>
        </p:nvSpPr>
        <p:spPr>
          <a:xfrm>
            <a:off x="748092" y="4907753"/>
            <a:ext cx="1925338" cy="238606"/>
          </a:xfrm>
          <a:prstGeom prst="rect">
            <a:avLst/>
          </a:prstGeom>
        </p:spPr>
        <p:txBody>
          <a:bodyPr vert="horz" wrap="square" lIns="0" tIns="0" rIns="0" bIns="0" rtlCol="0" anchor="b" anchorCtr="0"/>
          <a:lstStyle>
            <a:lvl1pPr algn="l">
              <a:defRPr sz="1200" i="0">
                <a:solidFill>
                  <a:schemeClr val="bg1"/>
                </a:solidFill>
                <a:latin typeface="Arial" pitchFamily="34" charset="0"/>
                <a:cs typeface="Arial" pitchFamily="34" charset="0"/>
              </a:defRPr>
            </a:lvl1pPr>
          </a:lstStyle>
          <a:p>
            <a:fld id="{7CA65D26-67D5-4CD2-90EC-E629659F24B3}" type="datetime1">
              <a:rPr lang="en-US" smtClean="0">
                <a:solidFill>
                  <a:prstClr val="white"/>
                </a:solidFill>
              </a:rPr>
              <a:pPr/>
              <a:t>1/10/2017</a:t>
            </a:fld>
            <a:endParaRPr lang="en-US" dirty="0">
              <a:solidFill>
                <a:prstClr val="white"/>
              </a:solidFill>
            </a:endParaRPr>
          </a:p>
        </p:txBody>
      </p:sp>
      <p:sp>
        <p:nvSpPr>
          <p:cNvPr id="3" name="Text Placeholder 2"/>
          <p:cNvSpPr>
            <a:spLocks noGrp="1"/>
          </p:cNvSpPr>
          <p:nvPr>
            <p:ph type="body" sz="quarter" idx="10"/>
          </p:nvPr>
        </p:nvSpPr>
        <p:spPr>
          <a:xfrm>
            <a:off x="746125" y="4045554"/>
            <a:ext cx="6478588" cy="365125"/>
          </a:xfrm>
        </p:spPr>
        <p:txBody>
          <a:bodyPr vert="horz" wrap="square" lIns="0" tIns="0" rIns="0" bIns="0" rtlCol="0" anchor="t" anchorCtr="0"/>
          <a:lstStyle>
            <a:lvl1pPr marL="0" indent="0">
              <a:spcBef>
                <a:spcPts val="0"/>
              </a:spcBef>
              <a:buNone/>
              <a:defRPr lang="en-US" sz="1800" i="0" dirty="0" smtClean="0">
                <a:solidFill>
                  <a:schemeClr val="bg1"/>
                </a:solidFill>
                <a:cs typeface="Arial" pitchFamily="34" charset="0"/>
              </a:defRPr>
            </a:lvl1pPr>
            <a:lvl2pPr>
              <a:defRPr lang="en-US" sz="1800" dirty="0" smtClean="0">
                <a:latin typeface="+mn-lt"/>
              </a:defRPr>
            </a:lvl2pPr>
            <a:lvl3pPr>
              <a:defRPr lang="en-US" sz="1800" dirty="0" smtClean="0">
                <a:latin typeface="+mn-lt"/>
              </a:defRPr>
            </a:lvl3pPr>
            <a:lvl4pPr>
              <a:defRPr lang="en-US" sz="1800" dirty="0" smtClean="0">
                <a:latin typeface="+mn-lt"/>
              </a:defRPr>
            </a:lvl4pPr>
            <a:lvl5pPr>
              <a:defRPr lang="en-US" sz="1800" dirty="0">
                <a:latin typeface="+mn-lt"/>
              </a:defRPr>
            </a:lvl5pPr>
          </a:lstStyle>
          <a:p>
            <a:pPr marL="0" lvl="0"/>
            <a:r>
              <a:rPr lang="en-US" dirty="0" smtClean="0"/>
              <a:t>Click to edit Master text styles</a:t>
            </a:r>
            <a:endParaRPr lang="en-US" dirty="0"/>
          </a:p>
        </p:txBody>
      </p:sp>
      <p:pic>
        <p:nvPicPr>
          <p:cNvPr id="14" name="Picture 13" descr="UCSF_sig_white_RGB.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38933" y="742959"/>
            <a:ext cx="1050990" cy="683380"/>
          </a:xfrm>
          <a:prstGeom prst="rect">
            <a:avLst/>
          </a:prstGeom>
        </p:spPr>
      </p:pic>
    </p:spTree>
    <p:extLst>
      <p:ext uri="{BB962C8B-B14F-4D97-AF65-F5344CB8AC3E}">
        <p14:creationId xmlns:p14="http://schemas.microsoft.com/office/powerpoint/2010/main" val="392076378"/>
      </p:ext>
    </p:extLst>
  </p:cSld>
  <p:clrMapOvr>
    <a:masterClrMapping/>
  </p:clrMapOvr>
  <p:transition>
    <p:fade/>
  </p:transition>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2">
    <p:bg>
      <p:bgPr>
        <a:solidFill>
          <a:schemeClr val="tx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5"/>
          <p:cNvSpPr/>
          <p:nvPr/>
        </p:nvSpPr>
        <p:spPr bwMode="auto">
          <a:xfrm>
            <a:off x="365125" y="366713"/>
            <a:ext cx="6859588" cy="5153025"/>
          </a:xfrm>
          <a:prstGeom prst="rect">
            <a:avLst/>
          </a:prstGeom>
          <a:solidFill>
            <a:schemeClr val="tx1"/>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670" y="742094"/>
            <a:ext cx="1041033" cy="682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0" y="0"/>
            <a:ext cx="9144000" cy="6858000"/>
          </a:xfrm>
          <a:prstGeom prst="rect">
            <a:avLst/>
          </a:prstGeom>
        </p:spPr>
      </p:pic>
      <p:sp>
        <p:nvSpPr>
          <p:cNvPr id="10" name="Rectangle 9"/>
          <p:cNvSpPr/>
          <p:nvPr userDrawn="1"/>
        </p:nvSpPr>
        <p:spPr bwMode="invGray">
          <a:xfrm>
            <a:off x="365125" y="366713"/>
            <a:ext cx="6859588" cy="5153025"/>
          </a:xfrm>
          <a:prstGeom prst="rect">
            <a:avLst/>
          </a:prstGeom>
          <a:solidFill>
            <a:schemeClr val="tx1"/>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sp>
        <p:nvSpPr>
          <p:cNvPr id="35" name="Title 34"/>
          <p:cNvSpPr>
            <a:spLocks noGrp="1"/>
          </p:cNvSpPr>
          <p:nvPr>
            <p:ph type="title" hasCustomPrompt="1"/>
          </p:nvPr>
        </p:nvSpPr>
        <p:spPr>
          <a:xfrm>
            <a:off x="648605" y="2446074"/>
            <a:ext cx="6576108" cy="618631"/>
          </a:xfrm>
        </p:spPr>
        <p:txBody>
          <a:bodyPr vert="horz" wrap="square" lIns="91440" tIns="45720" rIns="91440" bIns="45720" rtlCol="0" anchor="b">
            <a:spAutoFit/>
          </a:bodyPr>
          <a:lstStyle>
            <a:lvl1pPr>
              <a:lnSpc>
                <a:spcPct val="95000"/>
              </a:lnSpc>
              <a:defRPr kumimoji="0" lang="en-US" sz="3800" b="0" i="0" u="none" strike="noStrike" kern="1200" cap="none" spc="0" normalizeH="0" baseline="0" noProof="0" dirty="0">
                <a:ln>
                  <a:noFill/>
                </a:ln>
                <a:solidFill>
                  <a:schemeClr val="bg1"/>
                </a:solidFill>
                <a:effectLst/>
                <a:uLnTx/>
                <a:uFillTx/>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smtClean="0"/>
              <a:t>Title Slide Here</a:t>
            </a:r>
            <a:endParaRPr lang="en-US" dirty="0"/>
          </a:p>
        </p:txBody>
      </p:sp>
      <p:sp>
        <p:nvSpPr>
          <p:cNvPr id="38" name="Text Placeholder 2"/>
          <p:cNvSpPr>
            <a:spLocks noGrp="1"/>
          </p:cNvSpPr>
          <p:nvPr>
            <p:ph type="body" idx="1" hasCustomPrompt="1"/>
          </p:nvPr>
        </p:nvSpPr>
        <p:spPr>
          <a:xfrm>
            <a:off x="654697" y="2999514"/>
            <a:ext cx="6550480" cy="507831"/>
          </a:xfrm>
        </p:spPr>
        <p:txBody>
          <a:bodyPr anchor="t" anchorCtr="0">
            <a:noAutofit/>
          </a:bodyPr>
          <a:lstStyle>
            <a:lvl1pPr marL="0" indent="0" algn="l" defTabSz="914400" rtl="0" eaLnBrk="1" latinLnBrk="0" hangingPunct="1">
              <a:lnSpc>
                <a:spcPct val="90000"/>
              </a:lnSpc>
              <a:spcBef>
                <a:spcPts val="600"/>
              </a:spcBef>
              <a:buFont typeface="Arial" pitchFamily="34" charset="0"/>
              <a:buNone/>
              <a:defRPr sz="3800" i="1" spc="0" baseline="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lnSpc>
                <a:spcPct val="75000"/>
              </a:lnSpc>
              <a:spcBef>
                <a:spcPts val="1400"/>
              </a:spcBef>
              <a:buFont typeface="Arial" pitchFamily="34" charset="0"/>
              <a:buNone/>
            </a:pPr>
            <a:r>
              <a:rPr lang="en-US" dirty="0" smtClean="0"/>
              <a:t>Subtitle Title Here</a:t>
            </a:r>
          </a:p>
        </p:txBody>
      </p:sp>
      <p:sp>
        <p:nvSpPr>
          <p:cNvPr id="46" name="Date Placeholder 4"/>
          <p:cNvSpPr>
            <a:spLocks noGrp="1"/>
          </p:cNvSpPr>
          <p:nvPr>
            <p:ph type="dt" sz="half" idx="2"/>
          </p:nvPr>
        </p:nvSpPr>
        <p:spPr>
          <a:xfrm>
            <a:off x="748092" y="4907753"/>
            <a:ext cx="1925338" cy="238606"/>
          </a:xfrm>
          <a:prstGeom prst="rect">
            <a:avLst/>
          </a:prstGeom>
        </p:spPr>
        <p:txBody>
          <a:bodyPr vert="horz" wrap="square" lIns="0" tIns="0" rIns="0" bIns="0" rtlCol="0" anchor="b" anchorCtr="0"/>
          <a:lstStyle>
            <a:lvl1pPr algn="l">
              <a:defRPr sz="1200" i="0">
                <a:solidFill>
                  <a:schemeClr val="bg1"/>
                </a:solidFill>
                <a:latin typeface="Arial" pitchFamily="34" charset="0"/>
                <a:cs typeface="Arial" pitchFamily="34" charset="0"/>
              </a:defRPr>
            </a:lvl1pPr>
          </a:lstStyle>
          <a:p>
            <a:fld id="{F3D771E1-46BB-4A41-837B-A28DD845D1F3}" type="datetime1">
              <a:rPr lang="en-US" smtClean="0">
                <a:solidFill>
                  <a:prstClr val="white"/>
                </a:solidFill>
              </a:rPr>
              <a:pPr/>
              <a:t>1/10/2017</a:t>
            </a:fld>
            <a:endParaRPr lang="en-US" dirty="0">
              <a:solidFill>
                <a:prstClr val="white"/>
              </a:solidFill>
            </a:endParaRPr>
          </a:p>
        </p:txBody>
      </p:sp>
      <p:sp>
        <p:nvSpPr>
          <p:cNvPr id="4" name="Text Placeholder 3"/>
          <p:cNvSpPr>
            <a:spLocks noGrp="1"/>
          </p:cNvSpPr>
          <p:nvPr>
            <p:ph type="body" sz="quarter" idx="10"/>
          </p:nvPr>
        </p:nvSpPr>
        <p:spPr>
          <a:xfrm>
            <a:off x="745587" y="4046758"/>
            <a:ext cx="6451600" cy="325755"/>
          </a:xfrm>
        </p:spPr>
        <p:txBody>
          <a:bodyPr vert="horz" wrap="square" lIns="0" tIns="0" rIns="0" bIns="0" rtlCol="0" anchor="t" anchorCtr="0"/>
          <a:lstStyle>
            <a:lvl1pPr marL="0" indent="0">
              <a:spcBef>
                <a:spcPts val="0"/>
              </a:spcBef>
              <a:buNone/>
              <a:defRPr lang="en-US" sz="1800" i="0" smtClean="0">
                <a:solidFill>
                  <a:schemeClr val="bg1"/>
                </a:solidFill>
                <a:cs typeface="Arial" pitchFamily="34" charset="0"/>
              </a:defRPr>
            </a:lvl1pPr>
            <a:lvl2pPr>
              <a:defRPr lang="en-US" sz="1800" smtClean="0">
                <a:latin typeface="+mn-lt"/>
              </a:defRPr>
            </a:lvl2pPr>
            <a:lvl3pPr>
              <a:defRPr lang="en-US" sz="1800" smtClean="0">
                <a:latin typeface="+mn-lt"/>
              </a:defRPr>
            </a:lvl3pPr>
            <a:lvl4pPr>
              <a:defRPr lang="en-US" sz="1800" smtClean="0">
                <a:latin typeface="+mn-lt"/>
              </a:defRPr>
            </a:lvl4pPr>
            <a:lvl5pPr>
              <a:defRPr lang="en-US" sz="1800">
                <a:latin typeface="+mn-lt"/>
              </a:defRPr>
            </a:lvl5pPr>
          </a:lstStyle>
          <a:p>
            <a:pPr marL="0" lvl="0"/>
            <a:r>
              <a:rPr lang="en-US" dirty="0" smtClean="0"/>
              <a:t>Click to edit Master text styles</a:t>
            </a:r>
            <a:endParaRPr lang="en-US" dirty="0"/>
          </a:p>
        </p:txBody>
      </p:sp>
      <p:pic>
        <p:nvPicPr>
          <p:cNvPr id="13" name="Picture 12" descr="UCSF_sig_white_RGB.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38933" y="742959"/>
            <a:ext cx="1050990" cy="683380"/>
          </a:xfrm>
          <a:prstGeom prst="rect">
            <a:avLst/>
          </a:prstGeom>
        </p:spPr>
      </p:pic>
    </p:spTree>
    <p:extLst>
      <p:ext uri="{BB962C8B-B14F-4D97-AF65-F5344CB8AC3E}">
        <p14:creationId xmlns:p14="http://schemas.microsoft.com/office/powerpoint/2010/main" val="1612588509"/>
      </p:ext>
    </p:extLst>
  </p:cSld>
  <p:clrMapOvr>
    <a:masterClrMapping/>
  </p:clrMapOvr>
  <p:transition>
    <p:fade/>
  </p:transition>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3">
    <p:bg>
      <p:bgPr>
        <a:solidFill>
          <a:schemeClr val="tx2"/>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5"/>
          <p:cNvSpPr/>
          <p:nvPr/>
        </p:nvSpPr>
        <p:spPr bwMode="auto">
          <a:xfrm>
            <a:off x="365125" y="366713"/>
            <a:ext cx="6859588" cy="5153025"/>
          </a:xfrm>
          <a:prstGeom prst="rect">
            <a:avLst/>
          </a:prstGeom>
          <a:solidFill>
            <a:schemeClr val="accent5"/>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670" y="742094"/>
            <a:ext cx="1041033" cy="682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0" y="0"/>
            <a:ext cx="9144000" cy="6858000"/>
          </a:xfrm>
          <a:prstGeom prst="rect">
            <a:avLst/>
          </a:prstGeom>
        </p:spPr>
      </p:pic>
      <p:sp>
        <p:nvSpPr>
          <p:cNvPr id="10" name="Rectangle 9"/>
          <p:cNvSpPr/>
          <p:nvPr userDrawn="1"/>
        </p:nvSpPr>
        <p:spPr bwMode="invGray">
          <a:xfrm>
            <a:off x="365125" y="366713"/>
            <a:ext cx="6859588" cy="5153025"/>
          </a:xfrm>
          <a:prstGeom prst="rect">
            <a:avLst/>
          </a:prstGeom>
          <a:solidFill>
            <a:schemeClr val="accent5"/>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pic>
        <p:nvPicPr>
          <p:cNvPr id="12" name="Picture 4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invGray">
          <a:xfrm>
            <a:off x="748376" y="742095"/>
            <a:ext cx="1044588" cy="68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itle 34"/>
          <p:cNvSpPr>
            <a:spLocks noGrp="1"/>
          </p:cNvSpPr>
          <p:nvPr>
            <p:ph type="title" hasCustomPrompt="1"/>
          </p:nvPr>
        </p:nvSpPr>
        <p:spPr>
          <a:xfrm>
            <a:off x="648605" y="2446074"/>
            <a:ext cx="6576108" cy="618631"/>
          </a:xfrm>
        </p:spPr>
        <p:txBody>
          <a:bodyPr vert="horz" wrap="square" lIns="91440" tIns="45720" rIns="91440" bIns="45720" rtlCol="0" anchor="b">
            <a:spAutoFit/>
          </a:bodyPr>
          <a:lstStyle>
            <a:lvl1pPr>
              <a:lnSpc>
                <a:spcPct val="95000"/>
              </a:lnSpc>
              <a:defRPr kumimoji="0" lang="en-US" sz="3800" b="0" i="0" u="none" strike="noStrike" kern="1200" cap="none" spc="0" normalizeH="0" baseline="0" noProof="0" dirty="0">
                <a:ln>
                  <a:noFill/>
                </a:ln>
                <a:solidFill>
                  <a:schemeClr val="bg1"/>
                </a:solidFill>
                <a:effectLst/>
                <a:uLnTx/>
                <a:uFillTx/>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smtClean="0"/>
              <a:t>Title Slide Here</a:t>
            </a:r>
            <a:endParaRPr lang="en-US" dirty="0"/>
          </a:p>
        </p:txBody>
      </p:sp>
      <p:sp>
        <p:nvSpPr>
          <p:cNvPr id="38" name="Text Placeholder 2"/>
          <p:cNvSpPr>
            <a:spLocks noGrp="1"/>
          </p:cNvSpPr>
          <p:nvPr>
            <p:ph type="body" idx="1" hasCustomPrompt="1"/>
          </p:nvPr>
        </p:nvSpPr>
        <p:spPr>
          <a:xfrm>
            <a:off x="654697" y="2999514"/>
            <a:ext cx="6550480" cy="507831"/>
          </a:xfrm>
        </p:spPr>
        <p:txBody>
          <a:bodyPr anchor="t" anchorCtr="0">
            <a:noAutofit/>
          </a:bodyPr>
          <a:lstStyle>
            <a:lvl1pPr marL="0" indent="0" algn="l" defTabSz="914400" rtl="0" eaLnBrk="1" latinLnBrk="0" hangingPunct="1">
              <a:lnSpc>
                <a:spcPct val="90000"/>
              </a:lnSpc>
              <a:spcBef>
                <a:spcPts val="600"/>
              </a:spcBef>
              <a:buFont typeface="Arial" pitchFamily="34" charset="0"/>
              <a:buNone/>
              <a:defRPr sz="3800" i="1" spc="0" baseline="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lnSpc>
                <a:spcPct val="75000"/>
              </a:lnSpc>
              <a:spcBef>
                <a:spcPts val="1400"/>
              </a:spcBef>
              <a:buFont typeface="Arial" pitchFamily="34" charset="0"/>
              <a:buNone/>
            </a:pPr>
            <a:r>
              <a:rPr lang="en-US" dirty="0" smtClean="0"/>
              <a:t>Subtitle Title Here</a:t>
            </a:r>
          </a:p>
        </p:txBody>
      </p:sp>
      <p:sp>
        <p:nvSpPr>
          <p:cNvPr id="46" name="Date Placeholder 4"/>
          <p:cNvSpPr>
            <a:spLocks noGrp="1"/>
          </p:cNvSpPr>
          <p:nvPr>
            <p:ph type="dt" sz="half" idx="2"/>
          </p:nvPr>
        </p:nvSpPr>
        <p:spPr>
          <a:xfrm>
            <a:off x="748092" y="4907753"/>
            <a:ext cx="1925338" cy="238606"/>
          </a:xfrm>
          <a:prstGeom prst="rect">
            <a:avLst/>
          </a:prstGeom>
        </p:spPr>
        <p:txBody>
          <a:bodyPr vert="horz" wrap="square" lIns="0" tIns="0" rIns="0" bIns="0" rtlCol="0" anchor="b" anchorCtr="0"/>
          <a:lstStyle>
            <a:lvl1pPr algn="l">
              <a:defRPr sz="1200" i="0">
                <a:solidFill>
                  <a:schemeClr val="bg1"/>
                </a:solidFill>
                <a:latin typeface="Arial" pitchFamily="34" charset="0"/>
                <a:cs typeface="Arial" pitchFamily="34" charset="0"/>
              </a:defRPr>
            </a:lvl1pPr>
          </a:lstStyle>
          <a:p>
            <a:fld id="{B1DD14AD-E010-464A-BC72-115CD7ABDD27}" type="datetime1">
              <a:rPr lang="en-US" smtClean="0">
                <a:solidFill>
                  <a:prstClr val="white"/>
                </a:solidFill>
              </a:rPr>
              <a:pPr/>
              <a:t>1/10/2017</a:t>
            </a:fld>
            <a:endParaRPr lang="en-US" dirty="0">
              <a:solidFill>
                <a:prstClr val="white"/>
              </a:solidFill>
            </a:endParaRPr>
          </a:p>
        </p:txBody>
      </p:sp>
      <p:sp>
        <p:nvSpPr>
          <p:cNvPr id="4" name="Text Placeholder 3"/>
          <p:cNvSpPr>
            <a:spLocks noGrp="1"/>
          </p:cNvSpPr>
          <p:nvPr>
            <p:ph type="body" sz="quarter" idx="10"/>
          </p:nvPr>
        </p:nvSpPr>
        <p:spPr>
          <a:xfrm>
            <a:off x="744762" y="4045137"/>
            <a:ext cx="6478043" cy="341475"/>
          </a:xfrm>
        </p:spPr>
        <p:txBody>
          <a:bodyPr vert="horz" wrap="square" lIns="0" tIns="0" rIns="0" bIns="0" rtlCol="0" anchor="t" anchorCtr="0"/>
          <a:lstStyle>
            <a:lvl1pPr marL="0" indent="0">
              <a:spcBef>
                <a:spcPts val="0"/>
              </a:spcBef>
              <a:buNone/>
              <a:defRPr lang="en-US" sz="1800" i="0" smtClean="0">
                <a:solidFill>
                  <a:schemeClr val="bg1"/>
                </a:solidFill>
                <a:cs typeface="Arial" pitchFamily="34" charset="0"/>
              </a:defRPr>
            </a:lvl1pPr>
            <a:lvl2pPr marL="230187" indent="0">
              <a:buNone/>
              <a:defRPr lang="en-US" sz="1800" smtClean="0">
                <a:latin typeface="+mn-lt"/>
              </a:defRPr>
            </a:lvl2pPr>
            <a:lvl3pPr marL="687387" indent="0">
              <a:buNone/>
              <a:defRPr lang="en-US" sz="1800" smtClean="0">
                <a:latin typeface="+mn-lt"/>
              </a:defRPr>
            </a:lvl3pPr>
            <a:lvl4pPr marL="1143000" indent="0">
              <a:buNone/>
              <a:defRPr lang="en-US" sz="1800" smtClean="0">
                <a:latin typeface="+mn-lt"/>
              </a:defRPr>
            </a:lvl4pPr>
            <a:lvl5pPr marL="1601787" indent="0">
              <a:buNone/>
              <a:defRPr lang="en-US" sz="1800">
                <a:latin typeface="+mn-lt"/>
              </a:defRPr>
            </a:lvl5pPr>
          </a:lstStyle>
          <a:p>
            <a:pPr marL="0" lvl="0"/>
            <a:r>
              <a:rPr lang="en-US" dirty="0" smtClean="0"/>
              <a:t>Click to edit Master text styles</a:t>
            </a:r>
            <a:endParaRPr lang="en-US" dirty="0"/>
          </a:p>
        </p:txBody>
      </p:sp>
      <p:pic>
        <p:nvPicPr>
          <p:cNvPr id="13" name="Picture 12" descr="UCSF_sig_white_RGB.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38933" y="742959"/>
            <a:ext cx="1050990" cy="683380"/>
          </a:xfrm>
          <a:prstGeom prst="rect">
            <a:avLst/>
          </a:prstGeom>
        </p:spPr>
      </p:pic>
    </p:spTree>
    <p:extLst>
      <p:ext uri="{BB962C8B-B14F-4D97-AF65-F5344CB8AC3E}">
        <p14:creationId xmlns:p14="http://schemas.microsoft.com/office/powerpoint/2010/main" val="4275452937"/>
      </p:ext>
    </p:extLst>
  </p:cSld>
  <p:clrMapOvr>
    <a:masterClrMapping/>
  </p:clrMapOvr>
  <p:transition>
    <p:fade/>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4">
    <p:bg>
      <p:bgPr>
        <a:solidFill>
          <a:schemeClr val="tx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5"/>
          <p:cNvSpPr/>
          <p:nvPr/>
        </p:nvSpPr>
        <p:spPr bwMode="auto">
          <a:xfrm>
            <a:off x="365125" y="366713"/>
            <a:ext cx="6859588" cy="5153025"/>
          </a:xfrm>
          <a:prstGeom prst="rect">
            <a:avLst/>
          </a:prstGeom>
          <a:solidFill>
            <a:schemeClr val="accent6"/>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670" y="742094"/>
            <a:ext cx="1041033" cy="682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0" y="0"/>
            <a:ext cx="9144000" cy="6858000"/>
          </a:xfrm>
          <a:prstGeom prst="rect">
            <a:avLst/>
          </a:prstGeom>
        </p:spPr>
      </p:pic>
      <p:sp>
        <p:nvSpPr>
          <p:cNvPr id="10" name="Rectangle 9"/>
          <p:cNvSpPr/>
          <p:nvPr userDrawn="1"/>
        </p:nvSpPr>
        <p:spPr bwMode="ltGray">
          <a:xfrm>
            <a:off x="365125" y="366713"/>
            <a:ext cx="6859588" cy="5153025"/>
          </a:xfrm>
          <a:prstGeom prst="rect">
            <a:avLst/>
          </a:prstGeom>
          <a:solidFill>
            <a:schemeClr val="accent6"/>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sp>
        <p:nvSpPr>
          <p:cNvPr id="35" name="Title 34"/>
          <p:cNvSpPr>
            <a:spLocks noGrp="1"/>
          </p:cNvSpPr>
          <p:nvPr>
            <p:ph type="title" hasCustomPrompt="1"/>
          </p:nvPr>
        </p:nvSpPr>
        <p:spPr>
          <a:xfrm>
            <a:off x="648605" y="2446074"/>
            <a:ext cx="6576108" cy="618631"/>
          </a:xfrm>
        </p:spPr>
        <p:txBody>
          <a:bodyPr vert="horz" wrap="square" lIns="91440" tIns="45720" rIns="91440" bIns="45720" rtlCol="0" anchor="b">
            <a:spAutoFit/>
          </a:bodyPr>
          <a:lstStyle>
            <a:lvl1pPr>
              <a:lnSpc>
                <a:spcPct val="95000"/>
              </a:lnSpc>
              <a:defRPr kumimoji="0" lang="en-US" sz="3800" b="0" i="0" u="none" strike="noStrike" kern="1200" cap="none" spc="0" normalizeH="0" baseline="0" noProof="0" dirty="0">
                <a:ln>
                  <a:noFill/>
                </a:ln>
                <a:solidFill>
                  <a:schemeClr val="bg1"/>
                </a:solidFill>
                <a:effectLst/>
                <a:uLnTx/>
                <a:uFillTx/>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smtClean="0"/>
              <a:t>Title Slide Here</a:t>
            </a:r>
            <a:endParaRPr lang="en-US" dirty="0"/>
          </a:p>
        </p:txBody>
      </p:sp>
      <p:sp>
        <p:nvSpPr>
          <p:cNvPr id="38" name="Text Placeholder 2"/>
          <p:cNvSpPr>
            <a:spLocks noGrp="1"/>
          </p:cNvSpPr>
          <p:nvPr>
            <p:ph type="body" idx="1" hasCustomPrompt="1"/>
          </p:nvPr>
        </p:nvSpPr>
        <p:spPr>
          <a:xfrm>
            <a:off x="654697" y="2999514"/>
            <a:ext cx="6550480" cy="507831"/>
          </a:xfrm>
        </p:spPr>
        <p:txBody>
          <a:bodyPr anchor="t" anchorCtr="0">
            <a:noAutofit/>
          </a:bodyPr>
          <a:lstStyle>
            <a:lvl1pPr marL="0" indent="0" algn="l" defTabSz="914400" rtl="0" eaLnBrk="1" latinLnBrk="0" hangingPunct="1">
              <a:lnSpc>
                <a:spcPct val="90000"/>
              </a:lnSpc>
              <a:spcBef>
                <a:spcPts val="600"/>
              </a:spcBef>
              <a:buFont typeface="Arial" pitchFamily="34" charset="0"/>
              <a:buNone/>
              <a:defRPr sz="3800" i="1" spc="0" baseline="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lnSpc>
                <a:spcPct val="75000"/>
              </a:lnSpc>
              <a:spcBef>
                <a:spcPts val="1400"/>
              </a:spcBef>
              <a:buFont typeface="Arial" pitchFamily="34" charset="0"/>
              <a:buNone/>
            </a:pPr>
            <a:r>
              <a:rPr lang="en-US" dirty="0" smtClean="0"/>
              <a:t>Subtitle Title Here</a:t>
            </a:r>
          </a:p>
        </p:txBody>
      </p:sp>
      <p:sp>
        <p:nvSpPr>
          <p:cNvPr id="46" name="Date Placeholder 4"/>
          <p:cNvSpPr>
            <a:spLocks noGrp="1"/>
          </p:cNvSpPr>
          <p:nvPr>
            <p:ph type="dt" sz="half" idx="2"/>
          </p:nvPr>
        </p:nvSpPr>
        <p:spPr>
          <a:xfrm>
            <a:off x="748092" y="4907753"/>
            <a:ext cx="1925338" cy="238606"/>
          </a:xfrm>
          <a:prstGeom prst="rect">
            <a:avLst/>
          </a:prstGeom>
        </p:spPr>
        <p:txBody>
          <a:bodyPr vert="horz" wrap="square" lIns="0" tIns="0" rIns="0" bIns="0" rtlCol="0" anchor="b" anchorCtr="0"/>
          <a:lstStyle>
            <a:lvl1pPr algn="l">
              <a:defRPr sz="1200" i="0">
                <a:solidFill>
                  <a:schemeClr val="bg1"/>
                </a:solidFill>
                <a:latin typeface="Arial" pitchFamily="34" charset="0"/>
                <a:cs typeface="Arial" pitchFamily="34" charset="0"/>
              </a:defRPr>
            </a:lvl1pPr>
          </a:lstStyle>
          <a:p>
            <a:fld id="{DBD169FF-1EB6-4E72-A743-2950EDD253FC}" type="datetime1">
              <a:rPr lang="en-US" smtClean="0">
                <a:solidFill>
                  <a:prstClr val="white"/>
                </a:solidFill>
              </a:rPr>
              <a:pPr/>
              <a:t>1/10/2017</a:t>
            </a:fld>
            <a:endParaRPr lang="en-US" dirty="0">
              <a:solidFill>
                <a:prstClr val="white"/>
              </a:solidFill>
            </a:endParaRPr>
          </a:p>
        </p:txBody>
      </p:sp>
      <p:sp>
        <p:nvSpPr>
          <p:cNvPr id="4" name="Text Placeholder 3"/>
          <p:cNvSpPr>
            <a:spLocks noGrp="1"/>
          </p:cNvSpPr>
          <p:nvPr>
            <p:ph type="body" sz="quarter" idx="10"/>
          </p:nvPr>
        </p:nvSpPr>
        <p:spPr>
          <a:xfrm>
            <a:off x="746125" y="4044820"/>
            <a:ext cx="6478588" cy="406400"/>
          </a:xfrm>
        </p:spPr>
        <p:txBody>
          <a:bodyPr vert="horz" wrap="square" lIns="0" tIns="0" rIns="0" bIns="0" rtlCol="0" anchor="t" anchorCtr="0"/>
          <a:lstStyle>
            <a:lvl1pPr marL="0" indent="0">
              <a:spcBef>
                <a:spcPts val="0"/>
              </a:spcBef>
              <a:buNone/>
              <a:defRPr lang="en-US" sz="1800" i="0" smtClean="0">
                <a:solidFill>
                  <a:schemeClr val="bg1"/>
                </a:solidFill>
                <a:cs typeface="Arial" pitchFamily="34" charset="0"/>
              </a:defRPr>
            </a:lvl1pPr>
            <a:lvl2pPr>
              <a:defRPr lang="en-US" sz="1800" smtClean="0">
                <a:latin typeface="+mn-lt"/>
              </a:defRPr>
            </a:lvl2pPr>
            <a:lvl3pPr>
              <a:defRPr lang="en-US" sz="1800" smtClean="0">
                <a:latin typeface="+mn-lt"/>
              </a:defRPr>
            </a:lvl3pPr>
            <a:lvl4pPr>
              <a:defRPr lang="en-US" sz="1800" smtClean="0">
                <a:latin typeface="+mn-lt"/>
              </a:defRPr>
            </a:lvl4pPr>
            <a:lvl5pPr>
              <a:defRPr lang="en-US" sz="1800">
                <a:latin typeface="+mn-lt"/>
              </a:defRPr>
            </a:lvl5pPr>
          </a:lstStyle>
          <a:p>
            <a:pPr marL="0" lvl="0"/>
            <a:r>
              <a:rPr lang="en-US" dirty="0" smtClean="0"/>
              <a:t>Click to edit Master text styles</a:t>
            </a:r>
            <a:endParaRPr lang="en-US" dirty="0"/>
          </a:p>
        </p:txBody>
      </p:sp>
      <p:pic>
        <p:nvPicPr>
          <p:cNvPr id="13" name="Picture 12" descr="UCSF_sig_white_RGB.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38933" y="742959"/>
            <a:ext cx="1050990" cy="683380"/>
          </a:xfrm>
          <a:prstGeom prst="rect">
            <a:avLst/>
          </a:prstGeom>
        </p:spPr>
      </p:pic>
    </p:spTree>
    <p:extLst>
      <p:ext uri="{BB962C8B-B14F-4D97-AF65-F5344CB8AC3E}">
        <p14:creationId xmlns:p14="http://schemas.microsoft.com/office/powerpoint/2010/main" val="856268394"/>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Dark Backgroun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8229600" cy="4419601"/>
          </a:xfrm>
        </p:spPr>
        <p:txBody>
          <a:bodyPr/>
          <a:lstStyle>
            <a:lvl1pPr>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smtClean="0"/>
              <a:t>Click to edit Master text styles</a:t>
            </a:r>
          </a:p>
        </p:txBody>
      </p:sp>
      <p:pic>
        <p:nvPicPr>
          <p:cNvPr id="7" name="Picture 6" descr="IHI_Symbol.png"/>
          <p:cNvPicPr>
            <a:picLocks noChangeAspect="1"/>
          </p:cNvPicPr>
          <p:nvPr/>
        </p:nvPicPr>
        <p:blipFill>
          <a:blip r:embed="rId3" cstate="print"/>
          <a:stretch>
            <a:fillRect/>
          </a:stretch>
        </p:blipFill>
        <p:spPr>
          <a:xfrm>
            <a:off x="8241224" y="6224157"/>
            <a:ext cx="438652" cy="432955"/>
          </a:xfrm>
          <a:prstGeom prst="rect">
            <a:avLst/>
          </a:prstGeom>
        </p:spPr>
      </p:pic>
      <p:sp>
        <p:nvSpPr>
          <p:cNvPr id="10"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6" name="Picture 5" descr="IHI_Symbol.png"/>
          <p:cNvPicPr>
            <a:picLocks noChangeAspect="1"/>
          </p:cNvPicPr>
          <p:nvPr userDrawn="1"/>
        </p:nvPicPr>
        <p:blipFill>
          <a:blip r:embed="rId3" cstate="print"/>
          <a:stretch>
            <a:fillRect/>
          </a:stretch>
        </p:blipFill>
        <p:spPr>
          <a:xfrm>
            <a:off x="8241224" y="6224157"/>
            <a:ext cx="438652" cy="432955"/>
          </a:xfrm>
          <a:prstGeom prst="rect">
            <a:avLst/>
          </a:prstGeom>
        </p:spPr>
      </p:pic>
    </p:spTree>
    <p:extLst>
      <p:ext uri="{BB962C8B-B14F-4D97-AF65-F5344CB8AC3E}">
        <p14:creationId xmlns:p14="http://schemas.microsoft.com/office/powerpoint/2010/main" val="4120563287"/>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5">
    <p:bg>
      <p:bgPr>
        <a:solidFill>
          <a:schemeClr val="tx2"/>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ltGray">
          <a:xfrm>
            <a:off x="0" y="0"/>
            <a:ext cx="9144000" cy="6858000"/>
          </a:xfrm>
          <a:prstGeom prst="rect">
            <a:avLst/>
          </a:prstGeom>
        </p:spPr>
      </p:pic>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ltGray">
          <a:xfrm>
            <a:off x="0" y="0"/>
            <a:ext cx="9144000" cy="6858000"/>
          </a:xfrm>
          <a:prstGeom prst="rect">
            <a:avLst/>
          </a:prstGeom>
        </p:spPr>
      </p:pic>
      <p:sp>
        <p:nvSpPr>
          <p:cNvPr id="6" name="Rectangle 5"/>
          <p:cNvSpPr/>
          <p:nvPr/>
        </p:nvSpPr>
        <p:spPr bwMode="auto">
          <a:xfrm>
            <a:off x="365125" y="366713"/>
            <a:ext cx="6859588" cy="5153025"/>
          </a:xfrm>
          <a:prstGeom prst="rect">
            <a:avLst/>
          </a:prstGeom>
          <a:solidFill>
            <a:schemeClr val="accent3"/>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670" y="742094"/>
            <a:ext cx="1041033" cy="682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userDrawn="1"/>
        </p:nvSpPr>
        <p:spPr bwMode="ltGray">
          <a:xfrm>
            <a:off x="365125" y="366713"/>
            <a:ext cx="6859588" cy="5153025"/>
          </a:xfrm>
          <a:prstGeom prst="rect">
            <a:avLst/>
          </a:prstGeom>
          <a:solidFill>
            <a:schemeClr val="accent3"/>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sp>
        <p:nvSpPr>
          <p:cNvPr id="35" name="Title 34"/>
          <p:cNvSpPr>
            <a:spLocks noGrp="1"/>
          </p:cNvSpPr>
          <p:nvPr>
            <p:ph type="title" hasCustomPrompt="1"/>
          </p:nvPr>
        </p:nvSpPr>
        <p:spPr>
          <a:xfrm>
            <a:off x="648605" y="2446074"/>
            <a:ext cx="6576108" cy="618631"/>
          </a:xfrm>
        </p:spPr>
        <p:txBody>
          <a:bodyPr vert="horz" wrap="square" lIns="91440" tIns="45720" rIns="91440" bIns="45720" rtlCol="0" anchor="b">
            <a:spAutoFit/>
          </a:bodyPr>
          <a:lstStyle>
            <a:lvl1pPr>
              <a:lnSpc>
                <a:spcPct val="95000"/>
              </a:lnSpc>
              <a:defRPr kumimoji="0" lang="en-US" sz="3800" b="0" i="0" u="none" strike="noStrike" kern="1200" cap="none" spc="0" normalizeH="0" baseline="0" noProof="0" dirty="0">
                <a:ln>
                  <a:noFill/>
                </a:ln>
                <a:solidFill>
                  <a:schemeClr val="bg1"/>
                </a:solidFill>
                <a:effectLst/>
                <a:uLnTx/>
                <a:uFillTx/>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smtClean="0"/>
              <a:t>Title Slide Here</a:t>
            </a:r>
            <a:endParaRPr lang="en-US" dirty="0"/>
          </a:p>
        </p:txBody>
      </p:sp>
      <p:sp>
        <p:nvSpPr>
          <p:cNvPr id="38" name="Text Placeholder 2"/>
          <p:cNvSpPr>
            <a:spLocks noGrp="1"/>
          </p:cNvSpPr>
          <p:nvPr>
            <p:ph type="body" idx="1" hasCustomPrompt="1"/>
          </p:nvPr>
        </p:nvSpPr>
        <p:spPr>
          <a:xfrm>
            <a:off x="654697" y="2999514"/>
            <a:ext cx="6550480" cy="507831"/>
          </a:xfrm>
        </p:spPr>
        <p:txBody>
          <a:bodyPr anchor="t" anchorCtr="0">
            <a:noAutofit/>
          </a:bodyPr>
          <a:lstStyle>
            <a:lvl1pPr marL="0" indent="0" algn="l" defTabSz="914400" rtl="0" eaLnBrk="1" latinLnBrk="0" hangingPunct="1">
              <a:lnSpc>
                <a:spcPct val="90000"/>
              </a:lnSpc>
              <a:spcBef>
                <a:spcPts val="600"/>
              </a:spcBef>
              <a:buFont typeface="Arial" pitchFamily="34" charset="0"/>
              <a:buNone/>
              <a:defRPr sz="3800" i="1" spc="0" baseline="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lnSpc>
                <a:spcPct val="75000"/>
              </a:lnSpc>
              <a:spcBef>
                <a:spcPts val="1400"/>
              </a:spcBef>
              <a:buFont typeface="Arial" pitchFamily="34" charset="0"/>
              <a:buNone/>
            </a:pPr>
            <a:r>
              <a:rPr lang="en-US" dirty="0" smtClean="0"/>
              <a:t>Subtitle Title Here</a:t>
            </a:r>
          </a:p>
        </p:txBody>
      </p:sp>
      <p:sp>
        <p:nvSpPr>
          <p:cNvPr id="46" name="Date Placeholder 4"/>
          <p:cNvSpPr>
            <a:spLocks noGrp="1"/>
          </p:cNvSpPr>
          <p:nvPr>
            <p:ph type="dt" sz="half" idx="2"/>
          </p:nvPr>
        </p:nvSpPr>
        <p:spPr>
          <a:xfrm>
            <a:off x="748092" y="4907753"/>
            <a:ext cx="1925338" cy="238606"/>
          </a:xfrm>
          <a:prstGeom prst="rect">
            <a:avLst/>
          </a:prstGeom>
        </p:spPr>
        <p:txBody>
          <a:bodyPr vert="horz" wrap="square" lIns="0" tIns="0" rIns="0" bIns="0" rtlCol="0" anchor="b" anchorCtr="0"/>
          <a:lstStyle>
            <a:lvl1pPr algn="l">
              <a:defRPr sz="1200" i="0">
                <a:solidFill>
                  <a:schemeClr val="bg1"/>
                </a:solidFill>
                <a:latin typeface="Arial" pitchFamily="34" charset="0"/>
                <a:cs typeface="Arial" pitchFamily="34" charset="0"/>
              </a:defRPr>
            </a:lvl1pPr>
          </a:lstStyle>
          <a:p>
            <a:fld id="{968B2403-7DF7-4776-922B-AE99AEA16D7C}" type="datetime1">
              <a:rPr lang="en-US" smtClean="0">
                <a:solidFill>
                  <a:prstClr val="white"/>
                </a:solidFill>
              </a:rPr>
              <a:pPr/>
              <a:t>1/10/2017</a:t>
            </a:fld>
            <a:endParaRPr lang="en-US" dirty="0">
              <a:solidFill>
                <a:prstClr val="white"/>
              </a:solidFill>
            </a:endParaRPr>
          </a:p>
        </p:txBody>
      </p:sp>
      <p:sp>
        <p:nvSpPr>
          <p:cNvPr id="4" name="Text Placeholder 3"/>
          <p:cNvSpPr>
            <a:spLocks noGrp="1"/>
          </p:cNvSpPr>
          <p:nvPr>
            <p:ph type="body" sz="quarter" idx="10"/>
          </p:nvPr>
        </p:nvSpPr>
        <p:spPr>
          <a:xfrm>
            <a:off x="744351" y="4046607"/>
            <a:ext cx="6472238" cy="434178"/>
          </a:xfrm>
        </p:spPr>
        <p:txBody>
          <a:bodyPr vert="horz" wrap="square" lIns="0" tIns="0" rIns="0" bIns="0" rtlCol="0" anchor="t" anchorCtr="0"/>
          <a:lstStyle>
            <a:lvl1pPr marL="0" indent="0">
              <a:spcBef>
                <a:spcPts val="0"/>
              </a:spcBef>
              <a:buNone/>
              <a:defRPr lang="en-US" sz="1800" i="0" smtClean="0">
                <a:solidFill>
                  <a:schemeClr val="bg1"/>
                </a:solidFill>
                <a:cs typeface="Arial" pitchFamily="34" charset="0"/>
              </a:defRPr>
            </a:lvl1pPr>
            <a:lvl2pPr>
              <a:defRPr lang="en-US" sz="1800" smtClean="0">
                <a:latin typeface="+mn-lt"/>
              </a:defRPr>
            </a:lvl2pPr>
            <a:lvl3pPr>
              <a:defRPr lang="en-US" sz="1800" smtClean="0">
                <a:latin typeface="+mn-lt"/>
              </a:defRPr>
            </a:lvl3pPr>
            <a:lvl4pPr>
              <a:defRPr lang="en-US" sz="1800" smtClean="0">
                <a:latin typeface="+mn-lt"/>
              </a:defRPr>
            </a:lvl4pPr>
            <a:lvl5pPr>
              <a:defRPr lang="en-US" sz="1800">
                <a:latin typeface="+mn-lt"/>
              </a:defRPr>
            </a:lvl5pPr>
          </a:lstStyle>
          <a:p>
            <a:pPr marL="0" lvl="0"/>
            <a:r>
              <a:rPr lang="en-US" dirty="0" smtClean="0"/>
              <a:t>Click to edit Master text styles</a:t>
            </a:r>
            <a:endParaRPr lang="en-US" dirty="0"/>
          </a:p>
        </p:txBody>
      </p:sp>
      <p:pic>
        <p:nvPicPr>
          <p:cNvPr id="13" name="Picture 12" descr="UCSF_sig_white_RGB.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38933" y="742959"/>
            <a:ext cx="1050990" cy="683380"/>
          </a:xfrm>
          <a:prstGeom prst="rect">
            <a:avLst/>
          </a:prstGeom>
        </p:spPr>
      </p:pic>
    </p:spTree>
    <p:extLst>
      <p:ext uri="{BB962C8B-B14F-4D97-AF65-F5344CB8AC3E}">
        <p14:creationId xmlns:p14="http://schemas.microsoft.com/office/powerpoint/2010/main" val="1880202247"/>
      </p:ext>
    </p:extLst>
  </p:cSld>
  <p:clrMapOvr>
    <a:masterClrMapping/>
  </p:clrMapOvr>
  <p:transition>
    <p:fade/>
  </p:transition>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Quote with Image">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bwMode="ltGray">
          <a:xfrm>
            <a:off x="0" y="1"/>
            <a:ext cx="9144000" cy="6858000"/>
          </a:xfrm>
          <a:prstGeom prst="rect">
            <a:avLst/>
          </a:prstGeom>
        </p:spPr>
      </p:pic>
      <p:sp>
        <p:nvSpPr>
          <p:cNvPr id="6" name="Rectangle 5"/>
          <p:cNvSpPr/>
          <p:nvPr userDrawn="1"/>
        </p:nvSpPr>
        <p:spPr bwMode="invGray">
          <a:xfrm>
            <a:off x="0" y="-1"/>
            <a:ext cx="9144000" cy="6858001"/>
          </a:xfrm>
          <a:prstGeom prst="rect">
            <a:avLst/>
          </a:prstGeom>
          <a:solidFill>
            <a:srgbClr val="000000">
              <a:alpha val="40000"/>
            </a:srgbClr>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sp>
        <p:nvSpPr>
          <p:cNvPr id="16" name="Date Placeholder 4"/>
          <p:cNvSpPr>
            <a:spLocks noGrp="1"/>
          </p:cNvSpPr>
          <p:nvPr>
            <p:ph type="dt" sz="half" idx="2"/>
          </p:nvPr>
        </p:nvSpPr>
        <p:spPr>
          <a:xfrm>
            <a:off x="6334637" y="6452360"/>
            <a:ext cx="927193" cy="155235"/>
          </a:xfrm>
          <a:prstGeom prst="rect">
            <a:avLst/>
          </a:prstGeom>
        </p:spPr>
        <p:txBody>
          <a:bodyPr vert="horz" wrap="square" lIns="0" tIns="0" rIns="0" bIns="0" rtlCol="0" anchor="b" anchorCtr="0"/>
          <a:lstStyle>
            <a:lvl1pPr algn="l">
              <a:defRPr sz="900" i="0">
                <a:solidFill>
                  <a:schemeClr val="bg2"/>
                </a:solidFill>
                <a:latin typeface="Arial" pitchFamily="34" charset="0"/>
                <a:cs typeface="Arial" pitchFamily="34" charset="0"/>
              </a:defRPr>
            </a:lvl1pPr>
          </a:lstStyle>
          <a:p>
            <a:fld id="{7728D13F-054C-4170-9317-1FD7A1D57930}" type="datetime1">
              <a:rPr lang="en-US" smtClean="0">
                <a:solidFill>
                  <a:srgbClr val="FFFFFF"/>
                </a:solidFill>
              </a:rPr>
              <a:pPr/>
              <a:t>1/10/2017</a:t>
            </a:fld>
            <a:endParaRPr lang="en-US" dirty="0">
              <a:solidFill>
                <a:srgbClr val="FFFFFF"/>
              </a:solidFill>
            </a:endParaRPr>
          </a:p>
        </p:txBody>
      </p:sp>
      <p:sp>
        <p:nvSpPr>
          <p:cNvPr id="17" name="Footer Placeholder 5"/>
          <p:cNvSpPr>
            <a:spLocks noGrp="1"/>
          </p:cNvSpPr>
          <p:nvPr>
            <p:ph type="ftr" sz="quarter" idx="3"/>
          </p:nvPr>
        </p:nvSpPr>
        <p:spPr>
          <a:xfrm>
            <a:off x="729161" y="6470128"/>
            <a:ext cx="4310907" cy="137980"/>
          </a:xfrm>
          <a:prstGeom prst="rect">
            <a:avLst/>
          </a:prstGeom>
        </p:spPr>
        <p:txBody>
          <a:bodyPr vert="horz" wrap="square" lIns="0" tIns="0" rIns="0" bIns="0" rtlCol="0" anchor="b" anchorCtr="0"/>
          <a:lstStyle>
            <a:lvl1pPr algn="l">
              <a:defRPr sz="900" i="0">
                <a:solidFill>
                  <a:schemeClr val="bg2"/>
                </a:solidFill>
                <a:latin typeface="Arial" pitchFamily="34" charset="0"/>
                <a:cs typeface="Arial" pitchFamily="34" charset="0"/>
              </a:defRPr>
            </a:lvl1pPr>
          </a:lstStyle>
          <a:p>
            <a:r>
              <a:rPr lang="en-US" dirty="0" smtClean="0">
                <a:solidFill>
                  <a:srgbClr val="FFFFFF"/>
                </a:solidFill>
              </a:rPr>
              <a:t>Presentation Title and/or Sub Brand Name Here</a:t>
            </a:r>
            <a:endParaRPr lang="en-US" dirty="0">
              <a:solidFill>
                <a:srgbClr val="FFFFFF"/>
              </a:solidFill>
            </a:endParaRPr>
          </a:p>
        </p:txBody>
      </p:sp>
      <p:sp>
        <p:nvSpPr>
          <p:cNvPr id="18" name="Slide Number Placeholder 6"/>
          <p:cNvSpPr>
            <a:spLocks noGrp="1"/>
          </p:cNvSpPr>
          <p:nvPr>
            <p:ph type="sldNum" sz="quarter" idx="4"/>
          </p:nvPr>
        </p:nvSpPr>
        <p:spPr>
          <a:xfrm>
            <a:off x="358009" y="6453503"/>
            <a:ext cx="246061" cy="155233"/>
          </a:xfrm>
          <a:prstGeom prst="rect">
            <a:avLst/>
          </a:prstGeom>
        </p:spPr>
        <p:txBody>
          <a:bodyPr vert="horz" wrap="square" lIns="0" tIns="0" rIns="0" bIns="0" rtlCol="0" anchor="b" anchorCtr="0"/>
          <a:lstStyle>
            <a:lvl1pPr algn="l">
              <a:defRPr sz="900" i="1">
                <a:solidFill>
                  <a:schemeClr val="bg2"/>
                </a:solidFill>
                <a:latin typeface="Arial" pitchFamily="34" charset="0"/>
                <a:cs typeface="Arial" pitchFamily="34" charset="0"/>
              </a:defRPr>
            </a:lvl1pPr>
          </a:lstStyle>
          <a:p>
            <a:fld id="{7BCC8D0D-EAEC-449D-9161-023DFF90F2E2}" type="slidenum">
              <a:rPr lang="en-US" smtClean="0">
                <a:solidFill>
                  <a:srgbClr val="FFFFFF"/>
                </a:solidFill>
              </a:rPr>
              <a:pPr/>
              <a:t>‹#›</a:t>
            </a:fld>
            <a:endParaRPr lang="en-US" dirty="0">
              <a:solidFill>
                <a:srgbClr val="FFFFFF"/>
              </a:solidFill>
            </a:endParaRPr>
          </a:p>
        </p:txBody>
      </p:sp>
      <p:cxnSp>
        <p:nvCxnSpPr>
          <p:cNvPr id="19" name="Straight Connector 18"/>
          <p:cNvCxnSpPr/>
          <p:nvPr/>
        </p:nvCxnSpPr>
        <p:spPr>
          <a:xfrm>
            <a:off x="365125" y="6250080"/>
            <a:ext cx="8413750" cy="0"/>
          </a:xfrm>
          <a:prstGeom prst="line">
            <a:avLst/>
          </a:prstGeom>
          <a:noFill/>
          <a:ln w="3175" cap="flat">
            <a:solidFill>
              <a:schemeClr val="bg2"/>
            </a:solidFill>
            <a:prstDash val="solid"/>
            <a:miter lim="800000"/>
            <a:headEnd/>
            <a:tailEnd/>
          </a:ln>
          <a:extLst>
            <a:ext uri="{909E8E84-426E-40DD-AFC4-6F175D3DCCD1}">
              <a14:hiddenFill xmlns:a14="http://schemas.microsoft.com/office/drawing/2010/main">
                <a:noFill/>
              </a14:hiddenFill>
            </a:ext>
          </a:extLst>
        </p:spPr>
      </p:cxnSp>
      <p:cxnSp>
        <p:nvCxnSpPr>
          <p:cNvPr id="13" name="Straight Connector 12"/>
          <p:cNvCxnSpPr/>
          <p:nvPr userDrawn="1"/>
        </p:nvCxnSpPr>
        <p:spPr>
          <a:xfrm>
            <a:off x="365125" y="6250080"/>
            <a:ext cx="8413750" cy="0"/>
          </a:xfrm>
          <a:prstGeom prst="line">
            <a:avLst/>
          </a:prstGeom>
          <a:noFill/>
          <a:ln w="3175" cap="flat">
            <a:solidFill>
              <a:schemeClr val="bg2"/>
            </a:solidFill>
            <a:prstDash val="solid"/>
            <a:miter lim="800000"/>
            <a:headEnd/>
            <a:tailEnd/>
          </a:ln>
          <a:extLst>
            <a:ext uri="{909E8E84-426E-40DD-AFC4-6F175D3DCCD1}">
              <a14:hiddenFill xmlns:a14="http://schemas.microsoft.com/office/drawing/2010/main">
                <a:noFill/>
              </a14:hiddenFill>
            </a:ext>
          </a:extLst>
        </p:spPr>
      </p:cxnSp>
      <p:sp>
        <p:nvSpPr>
          <p:cNvPr id="2" name="Title 1"/>
          <p:cNvSpPr>
            <a:spLocks noGrp="1"/>
          </p:cNvSpPr>
          <p:nvPr>
            <p:ph type="title" hasCustomPrompt="1"/>
          </p:nvPr>
        </p:nvSpPr>
        <p:spPr>
          <a:xfrm>
            <a:off x="346334" y="2249896"/>
            <a:ext cx="8089901" cy="1421928"/>
          </a:xfrm>
        </p:spPr>
        <p:txBody>
          <a:bodyPr vert="horz" wrap="square" lIns="91440" tIns="45720" rIns="91440" bIns="45720" rtlCol="0" anchor="b" anchorCtr="0">
            <a:spAutoFit/>
          </a:bodyPr>
          <a:lstStyle>
            <a:lvl1pPr marL="280988" indent="-280988">
              <a:lnSpc>
                <a:spcPct val="90000"/>
              </a:lnSpc>
              <a:defRPr lang="en-US" sz="4800" spc="-20" baseline="0" dirty="0">
                <a:solidFill>
                  <a:schemeClr val="bg2"/>
                </a:solidFill>
              </a:defRPr>
            </a:lvl1pPr>
          </a:lstStyle>
          <a:p>
            <a:pPr lvl="0"/>
            <a:r>
              <a:rPr lang="en-US" dirty="0" smtClean="0"/>
              <a:t>“Lorem ipsum dolor site </a:t>
            </a:r>
            <a:r>
              <a:rPr lang="en-US" dirty="0" err="1" smtClean="0"/>
              <a:t>amet</a:t>
            </a:r>
            <a:r>
              <a:rPr lang="en-US" dirty="0" smtClean="0"/>
              <a:t>, </a:t>
            </a:r>
            <a:r>
              <a:rPr lang="en-US" dirty="0" err="1" smtClean="0"/>
              <a:t>consectetur</a:t>
            </a:r>
            <a:r>
              <a:rPr lang="en-US" dirty="0" smtClean="0"/>
              <a:t> </a:t>
            </a:r>
            <a:r>
              <a:rPr lang="en-US" dirty="0" err="1" smtClean="0"/>
              <a:t>adi</a:t>
            </a:r>
            <a:r>
              <a:rPr lang="en-US" dirty="0" smtClean="0"/>
              <a:t> </a:t>
            </a:r>
            <a:r>
              <a:rPr lang="en-US" dirty="0" err="1" smtClean="0"/>
              <a:t>isicing</a:t>
            </a:r>
            <a:r>
              <a:rPr lang="en-US" dirty="0" smtClean="0"/>
              <a:t> </a:t>
            </a:r>
            <a:r>
              <a:rPr lang="en-US" dirty="0" err="1" smtClean="0"/>
              <a:t>elit</a:t>
            </a:r>
            <a:r>
              <a:rPr lang="en-US" dirty="0" smtClean="0"/>
              <a:t>.”</a:t>
            </a:r>
            <a:endParaRPr lang="en-US" dirty="0"/>
          </a:p>
        </p:txBody>
      </p:sp>
      <p:sp>
        <p:nvSpPr>
          <p:cNvPr id="3" name="Content Placeholder 2"/>
          <p:cNvSpPr>
            <a:spLocks noGrp="1"/>
          </p:cNvSpPr>
          <p:nvPr>
            <p:ph idx="1" hasCustomPrompt="1"/>
          </p:nvPr>
        </p:nvSpPr>
        <p:spPr>
          <a:xfrm>
            <a:off x="645331" y="4083341"/>
            <a:ext cx="8325548" cy="721900"/>
          </a:xfrm>
        </p:spPr>
        <p:txBody>
          <a:bodyPr vert="horz" wrap="square" lIns="91440" tIns="45720" rIns="91440" bIns="45720" rtlCol="0">
            <a:noAutofit/>
          </a:bodyPr>
          <a:lstStyle>
            <a:lvl1pPr marL="0" indent="0">
              <a:spcBef>
                <a:spcPts val="300"/>
              </a:spcBef>
              <a:buNone/>
              <a:defRPr lang="en-US" sz="1600" baseline="0" dirty="0" smtClean="0">
                <a:solidFill>
                  <a:schemeClr val="bg2"/>
                </a:solidFill>
              </a:defRPr>
            </a:lvl1pPr>
            <a:lvl2pPr marL="230187" indent="0">
              <a:buNone/>
              <a:defRPr lang="en-US" dirty="0" smtClean="0"/>
            </a:lvl2pPr>
            <a:lvl3pPr marL="515937" indent="0">
              <a:buNone/>
              <a:defRPr lang="en-US" dirty="0" smtClean="0"/>
            </a:lvl3pPr>
            <a:lvl4pPr marL="800100" indent="0">
              <a:buNone/>
              <a:defRPr lang="en-US" dirty="0" smtClean="0"/>
            </a:lvl4pPr>
            <a:lvl5pPr marL="1085850" indent="0">
              <a:buNone/>
              <a:defRPr lang="en-US" dirty="0"/>
            </a:lvl5pPr>
          </a:lstStyle>
          <a:p>
            <a:pPr lvl="0"/>
            <a:r>
              <a:rPr lang="en-US" dirty="0" smtClean="0"/>
              <a:t>Author’s Name Here</a:t>
            </a:r>
          </a:p>
          <a:p>
            <a:pPr lvl="0"/>
            <a:r>
              <a:rPr lang="en-US" dirty="0" smtClean="0"/>
              <a:t>Position Title Here</a:t>
            </a:r>
          </a:p>
        </p:txBody>
      </p:sp>
      <p:pic>
        <p:nvPicPr>
          <p:cNvPr id="20" name="Picture 41"/>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35957"/>
          <a:stretch/>
        </p:blipFill>
        <p:spPr bwMode="invGray">
          <a:xfrm>
            <a:off x="8131174" y="6392864"/>
            <a:ext cx="799313" cy="33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324506"/>
      </p:ext>
    </p:extLst>
  </p:cSld>
  <p:clrMapOvr>
    <a:masterClrMapping/>
  </p:clrMapOvr>
  <p:transition>
    <p:fad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Quote on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6334" y="543207"/>
            <a:ext cx="8089901" cy="4081117"/>
          </a:xfrm>
        </p:spPr>
        <p:txBody>
          <a:bodyPr vert="horz" wrap="square" lIns="91440" tIns="45720" rIns="91440" bIns="45720" rtlCol="0" anchor="b" anchorCtr="0">
            <a:spAutoFit/>
          </a:bodyPr>
          <a:lstStyle>
            <a:lvl1pPr marL="280988" indent="-280988">
              <a:lnSpc>
                <a:spcPct val="90000"/>
              </a:lnSpc>
              <a:defRPr lang="en-US" sz="4800" spc="-20" baseline="0" dirty="0"/>
            </a:lvl1pPr>
          </a:lstStyle>
          <a:p>
            <a:pPr lvl="0"/>
            <a:r>
              <a:rPr lang="en-US" dirty="0" smtClean="0"/>
              <a:t>“</a:t>
            </a:r>
            <a:r>
              <a:rPr lang="en-US" dirty="0" err="1" smtClean="0"/>
              <a:t>Lorem</a:t>
            </a:r>
            <a:r>
              <a:rPr lang="en-US" dirty="0" smtClean="0"/>
              <a:t> </a:t>
            </a:r>
            <a:r>
              <a:rPr lang="en-US" dirty="0" err="1" smtClean="0"/>
              <a:t>ipsum</a:t>
            </a:r>
            <a:r>
              <a:rPr lang="en-US" dirty="0" smtClean="0"/>
              <a:t> dolor site </a:t>
            </a:r>
            <a:r>
              <a:rPr lang="en-US" dirty="0" err="1" smtClean="0"/>
              <a:t>amet</a:t>
            </a:r>
            <a:r>
              <a:rPr lang="en-US" dirty="0" smtClean="0"/>
              <a:t>, </a:t>
            </a:r>
            <a:r>
              <a:rPr lang="en-US" dirty="0" err="1" smtClean="0"/>
              <a:t>consectetur</a:t>
            </a:r>
            <a:r>
              <a:rPr lang="en-US" dirty="0" smtClean="0"/>
              <a:t> </a:t>
            </a:r>
            <a:r>
              <a:rPr lang="en-US" dirty="0" err="1" smtClean="0"/>
              <a:t>adi</a:t>
            </a:r>
            <a:r>
              <a:rPr lang="en-US" dirty="0" smtClean="0"/>
              <a:t> </a:t>
            </a:r>
            <a:r>
              <a:rPr lang="en-US" dirty="0" err="1" smtClean="0"/>
              <a:t>isicing</a:t>
            </a:r>
            <a:r>
              <a:rPr lang="en-US" dirty="0" smtClean="0"/>
              <a:t> </a:t>
            </a:r>
            <a:r>
              <a:rPr lang="en-US" dirty="0" err="1" smtClean="0"/>
              <a:t>elit</a:t>
            </a:r>
            <a:r>
              <a:rPr lang="en-US" dirty="0" smtClean="0"/>
              <a:t>, </a:t>
            </a:r>
            <a:r>
              <a:rPr lang="en-US" dirty="0" err="1" smtClean="0"/>
              <a:t>sedo</a:t>
            </a:r>
            <a:r>
              <a:rPr lang="en-US" dirty="0" smtClean="0"/>
              <a:t> </a:t>
            </a:r>
            <a:r>
              <a:rPr lang="en-US" dirty="0" err="1" smtClean="0"/>
              <a:t>eiusmod</a:t>
            </a:r>
            <a:r>
              <a:rPr lang="en-US" dirty="0" smtClean="0"/>
              <a:t> </a:t>
            </a:r>
            <a:r>
              <a:rPr lang="en-US" dirty="0" err="1" smtClean="0"/>
              <a:t>tempor</a:t>
            </a:r>
            <a:r>
              <a:rPr lang="en-US" dirty="0" smtClean="0"/>
              <a:t> </a:t>
            </a:r>
            <a:r>
              <a:rPr lang="en-US" dirty="0" err="1" smtClean="0"/>
              <a:t>incididunt</a:t>
            </a:r>
            <a:r>
              <a:rPr lang="en-US" dirty="0" smtClean="0"/>
              <a:t> </a:t>
            </a:r>
            <a:r>
              <a:rPr lang="en-US" dirty="0" err="1" smtClean="0"/>
              <a:t>ut</a:t>
            </a:r>
            <a:r>
              <a:rPr lang="en-US" dirty="0" smtClean="0"/>
              <a:t> </a:t>
            </a:r>
            <a:r>
              <a:rPr lang="en-US" dirty="0" err="1" smtClean="0"/>
              <a:t>labotre</a:t>
            </a:r>
            <a:r>
              <a:rPr lang="en-US" dirty="0" smtClean="0"/>
              <a:t> et </a:t>
            </a:r>
            <a:r>
              <a:rPr lang="en-US" dirty="0" err="1" smtClean="0"/>
              <a:t>dolore</a:t>
            </a:r>
            <a:r>
              <a:rPr lang="en-US" dirty="0" smtClean="0"/>
              <a:t> magna </a:t>
            </a:r>
            <a:r>
              <a:rPr lang="en-US" dirty="0" err="1" smtClean="0"/>
              <a:t>aliqua</a:t>
            </a:r>
            <a:r>
              <a:rPr lang="en-US" dirty="0" smtClean="0"/>
              <a:t>. </a:t>
            </a:r>
            <a:r>
              <a:rPr lang="en-US" dirty="0" err="1" smtClean="0"/>
              <a:t>Ut</a:t>
            </a:r>
            <a:r>
              <a:rPr lang="en-US" dirty="0" smtClean="0"/>
              <a:t> </a:t>
            </a:r>
            <a:r>
              <a:rPr lang="en-US" dirty="0" err="1" smtClean="0"/>
              <a:t>enim</a:t>
            </a:r>
            <a:r>
              <a:rPr lang="en-US" dirty="0" smtClean="0"/>
              <a:t> ad minim et </a:t>
            </a:r>
            <a:r>
              <a:rPr lang="en-US" dirty="0" err="1" smtClean="0"/>
              <a:t>venium</a:t>
            </a:r>
            <a:r>
              <a:rPr lang="en-US" dirty="0" smtClean="0"/>
              <a:t>, </a:t>
            </a:r>
            <a:r>
              <a:rPr lang="en-US" dirty="0" err="1" smtClean="0"/>
              <a:t>quis</a:t>
            </a:r>
            <a:r>
              <a:rPr lang="en-US" dirty="0" smtClean="0"/>
              <a:t> </a:t>
            </a:r>
            <a:r>
              <a:rPr lang="en-US" dirty="0" err="1" smtClean="0"/>
              <a:t>nostrud</a:t>
            </a:r>
            <a:r>
              <a:rPr lang="en-US" dirty="0" smtClean="0"/>
              <a:t> </a:t>
            </a:r>
            <a:r>
              <a:rPr lang="en-US" dirty="0" err="1" smtClean="0"/>
              <a:t>elit</a:t>
            </a:r>
            <a:r>
              <a:rPr lang="en-US" dirty="0" smtClean="0"/>
              <a:t>.”</a:t>
            </a:r>
            <a:endParaRPr lang="en-US" dirty="0"/>
          </a:p>
        </p:txBody>
      </p:sp>
      <p:sp>
        <p:nvSpPr>
          <p:cNvPr id="3" name="Content Placeholder 2"/>
          <p:cNvSpPr>
            <a:spLocks noGrp="1"/>
          </p:cNvSpPr>
          <p:nvPr>
            <p:ph idx="1" hasCustomPrompt="1"/>
          </p:nvPr>
        </p:nvSpPr>
        <p:spPr>
          <a:xfrm>
            <a:off x="645331" y="4921541"/>
            <a:ext cx="8325548" cy="721900"/>
          </a:xfrm>
        </p:spPr>
        <p:txBody>
          <a:bodyPr vert="horz" wrap="square" lIns="91440" tIns="45720" rIns="91440" bIns="45720" rtlCol="0">
            <a:noAutofit/>
          </a:bodyPr>
          <a:lstStyle>
            <a:lvl1pPr marL="0" indent="0">
              <a:spcBef>
                <a:spcPts val="300"/>
              </a:spcBef>
              <a:buNone/>
              <a:defRPr lang="en-US" sz="1600" baseline="0" dirty="0" smtClean="0"/>
            </a:lvl1pPr>
            <a:lvl2pPr marL="230187" indent="0">
              <a:buNone/>
              <a:defRPr lang="en-US" dirty="0" smtClean="0"/>
            </a:lvl2pPr>
            <a:lvl3pPr marL="515937" indent="0">
              <a:buNone/>
              <a:defRPr lang="en-US" dirty="0" smtClean="0"/>
            </a:lvl3pPr>
            <a:lvl4pPr marL="800100" indent="0">
              <a:buNone/>
              <a:defRPr lang="en-US" dirty="0" smtClean="0"/>
            </a:lvl4pPr>
            <a:lvl5pPr marL="1085850" indent="0">
              <a:buNone/>
              <a:defRPr lang="en-US" dirty="0"/>
            </a:lvl5pPr>
          </a:lstStyle>
          <a:p>
            <a:pPr lvl="0"/>
            <a:r>
              <a:rPr lang="en-US" dirty="0" smtClean="0"/>
              <a:t>Author’s Name Here</a:t>
            </a:r>
          </a:p>
          <a:p>
            <a:pPr lvl="0"/>
            <a:r>
              <a:rPr lang="en-US" dirty="0" smtClean="0"/>
              <a:t>Position Title Here</a:t>
            </a:r>
          </a:p>
        </p:txBody>
      </p:sp>
      <p:sp>
        <p:nvSpPr>
          <p:cNvPr id="8" name="Date Placeholder 4"/>
          <p:cNvSpPr>
            <a:spLocks noGrp="1"/>
          </p:cNvSpPr>
          <p:nvPr>
            <p:ph type="dt" sz="half" idx="2"/>
          </p:nvPr>
        </p:nvSpPr>
        <p:spPr>
          <a:xfrm>
            <a:off x="6334637" y="6452360"/>
            <a:ext cx="927193" cy="155235"/>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128D28A0-0B10-49E3-B98C-F13B15972263}" type="datetime1">
              <a:rPr lang="en-US" smtClean="0">
                <a:solidFill>
                  <a:prstClr val="white"/>
                </a:solidFill>
              </a:rPr>
              <a:pPr/>
              <a:t>1/10/2017</a:t>
            </a:fld>
            <a:endParaRPr lang="en-US" dirty="0">
              <a:solidFill>
                <a:prstClr val="white"/>
              </a:solidFill>
            </a:endParaRPr>
          </a:p>
        </p:txBody>
      </p:sp>
      <p:sp>
        <p:nvSpPr>
          <p:cNvPr id="9" name="Footer Placeholder 5"/>
          <p:cNvSpPr>
            <a:spLocks noGrp="1"/>
          </p:cNvSpPr>
          <p:nvPr>
            <p:ph type="ftr" sz="quarter" idx="3"/>
          </p:nvPr>
        </p:nvSpPr>
        <p:spPr>
          <a:xfrm>
            <a:off x="729161" y="6470128"/>
            <a:ext cx="4310907" cy="137980"/>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r>
              <a:rPr lang="en-US" dirty="0" smtClean="0">
                <a:solidFill>
                  <a:prstClr val="white"/>
                </a:solidFill>
              </a:rPr>
              <a:t>Presentation Title and/or Sub Brand Name Here</a:t>
            </a:r>
            <a:endParaRPr lang="en-US" dirty="0">
              <a:solidFill>
                <a:prstClr val="white"/>
              </a:solidFill>
            </a:endParaRPr>
          </a:p>
        </p:txBody>
      </p:sp>
      <p:sp>
        <p:nvSpPr>
          <p:cNvPr id="10" name="Slide Number Placeholder 6"/>
          <p:cNvSpPr>
            <a:spLocks noGrp="1"/>
          </p:cNvSpPr>
          <p:nvPr>
            <p:ph type="sldNum" sz="quarter" idx="4"/>
          </p:nvPr>
        </p:nvSpPr>
        <p:spPr>
          <a:xfrm>
            <a:off x="358009" y="6453503"/>
            <a:ext cx="246061" cy="155233"/>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7BCC8D0D-EAEC-449D-9161-023DFF90F2E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249737884"/>
      </p:ext>
    </p:extLst>
  </p:cSld>
  <p:clrMapOvr>
    <a:masterClrMapping/>
  </p:clrMapOvr>
  <p:transition>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Head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3732" y="438912"/>
            <a:ext cx="8089901" cy="563231"/>
          </a:xfrm>
        </p:spPr>
        <p:txBody>
          <a:bodyPr vert="horz" wrap="square" lIns="91440" tIns="45720" rIns="91440" bIns="45720" rtlCol="0" anchor="t" anchorCtr="0">
            <a:spAutoFit/>
          </a:bodyPr>
          <a:lstStyle>
            <a:lvl1pPr>
              <a:defRPr lang="en-US" dirty="0"/>
            </a:lvl1pPr>
          </a:lstStyle>
          <a:p>
            <a:pPr lvl="0"/>
            <a:r>
              <a:rPr lang="en-US" dirty="0" smtClean="0"/>
              <a:t>Slide Title Here</a:t>
            </a:r>
            <a:endParaRPr lang="en-US" dirty="0"/>
          </a:p>
        </p:txBody>
      </p:sp>
      <p:sp>
        <p:nvSpPr>
          <p:cNvPr id="3" name="Content Placeholder 2"/>
          <p:cNvSpPr>
            <a:spLocks noGrp="1"/>
          </p:cNvSpPr>
          <p:nvPr>
            <p:ph idx="1" hasCustomPrompt="1"/>
          </p:nvPr>
        </p:nvSpPr>
        <p:spPr>
          <a:xfrm>
            <a:off x="661375" y="1563752"/>
            <a:ext cx="8325548" cy="4011502"/>
          </a:xfrm>
        </p:spPr>
        <p:txBody>
          <a:bodyPr vert="horz" wrap="square" lIns="91440" tIns="45720" rIns="9144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4"/>
          <p:cNvSpPr>
            <a:spLocks noGrp="1"/>
          </p:cNvSpPr>
          <p:nvPr>
            <p:ph type="dt" sz="half" idx="2"/>
          </p:nvPr>
        </p:nvSpPr>
        <p:spPr>
          <a:xfrm>
            <a:off x="6334637" y="6452360"/>
            <a:ext cx="927193" cy="155235"/>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99F6946C-7957-4FE0-A225-75CA733E28BC}" type="datetime1">
              <a:rPr lang="en-US" smtClean="0">
                <a:solidFill>
                  <a:prstClr val="white"/>
                </a:solidFill>
              </a:rPr>
              <a:pPr/>
              <a:t>1/10/2017</a:t>
            </a:fld>
            <a:endParaRPr lang="en-US" dirty="0">
              <a:solidFill>
                <a:prstClr val="white"/>
              </a:solidFill>
            </a:endParaRPr>
          </a:p>
        </p:txBody>
      </p:sp>
      <p:sp>
        <p:nvSpPr>
          <p:cNvPr id="9" name="Footer Placeholder 5"/>
          <p:cNvSpPr>
            <a:spLocks noGrp="1"/>
          </p:cNvSpPr>
          <p:nvPr>
            <p:ph type="ftr" sz="quarter" idx="3"/>
          </p:nvPr>
        </p:nvSpPr>
        <p:spPr>
          <a:xfrm>
            <a:off x="729161" y="6470128"/>
            <a:ext cx="4310907" cy="137980"/>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r>
              <a:rPr lang="en-US" dirty="0" smtClean="0">
                <a:solidFill>
                  <a:prstClr val="white"/>
                </a:solidFill>
              </a:rPr>
              <a:t>Presentation Title and/or Sub Brand Name Here</a:t>
            </a:r>
            <a:endParaRPr lang="en-US" dirty="0">
              <a:solidFill>
                <a:prstClr val="white"/>
              </a:solidFill>
            </a:endParaRPr>
          </a:p>
        </p:txBody>
      </p:sp>
      <p:sp>
        <p:nvSpPr>
          <p:cNvPr id="10" name="Slide Number Placeholder 6"/>
          <p:cNvSpPr>
            <a:spLocks noGrp="1"/>
          </p:cNvSpPr>
          <p:nvPr>
            <p:ph type="sldNum" sz="quarter" idx="4"/>
          </p:nvPr>
        </p:nvSpPr>
        <p:spPr>
          <a:xfrm>
            <a:off x="358009" y="6453503"/>
            <a:ext cx="246061" cy="155233"/>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7BCC8D0D-EAEC-449D-9161-023DFF90F2E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168014648"/>
      </p:ext>
    </p:extLst>
  </p:cSld>
  <p:clrMapOvr>
    <a:masterClrMapping/>
  </p:clrMapOvr>
  <p:transition>
    <p:fade/>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p:cSld name="Head and Content w/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3732" y="438912"/>
            <a:ext cx="8089901" cy="563231"/>
          </a:xfrm>
        </p:spPr>
        <p:txBody>
          <a:bodyPr vert="horz" wrap="square" lIns="91440" tIns="45720" rIns="91440" bIns="45720" rtlCol="0" anchor="t" anchorCtr="0">
            <a:spAutoFit/>
          </a:bodyPr>
          <a:lstStyle>
            <a:lvl1pPr>
              <a:defRPr lang="en-US" dirty="0"/>
            </a:lvl1pPr>
          </a:lstStyle>
          <a:p>
            <a:pPr lvl="0"/>
            <a:r>
              <a:rPr lang="en-US" dirty="0" smtClean="0"/>
              <a:t>Slide Title Here</a:t>
            </a:r>
            <a:endParaRPr lang="en-US" dirty="0"/>
          </a:p>
        </p:txBody>
      </p:sp>
      <p:sp>
        <p:nvSpPr>
          <p:cNvPr id="3" name="Content Placeholder 2"/>
          <p:cNvSpPr>
            <a:spLocks noGrp="1"/>
          </p:cNvSpPr>
          <p:nvPr>
            <p:ph idx="1" hasCustomPrompt="1"/>
          </p:nvPr>
        </p:nvSpPr>
        <p:spPr>
          <a:xfrm>
            <a:off x="661375" y="2021792"/>
            <a:ext cx="8325548" cy="4011502"/>
          </a:xfrm>
        </p:spPr>
        <p:txBody>
          <a:bodyPr vert="horz" wrap="square" lIns="91440" tIns="45720" rIns="9144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2"/>
          <p:cNvSpPr>
            <a:spLocks noGrp="1"/>
          </p:cNvSpPr>
          <p:nvPr>
            <p:ph type="body" idx="10" hasCustomPrompt="1"/>
          </p:nvPr>
        </p:nvSpPr>
        <p:spPr>
          <a:xfrm>
            <a:off x="638226" y="1563684"/>
            <a:ext cx="8087171" cy="313932"/>
          </a:xfrm>
        </p:spPr>
        <p:txBody>
          <a:bodyPr anchor="t"/>
          <a:lstStyle>
            <a:lvl1pPr marL="0" indent="0">
              <a:buNone/>
              <a:defRPr sz="2100" b="0">
                <a:solidFill>
                  <a:schemeClr val="bg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Subhead</a:t>
            </a:r>
          </a:p>
        </p:txBody>
      </p:sp>
      <p:sp>
        <p:nvSpPr>
          <p:cNvPr id="8" name="Date Placeholder 4"/>
          <p:cNvSpPr>
            <a:spLocks noGrp="1"/>
          </p:cNvSpPr>
          <p:nvPr>
            <p:ph type="dt" sz="half" idx="2"/>
          </p:nvPr>
        </p:nvSpPr>
        <p:spPr>
          <a:xfrm>
            <a:off x="6334637" y="6452360"/>
            <a:ext cx="927193" cy="155235"/>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1D8ECEF0-CB47-4EA5-B6EB-9C58888664FE}" type="datetime1">
              <a:rPr lang="en-US" smtClean="0">
                <a:solidFill>
                  <a:prstClr val="white"/>
                </a:solidFill>
              </a:rPr>
              <a:pPr/>
              <a:t>1/10/2017</a:t>
            </a:fld>
            <a:endParaRPr lang="en-US" dirty="0">
              <a:solidFill>
                <a:prstClr val="white"/>
              </a:solidFill>
            </a:endParaRPr>
          </a:p>
        </p:txBody>
      </p:sp>
      <p:sp>
        <p:nvSpPr>
          <p:cNvPr id="9" name="Footer Placeholder 5"/>
          <p:cNvSpPr>
            <a:spLocks noGrp="1"/>
          </p:cNvSpPr>
          <p:nvPr>
            <p:ph type="ftr" sz="quarter" idx="3"/>
          </p:nvPr>
        </p:nvSpPr>
        <p:spPr>
          <a:xfrm>
            <a:off x="729161" y="6470128"/>
            <a:ext cx="4310907" cy="137980"/>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r>
              <a:rPr lang="en-US" dirty="0" smtClean="0">
                <a:solidFill>
                  <a:prstClr val="white"/>
                </a:solidFill>
              </a:rPr>
              <a:t>Presentation Title and/or Sub Brand Name Here</a:t>
            </a:r>
            <a:endParaRPr lang="en-US" dirty="0">
              <a:solidFill>
                <a:prstClr val="white"/>
              </a:solidFill>
            </a:endParaRPr>
          </a:p>
        </p:txBody>
      </p:sp>
      <p:sp>
        <p:nvSpPr>
          <p:cNvPr id="10" name="Slide Number Placeholder 6"/>
          <p:cNvSpPr>
            <a:spLocks noGrp="1"/>
          </p:cNvSpPr>
          <p:nvPr>
            <p:ph type="sldNum" sz="quarter" idx="4"/>
          </p:nvPr>
        </p:nvSpPr>
        <p:spPr>
          <a:xfrm>
            <a:off x="358009" y="6453503"/>
            <a:ext cx="246061" cy="155233"/>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7BCC8D0D-EAEC-449D-9161-023DFF90F2E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061516693"/>
      </p:ext>
    </p:extLst>
  </p:cSld>
  <p:clrMapOvr>
    <a:masterClrMapping/>
  </p:clrMapOvr>
  <p:transition>
    <p:fade/>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p:cSld name="Head and 2-Column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8368" y="438912"/>
            <a:ext cx="8080375" cy="575094"/>
          </a:xfrm>
        </p:spPr>
        <p:txBody>
          <a:bodyPr vert="horz" wrap="square" lIns="91440" tIns="45720" rIns="91440" bIns="45720" rtlCol="0" anchor="t" anchorCtr="0">
            <a:spAutoFit/>
          </a:bodyPr>
          <a:lstStyle>
            <a:lvl1pPr>
              <a:defRPr lang="en-US" dirty="0"/>
            </a:lvl1pPr>
          </a:lstStyle>
          <a:p>
            <a:pPr marL="0" lvl="0"/>
            <a:r>
              <a:rPr lang="en-US" dirty="0" smtClean="0"/>
              <a:t>Slide Title Here</a:t>
            </a:r>
            <a:endParaRPr lang="en-US" dirty="0"/>
          </a:p>
        </p:txBody>
      </p:sp>
      <p:sp>
        <p:nvSpPr>
          <p:cNvPr id="3" name="Content Placeholder 2"/>
          <p:cNvSpPr>
            <a:spLocks noGrp="1"/>
          </p:cNvSpPr>
          <p:nvPr>
            <p:ph idx="1" hasCustomPrompt="1"/>
          </p:nvPr>
        </p:nvSpPr>
        <p:spPr>
          <a:xfrm>
            <a:off x="661464" y="1562634"/>
            <a:ext cx="3989387" cy="3978016"/>
          </a:xfrm>
        </p:spPr>
        <p:txBody>
          <a:bodyPr vert="horz" wrap="square" lIns="91440" tIns="45720" rIns="9144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smtClean="0"/>
              <a:t>Click to edit bullet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2"/>
          <p:cNvSpPr>
            <a:spLocks noGrp="1"/>
          </p:cNvSpPr>
          <p:nvPr>
            <p:ph type="body" idx="10" hasCustomPrompt="1"/>
          </p:nvPr>
        </p:nvSpPr>
        <p:spPr>
          <a:xfrm>
            <a:off x="641062" y="1013951"/>
            <a:ext cx="8077645" cy="383182"/>
          </a:xfrm>
        </p:spPr>
        <p:txBody>
          <a:bodyPr vert="horz" wrap="square" lIns="91440" tIns="45720" rIns="91440" bIns="45720" rtlCol="0" anchor="t">
            <a:noAutofit/>
          </a:bodyPr>
          <a:lstStyle>
            <a:lvl1pPr>
              <a:defRPr lang="en-US" dirty="0" smtClean="0"/>
            </a:lvl1pPr>
          </a:lstStyle>
          <a:p>
            <a:pPr marL="0" lvl="0" indent="0">
              <a:buNone/>
            </a:pPr>
            <a:r>
              <a:rPr lang="en-US" dirty="0" smtClean="0"/>
              <a:t>Subhead</a:t>
            </a:r>
          </a:p>
        </p:txBody>
      </p:sp>
      <p:sp>
        <p:nvSpPr>
          <p:cNvPr id="9" name="Content Placeholder 2"/>
          <p:cNvSpPr>
            <a:spLocks noGrp="1"/>
          </p:cNvSpPr>
          <p:nvPr>
            <p:ph idx="11" hasCustomPrompt="1"/>
          </p:nvPr>
        </p:nvSpPr>
        <p:spPr>
          <a:xfrm>
            <a:off x="4882627" y="1556703"/>
            <a:ext cx="4013199" cy="3978016"/>
          </a:xfrm>
        </p:spPr>
        <p:txBody>
          <a:bodyPr vert="horz" wrap="square" lIns="91440" tIns="45720" rIns="9144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smtClean="0"/>
              <a:t>Click to edit bullet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Date Placeholder 4"/>
          <p:cNvSpPr>
            <a:spLocks noGrp="1"/>
          </p:cNvSpPr>
          <p:nvPr>
            <p:ph type="dt" sz="half" idx="2"/>
          </p:nvPr>
        </p:nvSpPr>
        <p:spPr>
          <a:xfrm>
            <a:off x="6334637" y="6452360"/>
            <a:ext cx="927193" cy="155235"/>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8FD22769-B73C-414A-8867-3CE0DE637C76}" type="datetime1">
              <a:rPr lang="en-US" smtClean="0">
                <a:solidFill>
                  <a:prstClr val="white"/>
                </a:solidFill>
              </a:rPr>
              <a:pPr/>
              <a:t>1/10/2017</a:t>
            </a:fld>
            <a:endParaRPr lang="en-US" dirty="0">
              <a:solidFill>
                <a:prstClr val="white"/>
              </a:solidFill>
            </a:endParaRPr>
          </a:p>
        </p:txBody>
      </p:sp>
      <p:sp>
        <p:nvSpPr>
          <p:cNvPr id="11" name="Footer Placeholder 5"/>
          <p:cNvSpPr>
            <a:spLocks noGrp="1"/>
          </p:cNvSpPr>
          <p:nvPr>
            <p:ph type="ftr" sz="quarter" idx="3"/>
          </p:nvPr>
        </p:nvSpPr>
        <p:spPr>
          <a:xfrm>
            <a:off x="729161" y="6470128"/>
            <a:ext cx="4310907" cy="137980"/>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r>
              <a:rPr lang="en-US" dirty="0" smtClean="0">
                <a:solidFill>
                  <a:prstClr val="white"/>
                </a:solidFill>
              </a:rPr>
              <a:t>Presentation Title and/or Sub Brand Name Here</a:t>
            </a:r>
            <a:endParaRPr lang="en-US" dirty="0">
              <a:solidFill>
                <a:prstClr val="white"/>
              </a:solidFill>
            </a:endParaRPr>
          </a:p>
        </p:txBody>
      </p:sp>
      <p:sp>
        <p:nvSpPr>
          <p:cNvPr id="12" name="Slide Number Placeholder 6"/>
          <p:cNvSpPr>
            <a:spLocks noGrp="1"/>
          </p:cNvSpPr>
          <p:nvPr>
            <p:ph type="sldNum" sz="quarter" idx="4"/>
          </p:nvPr>
        </p:nvSpPr>
        <p:spPr>
          <a:xfrm>
            <a:off x="358009" y="6453503"/>
            <a:ext cx="246061" cy="155233"/>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7BCC8D0D-EAEC-449D-9161-023DFF90F2E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882960768"/>
      </p:ext>
    </p:extLst>
  </p:cSld>
  <p:clrMapOvr>
    <a:masterClrMapping/>
  </p:clrMapOvr>
  <p:transition>
    <p:fad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p:cSld name="Head and Subhead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8368" y="434166"/>
            <a:ext cx="8080375" cy="575094"/>
          </a:xfrm>
        </p:spPr>
        <p:txBody>
          <a:bodyPr vert="horz" wrap="square" lIns="91440" tIns="45720" rIns="91440" bIns="45720" rtlCol="0" anchor="t" anchorCtr="0">
            <a:spAutoFit/>
          </a:bodyPr>
          <a:lstStyle>
            <a:lvl1pPr>
              <a:defRPr lang="en-US" dirty="0"/>
            </a:lvl1pPr>
          </a:lstStyle>
          <a:p>
            <a:pPr marL="0" lvl="0"/>
            <a:r>
              <a:rPr lang="en-US" dirty="0" smtClean="0"/>
              <a:t>Slide Title Here</a:t>
            </a:r>
            <a:endParaRPr lang="en-US" dirty="0"/>
          </a:p>
        </p:txBody>
      </p:sp>
      <p:sp>
        <p:nvSpPr>
          <p:cNvPr id="3" name="Text Placeholder 2"/>
          <p:cNvSpPr>
            <a:spLocks noGrp="1"/>
          </p:cNvSpPr>
          <p:nvPr>
            <p:ph type="body" idx="10" hasCustomPrompt="1"/>
          </p:nvPr>
        </p:nvSpPr>
        <p:spPr>
          <a:xfrm>
            <a:off x="640321" y="1011992"/>
            <a:ext cx="8077645" cy="383182"/>
          </a:xfrm>
        </p:spPr>
        <p:txBody>
          <a:bodyPr vert="horz" wrap="square" lIns="91440" tIns="45720" rIns="91440" bIns="45720" rtlCol="0" anchor="t">
            <a:noAutofit/>
          </a:bodyPr>
          <a:lstStyle>
            <a:lvl1pPr marL="168275" indent="-168275">
              <a:buNone/>
              <a:defRPr lang="en-US" dirty="0" smtClean="0"/>
            </a:lvl1pPr>
          </a:lstStyle>
          <a:p>
            <a:pPr marL="0" lvl="0" indent="0"/>
            <a:r>
              <a:rPr lang="en-US" dirty="0" smtClean="0"/>
              <a:t>Subhead</a:t>
            </a:r>
          </a:p>
        </p:txBody>
      </p:sp>
      <p:sp>
        <p:nvSpPr>
          <p:cNvPr id="7" name="Date Placeholder 4"/>
          <p:cNvSpPr>
            <a:spLocks noGrp="1"/>
          </p:cNvSpPr>
          <p:nvPr>
            <p:ph type="dt" sz="half" idx="2"/>
          </p:nvPr>
        </p:nvSpPr>
        <p:spPr>
          <a:xfrm>
            <a:off x="6334637" y="6452360"/>
            <a:ext cx="927193" cy="155235"/>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6F556D52-286A-460A-8B31-C56630A107D8}" type="datetime1">
              <a:rPr lang="en-US" smtClean="0">
                <a:solidFill>
                  <a:prstClr val="white"/>
                </a:solidFill>
              </a:rPr>
              <a:pPr/>
              <a:t>1/10/2017</a:t>
            </a:fld>
            <a:endParaRPr lang="en-US" dirty="0">
              <a:solidFill>
                <a:prstClr val="white"/>
              </a:solidFill>
            </a:endParaRPr>
          </a:p>
        </p:txBody>
      </p:sp>
      <p:sp>
        <p:nvSpPr>
          <p:cNvPr id="8" name="Footer Placeholder 5"/>
          <p:cNvSpPr>
            <a:spLocks noGrp="1"/>
          </p:cNvSpPr>
          <p:nvPr>
            <p:ph type="ftr" sz="quarter" idx="3"/>
          </p:nvPr>
        </p:nvSpPr>
        <p:spPr>
          <a:xfrm>
            <a:off x="729161" y="6470128"/>
            <a:ext cx="4310907" cy="137980"/>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r>
              <a:rPr lang="en-US" dirty="0" smtClean="0">
                <a:solidFill>
                  <a:prstClr val="white"/>
                </a:solidFill>
              </a:rPr>
              <a:t>Presentation Title and/or Sub Brand Name Here</a:t>
            </a:r>
            <a:endParaRPr lang="en-US" dirty="0">
              <a:solidFill>
                <a:prstClr val="white"/>
              </a:solidFill>
            </a:endParaRPr>
          </a:p>
        </p:txBody>
      </p:sp>
      <p:sp>
        <p:nvSpPr>
          <p:cNvPr id="9" name="Slide Number Placeholder 6"/>
          <p:cNvSpPr>
            <a:spLocks noGrp="1"/>
          </p:cNvSpPr>
          <p:nvPr>
            <p:ph type="sldNum" sz="quarter" idx="4"/>
          </p:nvPr>
        </p:nvSpPr>
        <p:spPr>
          <a:xfrm>
            <a:off x="358009" y="6453503"/>
            <a:ext cx="246061" cy="155233"/>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7BCC8D0D-EAEC-449D-9161-023DFF90F2E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428935052"/>
      </p:ext>
    </p:extLst>
  </p:cSld>
  <p:clrMapOvr>
    <a:masterClrMapping/>
  </p:clrMapOvr>
  <p:transition>
    <p:fad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2"/>
          </p:nvPr>
        </p:nvSpPr>
        <p:spPr>
          <a:xfrm>
            <a:off x="6334637" y="6452360"/>
            <a:ext cx="927193" cy="155235"/>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9C768DDD-C57D-4775-A14F-6AFABE7D7161}" type="datetime1">
              <a:rPr lang="en-US" smtClean="0">
                <a:solidFill>
                  <a:prstClr val="white"/>
                </a:solidFill>
              </a:rPr>
              <a:pPr/>
              <a:t>1/10/2017</a:t>
            </a:fld>
            <a:endParaRPr lang="en-US" dirty="0">
              <a:solidFill>
                <a:prstClr val="white"/>
              </a:solidFill>
            </a:endParaRPr>
          </a:p>
        </p:txBody>
      </p:sp>
      <p:sp>
        <p:nvSpPr>
          <p:cNvPr id="6" name="Footer Placeholder 5"/>
          <p:cNvSpPr>
            <a:spLocks noGrp="1"/>
          </p:cNvSpPr>
          <p:nvPr>
            <p:ph type="ftr" sz="quarter" idx="3"/>
          </p:nvPr>
        </p:nvSpPr>
        <p:spPr>
          <a:xfrm>
            <a:off x="729161" y="6470128"/>
            <a:ext cx="4310907" cy="137980"/>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r>
              <a:rPr lang="en-US" dirty="0" smtClean="0">
                <a:solidFill>
                  <a:prstClr val="white"/>
                </a:solidFill>
              </a:rPr>
              <a:t>Presentation Title and/or Sub Brand Name Here</a:t>
            </a:r>
            <a:endParaRPr lang="en-US" dirty="0">
              <a:solidFill>
                <a:prstClr val="white"/>
              </a:solidFill>
            </a:endParaRPr>
          </a:p>
        </p:txBody>
      </p:sp>
      <p:sp>
        <p:nvSpPr>
          <p:cNvPr id="7" name="Slide Number Placeholder 6"/>
          <p:cNvSpPr>
            <a:spLocks noGrp="1"/>
          </p:cNvSpPr>
          <p:nvPr>
            <p:ph type="sldNum" sz="quarter" idx="4"/>
          </p:nvPr>
        </p:nvSpPr>
        <p:spPr>
          <a:xfrm>
            <a:off x="358009" y="6453503"/>
            <a:ext cx="246061" cy="155233"/>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7BCC8D0D-EAEC-449D-9161-023DFF90F2E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552100389"/>
      </p:ext>
    </p:extLst>
  </p:cSld>
  <p:clrMapOvr>
    <a:masterClrMapping/>
  </p:clrMapOvr>
  <p:transition>
    <p:fad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7" name="Content Placeholder 6"/>
          <p:cNvSpPr>
            <a:spLocks noGrp="1"/>
          </p:cNvSpPr>
          <p:nvPr>
            <p:ph sz="quarter" idx="13"/>
          </p:nvPr>
        </p:nvSpPr>
        <p:spPr>
          <a:xfrm>
            <a:off x="0" y="-1"/>
            <a:ext cx="9144000" cy="6251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2"/>
          </p:nvPr>
        </p:nvSpPr>
        <p:spPr>
          <a:xfrm>
            <a:off x="6334637" y="6452360"/>
            <a:ext cx="927193" cy="155235"/>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301C2F7C-A299-487F-8450-8A4957FDF6BE}" type="datetime1">
              <a:rPr lang="en-US" smtClean="0">
                <a:solidFill>
                  <a:prstClr val="white"/>
                </a:solidFill>
              </a:rPr>
              <a:pPr/>
              <a:t>1/10/2017</a:t>
            </a:fld>
            <a:endParaRPr lang="en-US" dirty="0">
              <a:solidFill>
                <a:prstClr val="white"/>
              </a:solidFill>
            </a:endParaRPr>
          </a:p>
        </p:txBody>
      </p:sp>
      <p:sp>
        <p:nvSpPr>
          <p:cNvPr id="8" name="Footer Placeholder 5"/>
          <p:cNvSpPr>
            <a:spLocks noGrp="1"/>
          </p:cNvSpPr>
          <p:nvPr>
            <p:ph type="ftr" sz="quarter" idx="3"/>
          </p:nvPr>
        </p:nvSpPr>
        <p:spPr>
          <a:xfrm>
            <a:off x="729161" y="6470128"/>
            <a:ext cx="4310907" cy="137980"/>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r>
              <a:rPr lang="en-US" dirty="0" smtClean="0">
                <a:solidFill>
                  <a:prstClr val="white"/>
                </a:solidFill>
              </a:rPr>
              <a:t>Presentation Title and/or Sub Brand Name Here</a:t>
            </a:r>
            <a:endParaRPr lang="en-US" dirty="0">
              <a:solidFill>
                <a:prstClr val="white"/>
              </a:solidFill>
            </a:endParaRPr>
          </a:p>
        </p:txBody>
      </p:sp>
      <p:sp>
        <p:nvSpPr>
          <p:cNvPr id="9" name="Slide Number Placeholder 6"/>
          <p:cNvSpPr>
            <a:spLocks noGrp="1"/>
          </p:cNvSpPr>
          <p:nvPr>
            <p:ph type="sldNum" sz="quarter" idx="4"/>
          </p:nvPr>
        </p:nvSpPr>
        <p:spPr>
          <a:xfrm>
            <a:off x="358009" y="6453503"/>
            <a:ext cx="246061" cy="155233"/>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fld id="{7BCC8D0D-EAEC-449D-9161-023DFF90F2E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855505694"/>
      </p:ext>
    </p:extLst>
  </p:cSld>
  <p:clrMapOvr>
    <a:masterClrMapping/>
  </p:clrMapOvr>
  <p:transition>
    <p:fade/>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p:cSld name="Closing with Single Image">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428275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ark Background - Imag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smtClean="0"/>
              <a:t>Click to edit Master text styles</a:t>
            </a:r>
          </a:p>
        </p:txBody>
      </p:sp>
      <p:sp>
        <p:nvSpPr>
          <p:cNvPr id="9" name="Picture Placeholder 8"/>
          <p:cNvSpPr>
            <a:spLocks noGrp="1"/>
          </p:cNvSpPr>
          <p:nvPr>
            <p:ph type="pic" sz="quarter" idx="10"/>
          </p:nvPr>
        </p:nvSpPr>
        <p:spPr>
          <a:xfrm>
            <a:off x="5105400" y="1447800"/>
            <a:ext cx="3581400" cy="4419600"/>
          </a:xfrm>
        </p:spPr>
        <p:txBody>
          <a:bodyPr/>
          <a:lstStyle>
            <a:lvl1pPr marL="0" indent="0">
              <a:spcBef>
                <a:spcPts val="0"/>
              </a:spcBef>
              <a:buFont typeface="Arial" pitchFamily="34" charset="0"/>
              <a:buNone/>
              <a:defRPr>
                <a:solidFill>
                  <a:schemeClr val="bg1"/>
                </a:solidFill>
              </a:defRPr>
            </a:lvl1pPr>
          </a:lstStyle>
          <a:p>
            <a:r>
              <a:rPr lang="en-US" dirty="0" smtClean="0"/>
              <a:t>Click icon to add picture</a:t>
            </a:r>
            <a:endParaRPr lang="en-US" dirty="0"/>
          </a:p>
        </p:txBody>
      </p:sp>
      <p:sp>
        <p:nvSpPr>
          <p:cNvPr id="11"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3722456369"/>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p:cSld name="Closing with Logo">
    <p:bg>
      <p:bgPr>
        <a:solidFill>
          <a:schemeClr val="tx2"/>
        </a:solidFill>
        <a:effectLst/>
      </p:bgPr>
    </p:bg>
    <p:spTree>
      <p:nvGrpSpPr>
        <p:cNvPr id="1" name=""/>
        <p:cNvGrpSpPr/>
        <p:nvPr/>
      </p:nvGrpSpPr>
      <p:grpSpPr>
        <a:xfrm>
          <a:off x="0" y="0"/>
          <a:ext cx="0" cy="0"/>
          <a:chOff x="0" y="0"/>
          <a:chExt cx="0" cy="0"/>
        </a:xfrm>
      </p:grpSpPr>
      <p:pic>
        <p:nvPicPr>
          <p:cNvPr id="5" name="Picture 4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invGray">
          <a:xfrm>
            <a:off x="3630547" y="2701522"/>
            <a:ext cx="2110616" cy="1378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1139532"/>
      </p:ext>
    </p:extLst>
  </p:cSld>
  <p:clrMapOvr>
    <a:masterClrMapping/>
  </p:clrMapOvr>
  <p:transition>
    <p:fad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preserve="1">
  <p:cSld name="Closing with Quote">
    <p:bg>
      <p:bgPr>
        <a:solidFill>
          <a:schemeClr val="tx2"/>
        </a:solidFill>
        <a:effectLst/>
      </p:bgPr>
    </p:bg>
    <p:spTree>
      <p:nvGrpSpPr>
        <p:cNvPr id="1" name=""/>
        <p:cNvGrpSpPr/>
        <p:nvPr/>
      </p:nvGrpSpPr>
      <p:grpSpPr>
        <a:xfrm>
          <a:off x="0" y="0"/>
          <a:ext cx="0" cy="0"/>
          <a:chOff x="0" y="0"/>
          <a:chExt cx="0" cy="0"/>
        </a:xfrm>
      </p:grpSpPr>
      <p:cxnSp>
        <p:nvCxnSpPr>
          <p:cNvPr id="5" name="Straight Connector 4"/>
          <p:cNvCxnSpPr/>
          <p:nvPr/>
        </p:nvCxnSpPr>
        <p:spPr>
          <a:xfrm>
            <a:off x="752475" y="2562339"/>
            <a:ext cx="37294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0"/>
          </p:nvPr>
        </p:nvSpPr>
        <p:spPr>
          <a:xfrm>
            <a:off x="658358" y="639525"/>
            <a:ext cx="6204666" cy="1446212"/>
          </a:xfrm>
        </p:spPr>
        <p:txBody>
          <a:bodyPr/>
          <a:lstStyle>
            <a:lvl1pPr marL="0" indent="0">
              <a:lnSpc>
                <a:spcPct val="95000"/>
              </a:lnSpc>
              <a:spcBef>
                <a:spcPts val="600"/>
              </a:spcBef>
              <a:buFontTx/>
              <a:buNone/>
              <a:defRPr sz="2400">
                <a:solidFill>
                  <a:schemeClr val="bg2"/>
                </a:solidFill>
                <a:latin typeface="+mn-lt"/>
              </a:defRPr>
            </a:lvl1pPr>
            <a:lvl2pPr>
              <a:defRPr>
                <a:solidFill>
                  <a:schemeClr val="bg2"/>
                </a:solidFill>
                <a:latin typeface="+mn-lt"/>
              </a:defRPr>
            </a:lvl2pPr>
            <a:lvl3pPr>
              <a:defRPr>
                <a:solidFill>
                  <a:schemeClr val="bg2"/>
                </a:solidFill>
                <a:latin typeface="+mn-lt"/>
              </a:defRPr>
            </a:lvl3pPr>
            <a:lvl4pPr>
              <a:defRPr>
                <a:solidFill>
                  <a:schemeClr val="bg2"/>
                </a:solidFill>
                <a:latin typeface="+mn-lt"/>
              </a:defRPr>
            </a:lvl4pPr>
            <a:lvl5pPr>
              <a:defRPr>
                <a:solidFill>
                  <a:schemeClr val="bg2"/>
                </a:solidFill>
                <a:latin typeface="+mn-lt"/>
              </a:defRPr>
            </a:lvl5pPr>
          </a:lstStyle>
          <a:p>
            <a:pPr lvl="0"/>
            <a:r>
              <a:rPr lang="en-US" smtClean="0"/>
              <a:t>Click to edit Master text styles</a:t>
            </a:r>
          </a:p>
        </p:txBody>
      </p:sp>
      <p:cxnSp>
        <p:nvCxnSpPr>
          <p:cNvPr id="8" name="Straight Connector 7"/>
          <p:cNvCxnSpPr/>
          <p:nvPr userDrawn="1"/>
        </p:nvCxnSpPr>
        <p:spPr>
          <a:xfrm>
            <a:off x="752475" y="2562339"/>
            <a:ext cx="37294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pic>
        <p:nvPicPr>
          <p:cNvPr id="10" name="Picture 9" descr="UCSF_sig_white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8932" y="3414216"/>
            <a:ext cx="1503181" cy="977406"/>
          </a:xfrm>
          <a:prstGeom prst="rect">
            <a:avLst/>
          </a:prstGeom>
        </p:spPr>
      </p:pic>
    </p:spTree>
    <p:extLst>
      <p:ext uri="{BB962C8B-B14F-4D97-AF65-F5344CB8AC3E}">
        <p14:creationId xmlns:p14="http://schemas.microsoft.com/office/powerpoint/2010/main" val="340716094"/>
      </p:ext>
    </p:extLst>
  </p:cSld>
  <p:clrMapOvr>
    <a:masterClrMapping/>
  </p:clrMapOvr>
  <p:transition>
    <p:fad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p:cSld name="Closing with Collage">
    <p:bg>
      <p:bgPr>
        <a:solidFill>
          <a:schemeClr val="tx2"/>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5" y="3818374"/>
            <a:ext cx="4210268" cy="3042745"/>
          </a:xfrm>
          <a:prstGeom prst="rect">
            <a:avLst/>
          </a:prstGeom>
        </p:spPr>
      </p:pic>
      <p:pic>
        <p:nvPicPr>
          <p:cNvPr id="13" name="Picture 12"/>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 y="0"/>
            <a:ext cx="9144004" cy="3868899"/>
          </a:xfrm>
          <a:prstGeom prst="rect">
            <a:avLst/>
          </a:prstGeom>
        </p:spPr>
      </p:pic>
      <p:pic>
        <p:nvPicPr>
          <p:cNvPr id="14" name="Picture 13"/>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4754880" y="1611152"/>
            <a:ext cx="4389119" cy="2724912"/>
          </a:xfrm>
          <a:prstGeom prst="rect">
            <a:avLst/>
          </a:prstGeom>
        </p:spPr>
      </p:pic>
      <p:pic>
        <p:nvPicPr>
          <p:cNvPr id="15" name="Picture 14"/>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4099033" y="4336064"/>
            <a:ext cx="5044967" cy="2521936"/>
          </a:xfrm>
          <a:prstGeom prst="rect">
            <a:avLst/>
          </a:prstGeom>
        </p:spPr>
      </p:pic>
      <p:sp>
        <p:nvSpPr>
          <p:cNvPr id="16" name="Rectangle 15"/>
          <p:cNvSpPr/>
          <p:nvPr userDrawn="1"/>
        </p:nvSpPr>
        <p:spPr bwMode="auto">
          <a:xfrm>
            <a:off x="2723103" y="1611152"/>
            <a:ext cx="3675888" cy="3675888"/>
          </a:xfrm>
          <a:prstGeom prst="rect">
            <a:avLst/>
          </a:prstGeom>
          <a:solidFill>
            <a:schemeClr val="tx1"/>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pic>
        <p:nvPicPr>
          <p:cNvPr id="17" name="Picture 7"/>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38631"/>
          <a:stretch/>
        </p:blipFill>
        <p:spPr bwMode="auto">
          <a:xfrm>
            <a:off x="4327515" y="2924450"/>
            <a:ext cx="2223280" cy="893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9199276"/>
      </p:ext>
    </p:extLst>
  </p:cSld>
  <p:clrMapOvr>
    <a:masterClrMapping/>
  </p:clrMapOvr>
  <p:transition>
    <p:fad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kumimoji="1" lang="en-US" altLang="en-US" sz="2400" dirty="0" smtClean="0">
                <a:solidFill>
                  <a:srgbClr val="003366"/>
                </a:solidFill>
                <a:latin typeface="Times New Roman" panose="02020603050405020304"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endParaRPr kumimoji="1" lang="en-US" altLang="en-US" sz="2400" dirty="0" smtClean="0">
                <a:solidFill>
                  <a:srgbClr val="003366"/>
                </a:solidFill>
                <a:latin typeface="Times New Roman" panose="02020603050405020304" pitchFamily="18"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0" hangingPunct="0"/>
              <a:endParaRPr lang="en-US" altLang="en-US" dirty="0" smtClean="0">
                <a:solidFill>
                  <a:srgbClr val="003366"/>
                </a:solidFill>
              </a:endParaRPr>
            </a:p>
          </p:txBody>
        </p:sp>
        <p:sp>
          <p:nvSpPr>
            <p:cNvPr id="9" name="AutoShape 7"/>
            <p:cNvSpPr>
              <a:spLocks noChangeArrowheads="1"/>
            </p:cNvSpPr>
            <p:nvPr/>
          </p:nvSpPr>
          <p:spPr bwMode="auto">
            <a:xfrm>
              <a:off x="5196" y="3080"/>
              <a:ext cx="164" cy="201"/>
            </a:xfrm>
            <a:prstGeom prst="flowChartDelay">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0" hangingPunct="0"/>
              <a:endParaRPr lang="en-US" altLang="en-US" dirty="0" smtClean="0">
                <a:solidFill>
                  <a:srgbClr val="003366"/>
                </a:solidFill>
              </a:endParaRPr>
            </a:p>
          </p:txBody>
        </p:sp>
      </p:grpSp>
      <p:sp>
        <p:nvSpPr>
          <p:cNvPr id="5128"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r>
              <a:rPr lang="en-US"/>
              <a:t>Click to edit Master subtitle style</a:t>
            </a:r>
          </a:p>
        </p:txBody>
      </p:sp>
      <p:sp>
        <p:nvSpPr>
          <p:cNvPr id="5132"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r>
              <a:rPr lang="en-US"/>
              <a:t>Click to edit Master title style</a:t>
            </a:r>
          </a:p>
        </p:txBody>
      </p:sp>
      <p:sp>
        <p:nvSpPr>
          <p:cNvPr id="10" name="Rectangle 9"/>
          <p:cNvSpPr>
            <a:spLocks noGrp="1" noChangeArrowheads="1"/>
          </p:cNvSpPr>
          <p:nvPr>
            <p:ph type="dt" sz="quarter" idx="10"/>
          </p:nvPr>
        </p:nvSpPr>
        <p:spPr/>
        <p:txBody>
          <a:bodyPr/>
          <a:lstStyle>
            <a:lvl1pPr>
              <a:defRPr>
                <a:solidFill>
                  <a:schemeClr val="bg1"/>
                </a:solidFill>
              </a:defRPr>
            </a:lvl1pPr>
          </a:lstStyle>
          <a:p>
            <a:pPr>
              <a:defRPr/>
            </a:pPr>
            <a:fld id="{5F597D93-3ACF-4E35-A294-8C419802F105}" type="datetime1">
              <a:rPr lang="en-US">
                <a:solidFill>
                  <a:srgbClr val="FFFFFF"/>
                </a:solidFill>
              </a:rPr>
              <a:pPr>
                <a:defRPr/>
              </a:pPr>
              <a:t>1/10/2017</a:t>
            </a:fld>
            <a:endParaRPr lang="en-US" dirty="0">
              <a:solidFill>
                <a:srgbClr val="FFFFFF"/>
              </a:solidFill>
            </a:endParaRPr>
          </a:p>
        </p:txBody>
      </p:sp>
      <p:sp>
        <p:nvSpPr>
          <p:cNvPr id="11" name="Rectangle 10"/>
          <p:cNvSpPr>
            <a:spLocks noGrp="1" noChangeArrowheads="1"/>
          </p:cNvSpPr>
          <p:nvPr>
            <p:ph type="ftr" sz="quarter" idx="11"/>
          </p:nvPr>
        </p:nvSpPr>
        <p:spPr/>
        <p:txBody>
          <a:bodyPr/>
          <a:lstStyle>
            <a:lvl1pPr algn="r">
              <a:defRPr/>
            </a:lvl1pPr>
          </a:lstStyle>
          <a:p>
            <a:pPr>
              <a:defRPr/>
            </a:pPr>
            <a:endParaRPr lang="en-US" dirty="0">
              <a:solidFill>
                <a:srgbClr val="003366"/>
              </a:solidFill>
            </a:endParaRPr>
          </a:p>
        </p:txBody>
      </p:sp>
      <p:sp>
        <p:nvSpPr>
          <p:cNvPr id="12" name="Rectangle 11"/>
          <p:cNvSpPr>
            <a:spLocks noGrp="1" noChangeArrowheads="1"/>
          </p:cNvSpPr>
          <p:nvPr>
            <p:ph type="sldNum" sz="quarter" idx="12"/>
          </p:nvPr>
        </p:nvSpPr>
        <p:spPr>
          <a:xfrm>
            <a:off x="304800" y="6172200"/>
            <a:ext cx="587375" cy="488950"/>
          </a:xfrm>
        </p:spPr>
        <p:txBody>
          <a:bodyPr anchorCtr="0"/>
          <a:lstStyle>
            <a:lvl1pPr>
              <a:defRPr sz="2600" smtClean="0"/>
            </a:lvl1pPr>
          </a:lstStyle>
          <a:p>
            <a:pPr>
              <a:defRPr/>
            </a:pPr>
            <a:fld id="{2331B7FD-4464-4111-AA8F-2B5221CA980D}" type="slidenum">
              <a:rPr lang="en-US" altLang="en-US"/>
              <a:pPr>
                <a:defRPr/>
              </a:pPr>
              <a:t>‹#›</a:t>
            </a:fld>
            <a:endParaRPr lang="en-US" altLang="en-US" dirty="0"/>
          </a:p>
        </p:txBody>
      </p:sp>
    </p:spTree>
    <p:extLst>
      <p:ext uri="{BB962C8B-B14F-4D97-AF65-F5344CB8AC3E}">
        <p14:creationId xmlns:p14="http://schemas.microsoft.com/office/powerpoint/2010/main" val="605733680"/>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fld id="{1AE082DE-8FFC-4906-96EF-0F9588313142}" type="datetime1">
              <a:rPr lang="en-US">
                <a:solidFill>
                  <a:srgbClr val="003366"/>
                </a:solidFill>
              </a:rPr>
              <a:pPr>
                <a:defRPr/>
              </a:pPr>
              <a:t>1/10/2017</a:t>
            </a:fld>
            <a:endParaRPr lang="en-US" dirty="0">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C75A17AB-C5E2-44A3-9C5B-972673A18529}" type="slidenum">
              <a:rPr lang="en-US" altLang="en-US"/>
              <a:pPr>
                <a:defRPr/>
              </a:pPr>
              <a:t>‹#›</a:t>
            </a:fld>
            <a:endParaRPr lang="en-US" altLang="en-US" dirty="0"/>
          </a:p>
        </p:txBody>
      </p:sp>
    </p:spTree>
    <p:extLst>
      <p:ext uri="{BB962C8B-B14F-4D97-AF65-F5344CB8AC3E}">
        <p14:creationId xmlns:p14="http://schemas.microsoft.com/office/powerpoint/2010/main" val="3600627949"/>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fld id="{97BB8175-6187-47A7-A775-967BE1479239}" type="datetime1">
              <a:rPr lang="en-US">
                <a:solidFill>
                  <a:srgbClr val="003366"/>
                </a:solidFill>
              </a:rPr>
              <a:pPr>
                <a:defRPr/>
              </a:pPr>
              <a:t>1/10/2017</a:t>
            </a:fld>
            <a:endParaRPr lang="en-US" dirty="0">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C8ED2906-9B6F-4194-8E85-73B185349A64}" type="slidenum">
              <a:rPr lang="en-US" altLang="en-US"/>
              <a:pPr>
                <a:defRPr/>
              </a:pPr>
              <a:t>‹#›</a:t>
            </a:fld>
            <a:endParaRPr lang="en-US" altLang="en-US" dirty="0"/>
          </a:p>
        </p:txBody>
      </p:sp>
    </p:spTree>
    <p:extLst>
      <p:ext uri="{BB962C8B-B14F-4D97-AF65-F5344CB8AC3E}">
        <p14:creationId xmlns:p14="http://schemas.microsoft.com/office/powerpoint/2010/main" val="3509592437"/>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7575" y="10668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40288" y="10668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fld id="{0058C1E3-B17F-4190-9A63-5DDDDB548F1F}" type="datetime1">
              <a:rPr lang="en-US">
                <a:solidFill>
                  <a:srgbClr val="003366"/>
                </a:solidFill>
              </a:rPr>
              <a:pPr>
                <a:defRPr/>
              </a:pPr>
              <a:t>1/10/2017</a:t>
            </a:fld>
            <a:endParaRPr lang="en-US" dirty="0">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A12E3CAB-F4F5-40FB-93A5-064D03436ACB}" type="slidenum">
              <a:rPr lang="en-US" altLang="en-US"/>
              <a:pPr>
                <a:defRPr/>
              </a:pPr>
              <a:t>‹#›</a:t>
            </a:fld>
            <a:endParaRPr lang="en-US" altLang="en-US" dirty="0"/>
          </a:p>
        </p:txBody>
      </p:sp>
    </p:spTree>
    <p:extLst>
      <p:ext uri="{BB962C8B-B14F-4D97-AF65-F5344CB8AC3E}">
        <p14:creationId xmlns:p14="http://schemas.microsoft.com/office/powerpoint/2010/main" val="2881185349"/>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dt" sz="half" idx="10"/>
          </p:nvPr>
        </p:nvSpPr>
        <p:spPr>
          <a:ln/>
        </p:spPr>
        <p:txBody>
          <a:bodyPr/>
          <a:lstStyle>
            <a:lvl1pPr>
              <a:defRPr/>
            </a:lvl1pPr>
          </a:lstStyle>
          <a:p>
            <a:pPr>
              <a:defRPr/>
            </a:pPr>
            <a:fld id="{9F65E043-87CE-4E4B-B34E-ABC2BB70D876}" type="datetime1">
              <a:rPr lang="en-US">
                <a:solidFill>
                  <a:srgbClr val="003366"/>
                </a:solidFill>
              </a:rPr>
              <a:pPr>
                <a:defRPr/>
              </a:pPr>
              <a:t>1/10/2017</a:t>
            </a:fld>
            <a:endParaRPr lang="en-US" dirty="0">
              <a:solidFill>
                <a:srgbClr val="003366"/>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9" name="Rectangle 13"/>
          <p:cNvSpPr>
            <a:spLocks noGrp="1" noChangeArrowheads="1"/>
          </p:cNvSpPr>
          <p:nvPr>
            <p:ph type="sldNum" sz="quarter" idx="12"/>
          </p:nvPr>
        </p:nvSpPr>
        <p:spPr>
          <a:ln/>
        </p:spPr>
        <p:txBody>
          <a:bodyPr/>
          <a:lstStyle>
            <a:lvl1pPr>
              <a:defRPr/>
            </a:lvl1pPr>
          </a:lstStyle>
          <a:p>
            <a:pPr>
              <a:defRPr/>
            </a:pPr>
            <a:fld id="{868040CC-67B5-41C9-BFC5-8778CF055121}" type="slidenum">
              <a:rPr lang="en-US" altLang="en-US"/>
              <a:pPr>
                <a:defRPr/>
              </a:pPr>
              <a:t>‹#›</a:t>
            </a:fld>
            <a:endParaRPr lang="en-US" altLang="en-US" dirty="0"/>
          </a:p>
        </p:txBody>
      </p:sp>
    </p:spTree>
    <p:extLst>
      <p:ext uri="{BB962C8B-B14F-4D97-AF65-F5344CB8AC3E}">
        <p14:creationId xmlns:p14="http://schemas.microsoft.com/office/powerpoint/2010/main" val="209116710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pPr>
              <a:defRPr/>
            </a:pPr>
            <a:fld id="{5623535A-3005-47A2-92FD-7432184B7CF2}" type="datetime1">
              <a:rPr lang="en-US">
                <a:solidFill>
                  <a:srgbClr val="003366"/>
                </a:solidFill>
              </a:rPr>
              <a:pPr>
                <a:defRPr/>
              </a:pPr>
              <a:t>1/10/2017</a:t>
            </a:fld>
            <a:endParaRPr lang="en-US" dirty="0">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B6791367-C0CE-4E71-B21B-C90231B0131D}" type="slidenum">
              <a:rPr lang="en-US" altLang="en-US"/>
              <a:pPr>
                <a:defRPr/>
              </a:pPr>
              <a:t>‹#›</a:t>
            </a:fld>
            <a:endParaRPr lang="en-US" altLang="en-US" dirty="0"/>
          </a:p>
        </p:txBody>
      </p:sp>
    </p:spTree>
    <p:extLst>
      <p:ext uri="{BB962C8B-B14F-4D97-AF65-F5344CB8AC3E}">
        <p14:creationId xmlns:p14="http://schemas.microsoft.com/office/powerpoint/2010/main" val="2468690244"/>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fld id="{6ED102CC-8798-4CD2-9DF6-BAF202F8E349}" type="datetime1">
              <a:rPr lang="en-US">
                <a:solidFill>
                  <a:srgbClr val="003366"/>
                </a:solidFill>
              </a:rPr>
              <a:pPr>
                <a:defRPr/>
              </a:pPr>
              <a:t>1/10/2017</a:t>
            </a:fld>
            <a:endParaRPr lang="en-US" dirty="0">
              <a:solidFill>
                <a:srgbClr val="003366"/>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4" name="Rectangle 13"/>
          <p:cNvSpPr>
            <a:spLocks noGrp="1" noChangeArrowheads="1"/>
          </p:cNvSpPr>
          <p:nvPr>
            <p:ph type="sldNum" sz="quarter" idx="12"/>
          </p:nvPr>
        </p:nvSpPr>
        <p:spPr>
          <a:ln/>
        </p:spPr>
        <p:txBody>
          <a:bodyPr/>
          <a:lstStyle>
            <a:lvl1pPr>
              <a:defRPr/>
            </a:lvl1pPr>
          </a:lstStyle>
          <a:p>
            <a:pPr>
              <a:defRPr/>
            </a:pPr>
            <a:fld id="{D07DEFDE-4057-4A90-A17D-181F1F070301}" type="slidenum">
              <a:rPr lang="en-US" altLang="en-US"/>
              <a:pPr>
                <a:defRPr/>
              </a:pPr>
              <a:t>‹#›</a:t>
            </a:fld>
            <a:endParaRPr lang="en-US" altLang="en-US" dirty="0"/>
          </a:p>
        </p:txBody>
      </p:sp>
    </p:spTree>
    <p:extLst>
      <p:ext uri="{BB962C8B-B14F-4D97-AF65-F5344CB8AC3E}">
        <p14:creationId xmlns:p14="http://schemas.microsoft.com/office/powerpoint/2010/main" val="35951742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Dark Background - Imag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smtClean="0"/>
              <a:t>Click to edit Master text styles</a:t>
            </a:r>
          </a:p>
        </p:txBody>
      </p:sp>
      <p:sp>
        <p:nvSpPr>
          <p:cNvPr id="11"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7" name="Content Placeholder 8" descr="circle_diag.png"/>
          <p:cNvPicPr>
            <a:picLocks noChangeAspect="1"/>
          </p:cNvPicPr>
          <p:nvPr/>
        </p:nvPicPr>
        <p:blipFill>
          <a:blip r:embed="rId3" cstate="print"/>
          <a:stretch>
            <a:fillRect/>
          </a:stretch>
        </p:blipFill>
        <p:spPr>
          <a:xfrm>
            <a:off x="4724400" y="1600200"/>
            <a:ext cx="4267200" cy="3953636"/>
          </a:xfrm>
          <a:prstGeom prst="rect">
            <a:avLst/>
          </a:prstGeom>
          <a:ln>
            <a:noFill/>
          </a:ln>
        </p:spPr>
      </p:pic>
      <p:pic>
        <p:nvPicPr>
          <p:cNvPr id="6" name="Content Placeholder 8" descr="circle_diag.png"/>
          <p:cNvPicPr>
            <a:picLocks noChangeAspect="1"/>
          </p:cNvPicPr>
          <p:nvPr userDrawn="1"/>
        </p:nvPicPr>
        <p:blipFill>
          <a:blip r:embed="rId3" cstate="print"/>
          <a:stretch>
            <a:fillRect/>
          </a:stretch>
        </p:blipFill>
        <p:spPr>
          <a:xfrm>
            <a:off x="4724400" y="1600200"/>
            <a:ext cx="4267200" cy="3953636"/>
          </a:xfrm>
          <a:prstGeom prst="rect">
            <a:avLst/>
          </a:prstGeom>
          <a:ln>
            <a:noFill/>
          </a:ln>
        </p:spPr>
      </p:pic>
    </p:spTree>
    <p:extLst>
      <p:ext uri="{BB962C8B-B14F-4D97-AF65-F5344CB8AC3E}">
        <p14:creationId xmlns:p14="http://schemas.microsoft.com/office/powerpoint/2010/main" val="43330026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fld id="{BF430DD9-32ED-4944-8052-3C64306D6280}" type="datetime1">
              <a:rPr lang="en-US">
                <a:solidFill>
                  <a:srgbClr val="003366"/>
                </a:solidFill>
              </a:rPr>
              <a:pPr>
                <a:defRPr/>
              </a:pPr>
              <a:t>1/10/2017</a:t>
            </a:fld>
            <a:endParaRPr lang="en-US" dirty="0">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13512BBA-D625-414C-8A08-240748593601}" type="slidenum">
              <a:rPr lang="en-US" altLang="en-US"/>
              <a:pPr>
                <a:defRPr/>
              </a:pPr>
              <a:t>‹#›</a:t>
            </a:fld>
            <a:endParaRPr lang="en-US" altLang="en-US" dirty="0"/>
          </a:p>
        </p:txBody>
      </p:sp>
    </p:spTree>
    <p:extLst>
      <p:ext uri="{BB962C8B-B14F-4D97-AF65-F5344CB8AC3E}">
        <p14:creationId xmlns:p14="http://schemas.microsoft.com/office/powerpoint/2010/main" val="3326486000"/>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fld id="{6F0DB62D-D8B2-479D-9C70-4AC655481954}" type="datetime1">
              <a:rPr lang="en-US">
                <a:solidFill>
                  <a:srgbClr val="003366"/>
                </a:solidFill>
              </a:rPr>
              <a:pPr>
                <a:defRPr/>
              </a:pPr>
              <a:t>1/10/2017</a:t>
            </a:fld>
            <a:endParaRPr lang="en-US" dirty="0">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009949D0-C9CF-48C1-99C0-ACE99B7A56CB}" type="slidenum">
              <a:rPr lang="en-US" altLang="en-US"/>
              <a:pPr>
                <a:defRPr/>
              </a:pPr>
              <a:t>‹#›</a:t>
            </a:fld>
            <a:endParaRPr lang="en-US" altLang="en-US" dirty="0"/>
          </a:p>
        </p:txBody>
      </p:sp>
    </p:spTree>
    <p:extLst>
      <p:ext uri="{BB962C8B-B14F-4D97-AF65-F5344CB8AC3E}">
        <p14:creationId xmlns:p14="http://schemas.microsoft.com/office/powerpoint/2010/main" val="449656397"/>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fld id="{F6132FBF-F7AE-4AF3-A7C6-C77586A6007D}" type="datetime1">
              <a:rPr lang="en-US">
                <a:solidFill>
                  <a:srgbClr val="003366"/>
                </a:solidFill>
              </a:rPr>
              <a:pPr>
                <a:defRPr/>
              </a:pPr>
              <a:t>1/10/2017</a:t>
            </a:fld>
            <a:endParaRPr lang="en-US" dirty="0">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CADC2FA0-74E7-4D39-A6E7-73A1AF38B365}" type="slidenum">
              <a:rPr lang="en-US" altLang="en-US"/>
              <a:pPr>
                <a:defRPr/>
              </a:pPr>
              <a:t>‹#›</a:t>
            </a:fld>
            <a:endParaRPr lang="en-US" altLang="en-US" dirty="0"/>
          </a:p>
        </p:txBody>
      </p:sp>
    </p:spTree>
    <p:extLst>
      <p:ext uri="{BB962C8B-B14F-4D97-AF65-F5344CB8AC3E}">
        <p14:creationId xmlns:p14="http://schemas.microsoft.com/office/powerpoint/2010/main" val="1188300055"/>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9588" y="0"/>
            <a:ext cx="1979612" cy="47910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7575" y="0"/>
            <a:ext cx="5789613" cy="4791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fld id="{7C08FEB5-4229-42C5-A517-18F86C8F20D8}" type="datetime1">
              <a:rPr lang="en-US">
                <a:solidFill>
                  <a:srgbClr val="003366"/>
                </a:solidFill>
              </a:rPr>
              <a:pPr>
                <a:defRPr/>
              </a:pPr>
              <a:t>1/10/2017</a:t>
            </a:fld>
            <a:endParaRPr lang="en-US" dirty="0">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61DCFCC7-273B-46D8-B901-0969B677461D}" type="slidenum">
              <a:rPr lang="en-US" altLang="en-US"/>
              <a:pPr>
                <a:defRPr/>
              </a:pPr>
              <a:t>‹#›</a:t>
            </a:fld>
            <a:endParaRPr lang="en-US" altLang="en-US" dirty="0"/>
          </a:p>
        </p:txBody>
      </p:sp>
    </p:spTree>
    <p:extLst>
      <p:ext uri="{BB962C8B-B14F-4D97-AF65-F5344CB8AC3E}">
        <p14:creationId xmlns:p14="http://schemas.microsoft.com/office/powerpoint/2010/main" val="4200909579"/>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276600" y="0"/>
            <a:ext cx="5562600" cy="6096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917575" y="1066800"/>
            <a:ext cx="7693025" cy="3724275"/>
          </a:xfrm>
        </p:spPr>
        <p:txBody>
          <a:bodyPr/>
          <a:lstStyle/>
          <a:p>
            <a:pPr lvl="0"/>
            <a:endParaRPr lang="en-US" noProof="0" dirty="0" smtClean="0"/>
          </a:p>
        </p:txBody>
      </p:sp>
      <p:sp>
        <p:nvSpPr>
          <p:cNvPr id="4" name="Rectangle 11"/>
          <p:cNvSpPr>
            <a:spLocks noGrp="1" noChangeArrowheads="1"/>
          </p:cNvSpPr>
          <p:nvPr>
            <p:ph type="dt" sz="half" idx="10"/>
          </p:nvPr>
        </p:nvSpPr>
        <p:spPr>
          <a:ln/>
        </p:spPr>
        <p:txBody>
          <a:bodyPr/>
          <a:lstStyle>
            <a:lvl1pPr>
              <a:defRPr/>
            </a:lvl1pPr>
          </a:lstStyle>
          <a:p>
            <a:pPr>
              <a:defRPr/>
            </a:pPr>
            <a:fld id="{FB53C5BC-2DE4-4C26-8402-B807CB3E719F}" type="datetime1">
              <a:rPr lang="en-US">
                <a:solidFill>
                  <a:srgbClr val="003366"/>
                </a:solidFill>
              </a:rPr>
              <a:pPr>
                <a:defRPr/>
              </a:pPr>
              <a:t>1/10/2017</a:t>
            </a:fld>
            <a:endParaRPr lang="en-US" dirty="0">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C3CF0AE8-8200-4381-A168-A74D6DCF5FB1}" type="slidenum">
              <a:rPr lang="en-US" altLang="en-US"/>
              <a:pPr>
                <a:defRPr/>
              </a:pPr>
              <a:t>‹#›</a:t>
            </a:fld>
            <a:endParaRPr lang="en-US" altLang="en-US" dirty="0"/>
          </a:p>
        </p:txBody>
      </p:sp>
    </p:spTree>
    <p:extLst>
      <p:ext uri="{BB962C8B-B14F-4D97-AF65-F5344CB8AC3E}">
        <p14:creationId xmlns:p14="http://schemas.microsoft.com/office/powerpoint/2010/main" val="3971018010"/>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76600" y="0"/>
            <a:ext cx="55626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7575" y="1066800"/>
            <a:ext cx="3770313" cy="3724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40288" y="1066800"/>
            <a:ext cx="3770312" cy="3724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fld id="{A2A2EA4E-ABFE-4FD4-A956-4BEDD73837F9}" type="datetime1">
              <a:rPr lang="en-US">
                <a:solidFill>
                  <a:srgbClr val="003366"/>
                </a:solidFill>
              </a:rPr>
              <a:pPr>
                <a:defRPr/>
              </a:pPr>
              <a:t>1/10/2017</a:t>
            </a:fld>
            <a:endParaRPr lang="en-US" dirty="0">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dirty="0">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448EFE73-C563-4C50-B525-CEEC13AD31A4}" type="slidenum">
              <a:rPr lang="en-US" altLang="en-US"/>
              <a:pPr>
                <a:defRPr/>
              </a:pPr>
              <a:t>‹#›</a:t>
            </a:fld>
            <a:endParaRPr lang="en-US" altLang="en-US" dirty="0"/>
          </a:p>
        </p:txBody>
      </p:sp>
    </p:spTree>
    <p:extLst>
      <p:ext uri="{BB962C8B-B14F-4D97-AF65-F5344CB8AC3E}">
        <p14:creationId xmlns:p14="http://schemas.microsoft.com/office/powerpoint/2010/main" val="2505994937"/>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33E9609-D139-4ECB-BE8C-604934EA5720}" type="datetimeFigureOut">
              <a:rPr lang="en-US" smtClean="0">
                <a:solidFill>
                  <a:prstClr val="black">
                    <a:tint val="75000"/>
                  </a:prstClr>
                </a:solidFill>
              </a:rPr>
              <a:pPr/>
              <a:t>1/10/2017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41D0B97-FBC2-49E8-A99C-12FFC772FFC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48197768"/>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33E9609-D139-4ECB-BE8C-604934EA5720}" type="datetimeFigureOut">
              <a:rPr lang="en-US" smtClean="0">
                <a:solidFill>
                  <a:prstClr val="black">
                    <a:tint val="75000"/>
                  </a:prstClr>
                </a:solidFill>
              </a:rPr>
              <a:pPr/>
              <a:t>1/10/2017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41D0B97-FBC2-49E8-A99C-12FFC772FFC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07713270"/>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3E9609-D139-4ECB-BE8C-604934EA5720}" type="datetimeFigureOut">
              <a:rPr lang="en-US" smtClean="0">
                <a:solidFill>
                  <a:prstClr val="black">
                    <a:tint val="75000"/>
                  </a:prstClr>
                </a:solidFill>
              </a:rPr>
              <a:pPr/>
              <a:t>1/10/2017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41D0B97-FBC2-49E8-A99C-12FFC772FFC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78223021"/>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33E9609-D139-4ECB-BE8C-604934EA5720}" type="datetimeFigureOut">
              <a:rPr lang="en-US" smtClean="0">
                <a:solidFill>
                  <a:prstClr val="black">
                    <a:tint val="75000"/>
                  </a:prstClr>
                </a:solidFill>
              </a:rPr>
              <a:pPr/>
              <a:t>1/10/2017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41D0B97-FBC2-49E8-A99C-12FFC772FFC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809698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smtClean="0"/>
              <a:t>Click to edit Master text styles</a:t>
            </a:r>
          </a:p>
        </p:txBody>
      </p:sp>
      <p:sp>
        <p:nvSpPr>
          <p:cNvPr id="9" name="Picture Placeholder 8"/>
          <p:cNvSpPr>
            <a:spLocks noGrp="1"/>
          </p:cNvSpPr>
          <p:nvPr>
            <p:ph type="pic" sz="quarter" idx="10"/>
          </p:nvPr>
        </p:nvSpPr>
        <p:spPr>
          <a:xfrm>
            <a:off x="5105400" y="1447800"/>
            <a:ext cx="3581400" cy="4419600"/>
          </a:xfrm>
        </p:spPr>
        <p:txBody>
          <a:bodyPr/>
          <a:lstStyle>
            <a:lvl1pPr marL="0" indent="0">
              <a:spcBef>
                <a:spcPts val="0"/>
              </a:spcBef>
              <a:buFont typeface="Arial" pitchFamily="34" charset="0"/>
              <a:buNone/>
              <a:defRPr>
                <a:solidFill>
                  <a:schemeClr val="tx1"/>
                </a:solidFill>
              </a:defRPr>
            </a:lvl1pPr>
          </a:lstStyle>
          <a:p>
            <a:r>
              <a:rPr lang="en-US" dirty="0" smtClean="0"/>
              <a:t>Click icon to add picture</a:t>
            </a:r>
            <a:endParaRPr lang="en-US" dirty="0"/>
          </a:p>
        </p:txBody>
      </p:sp>
      <p:sp>
        <p:nvSpPr>
          <p:cNvPr id="8"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3698804045"/>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33E9609-D139-4ECB-BE8C-604934EA5720}" type="datetimeFigureOut">
              <a:rPr lang="en-US" smtClean="0">
                <a:solidFill>
                  <a:prstClr val="black">
                    <a:tint val="75000"/>
                  </a:prstClr>
                </a:solidFill>
              </a:rPr>
              <a:pPr/>
              <a:t>1/10/2017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41D0B97-FBC2-49E8-A99C-12FFC772FFC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67040863"/>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33E9609-D139-4ECB-BE8C-604934EA5720}" type="datetimeFigureOut">
              <a:rPr lang="en-US" smtClean="0">
                <a:solidFill>
                  <a:prstClr val="black">
                    <a:tint val="75000"/>
                  </a:prstClr>
                </a:solidFill>
              </a:rPr>
              <a:pPr/>
              <a:t>1/10/2017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41D0B97-FBC2-49E8-A99C-12FFC772FFC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00437899"/>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3E9609-D139-4ECB-BE8C-604934EA5720}" type="datetimeFigureOut">
              <a:rPr lang="en-US" smtClean="0">
                <a:solidFill>
                  <a:prstClr val="black">
                    <a:tint val="75000"/>
                  </a:prstClr>
                </a:solidFill>
              </a:rPr>
              <a:pPr/>
              <a:t>1/10/2017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41D0B97-FBC2-49E8-A99C-12FFC772FFC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96368990"/>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3E9609-D139-4ECB-BE8C-604934EA5720}" type="datetimeFigureOut">
              <a:rPr lang="en-US" smtClean="0">
                <a:solidFill>
                  <a:prstClr val="black">
                    <a:tint val="75000"/>
                  </a:prstClr>
                </a:solidFill>
              </a:rPr>
              <a:pPr/>
              <a:t>1/10/2017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41D0B97-FBC2-49E8-A99C-12FFC772FFC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10424490"/>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3E9609-D139-4ECB-BE8C-604934EA5720}" type="datetimeFigureOut">
              <a:rPr lang="en-US" smtClean="0">
                <a:solidFill>
                  <a:prstClr val="black">
                    <a:tint val="75000"/>
                  </a:prstClr>
                </a:solidFill>
              </a:rPr>
              <a:pPr/>
              <a:t>1/10/2017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41D0B97-FBC2-49E8-A99C-12FFC772FFC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6472449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33E9609-D139-4ECB-BE8C-604934EA5720}" type="datetimeFigureOut">
              <a:rPr lang="en-US" smtClean="0">
                <a:solidFill>
                  <a:prstClr val="black">
                    <a:tint val="75000"/>
                  </a:prstClr>
                </a:solidFill>
              </a:rPr>
              <a:pPr/>
              <a:t>1/10/2017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41D0B97-FBC2-49E8-A99C-12FFC772FFC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58577678"/>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33E9609-D139-4ECB-BE8C-604934EA5720}" type="datetimeFigureOut">
              <a:rPr lang="en-US" smtClean="0">
                <a:solidFill>
                  <a:prstClr val="black">
                    <a:tint val="75000"/>
                  </a:prstClr>
                </a:solidFill>
              </a:rPr>
              <a:pPr/>
              <a:t>1/10/2017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41D0B97-FBC2-49E8-A99C-12FFC772FFC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08274190"/>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cSld name="Pictur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3" y="320676"/>
            <a:ext cx="552451" cy="365125"/>
          </a:xfrm>
          <a:prstGeom prst="rect">
            <a:avLst/>
          </a:prstGeom>
        </p:spPr>
        <p:txBody>
          <a:bodyPr/>
          <a:lstStyle>
            <a:lvl1pPr algn="r">
              <a:defRPr sz="675"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9" name="Picture Placeholder 8"/>
          <p:cNvSpPr>
            <a:spLocks noGrp="1"/>
          </p:cNvSpPr>
          <p:nvPr>
            <p:ph type="pic" sz="quarter" idx="10"/>
          </p:nvPr>
        </p:nvSpPr>
        <p:spPr>
          <a:xfrm>
            <a:off x="457200" y="1447800"/>
            <a:ext cx="8229600" cy="4521200"/>
          </a:xfrm>
        </p:spPr>
        <p:txBody>
          <a:bodyPr/>
          <a:lstStyle>
            <a:lvl1pPr marL="0" indent="0">
              <a:spcBef>
                <a:spcPts val="0"/>
              </a:spcBef>
              <a:buFont typeface="Arial" pitchFamily="34" charset="0"/>
              <a:buNone/>
              <a:defRPr>
                <a:solidFill>
                  <a:schemeClr val="tx1"/>
                </a:solidFill>
              </a:defRPr>
            </a:lvl1pPr>
          </a:lstStyle>
          <a:p>
            <a:r>
              <a:rPr lang="en-US" dirty="0" smtClean="0"/>
              <a:t>Click icon to add picture</a:t>
            </a:r>
            <a:endParaRPr lang="en-US" dirty="0"/>
          </a:p>
        </p:txBody>
      </p:sp>
    </p:spTree>
    <p:extLst>
      <p:ext uri="{BB962C8B-B14F-4D97-AF65-F5344CB8AC3E}">
        <p14:creationId xmlns:p14="http://schemas.microsoft.com/office/powerpoint/2010/main" val="3632452310"/>
      </p:ext>
    </p:extLst>
  </p:cSld>
  <p:clrMapOvr>
    <a:masterClrMapping/>
  </p:clrMapOvr>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1_Blank with Pictur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rgbClr val="FFFFFF"/>
              </a:solidFill>
            </a:endParaRPr>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675"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6" name="Picture 5" descr="IHI_Symbol.png"/>
          <p:cNvPicPr>
            <a:picLocks noChangeAspect="1"/>
          </p:cNvPicPr>
          <p:nvPr userDrawn="1"/>
        </p:nvPicPr>
        <p:blipFill>
          <a:blip r:embed="rId2" cstate="print"/>
          <a:stretch>
            <a:fillRect/>
          </a:stretch>
        </p:blipFill>
        <p:spPr>
          <a:xfrm>
            <a:off x="8241225" y="6224159"/>
            <a:ext cx="438652" cy="432955"/>
          </a:xfrm>
          <a:prstGeom prst="rect">
            <a:avLst/>
          </a:prstGeom>
        </p:spPr>
      </p:pic>
      <p:sp>
        <p:nvSpPr>
          <p:cNvPr id="9" name="Picture Placeholder 8"/>
          <p:cNvSpPr>
            <a:spLocks noGrp="1"/>
          </p:cNvSpPr>
          <p:nvPr>
            <p:ph type="pic" sz="quarter" idx="10"/>
          </p:nvPr>
        </p:nvSpPr>
        <p:spPr>
          <a:xfrm>
            <a:off x="457200" y="838200"/>
            <a:ext cx="8229600" cy="5257800"/>
          </a:xfrm>
        </p:spPr>
        <p:txBody>
          <a:bodyPr/>
          <a:lstStyle>
            <a:lvl1pPr marL="0" indent="0">
              <a:spcBef>
                <a:spcPts val="0"/>
              </a:spcBef>
              <a:buFont typeface="Arial" pitchFamily="34" charset="0"/>
              <a:buNone/>
              <a:defRPr>
                <a:solidFill>
                  <a:schemeClr val="tx1"/>
                </a:solidFill>
              </a:defRPr>
            </a:lvl1pPr>
          </a:lstStyle>
          <a:p>
            <a:endParaRPr lang="en-US" dirty="0"/>
          </a:p>
        </p:txBody>
      </p:sp>
    </p:spTree>
    <p:extLst>
      <p:ext uri="{BB962C8B-B14F-4D97-AF65-F5344CB8AC3E}">
        <p14:creationId xmlns:p14="http://schemas.microsoft.com/office/powerpoint/2010/main" val="409944745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Circle Graphic">
    <p:spTree>
      <p:nvGrpSpPr>
        <p:cNvPr id="1" name=""/>
        <p:cNvGrpSpPr/>
        <p:nvPr/>
      </p:nvGrpSpPr>
      <p:grpSpPr>
        <a:xfrm>
          <a:off x="0" y="0"/>
          <a:ext cx="0" cy="0"/>
          <a:chOff x="0" y="0"/>
          <a:chExt cx="0" cy="0"/>
        </a:xfrm>
      </p:grpSpPr>
      <p:grpSp>
        <p:nvGrpSpPr>
          <p:cNvPr id="19" name="Group 18"/>
          <p:cNvGrpSpPr/>
          <p:nvPr/>
        </p:nvGrpSpPr>
        <p:grpSpPr>
          <a:xfrm>
            <a:off x="5173560" y="1807780"/>
            <a:ext cx="3389743" cy="3389743"/>
            <a:chOff x="5013278" y="1883978"/>
            <a:chExt cx="3389743" cy="3389743"/>
          </a:xfrm>
        </p:grpSpPr>
        <p:sp>
          <p:nvSpPr>
            <p:cNvPr id="6" name="Oval 5"/>
            <p:cNvSpPr/>
            <p:nvPr userDrawn="1"/>
          </p:nvSpPr>
          <p:spPr>
            <a:xfrm>
              <a:off x="5013278" y="1883978"/>
              <a:ext cx="3389743" cy="3389743"/>
            </a:xfrm>
            <a:prstGeom prst="ellipse">
              <a:avLst/>
            </a:prstGeom>
            <a:solidFill>
              <a:srgbClr val="CCE8D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7" name="Oval 6"/>
            <p:cNvSpPr/>
            <p:nvPr userDrawn="1"/>
          </p:nvSpPr>
          <p:spPr>
            <a:xfrm>
              <a:off x="5419963" y="2290663"/>
              <a:ext cx="2576373" cy="2576373"/>
            </a:xfrm>
            <a:prstGeom prst="ellipse">
              <a:avLst/>
            </a:prstGeom>
            <a:solidFill>
              <a:srgbClr val="A4D8BF"/>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0" name="Oval 9"/>
            <p:cNvSpPr/>
            <p:nvPr userDrawn="1"/>
          </p:nvSpPr>
          <p:spPr>
            <a:xfrm>
              <a:off x="5786111" y="2656811"/>
              <a:ext cx="1844076" cy="1844076"/>
            </a:xfrm>
            <a:prstGeom prst="ellipse">
              <a:avLst/>
            </a:prstGeom>
            <a:solidFill>
              <a:srgbClr val="74C7A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5" name="Oval 14"/>
            <p:cNvSpPr/>
            <p:nvPr userDrawn="1"/>
          </p:nvSpPr>
          <p:spPr>
            <a:xfrm>
              <a:off x="6168181" y="3038881"/>
              <a:ext cx="1079937" cy="1079937"/>
            </a:xfrm>
            <a:prstGeom prst="ellipse">
              <a:avLst/>
            </a:prstGeom>
            <a:gradFill flip="none" rotWithShape="1">
              <a:gsLst>
                <a:gs pos="0">
                  <a:srgbClr val="89CEAE"/>
                </a:gs>
                <a:gs pos="29000">
                  <a:srgbClr val="A4D8BF"/>
                </a:gs>
                <a:gs pos="62000">
                  <a:srgbClr val="89CEAE">
                    <a:tint val="23500"/>
                    <a:satMod val="160000"/>
                  </a:srgbClr>
                </a:gs>
              </a:gsLst>
              <a:path path="circle">
                <a:fillToRect l="50000" t="50000" r="50000" b="50000"/>
              </a:path>
              <a:tileRect/>
            </a:gra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sp>
        <p:nvSpPr>
          <p:cNvPr id="18" name="Text Placeholder 12"/>
          <p:cNvSpPr>
            <a:spLocks noGrp="1"/>
          </p:cNvSpPr>
          <p:nvPr>
            <p:ph type="body" sz="quarter" idx="13"/>
          </p:nvPr>
        </p:nvSpPr>
        <p:spPr>
          <a:xfrm>
            <a:off x="5202617" y="1571298"/>
            <a:ext cx="3276600" cy="3460532"/>
          </a:xfrm>
        </p:spPr>
        <p:txBody>
          <a:bodyPr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17" name="Text Placeholder 12"/>
          <p:cNvSpPr>
            <a:spLocks noGrp="1"/>
          </p:cNvSpPr>
          <p:nvPr>
            <p:ph type="body" sz="quarter" idx="12"/>
          </p:nvPr>
        </p:nvSpPr>
        <p:spPr>
          <a:xfrm>
            <a:off x="5697917" y="2149366"/>
            <a:ext cx="2286000" cy="2483068"/>
          </a:xfrm>
        </p:spPr>
        <p:txBody>
          <a:bodyPr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16" name="Text Placeholder 12"/>
          <p:cNvSpPr>
            <a:spLocks noGrp="1"/>
          </p:cNvSpPr>
          <p:nvPr>
            <p:ph type="body" sz="quarter" idx="11"/>
          </p:nvPr>
        </p:nvSpPr>
        <p:spPr>
          <a:xfrm>
            <a:off x="6107016" y="2682766"/>
            <a:ext cx="1467802" cy="1600200"/>
          </a:xfrm>
        </p:spPr>
        <p:txBody>
          <a:bodyPr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13" name="Text Placeholder 12"/>
          <p:cNvSpPr>
            <a:spLocks noGrp="1"/>
          </p:cNvSpPr>
          <p:nvPr>
            <p:ph type="body" sz="quarter" idx="10"/>
          </p:nvPr>
        </p:nvSpPr>
        <p:spPr>
          <a:xfrm>
            <a:off x="6307517" y="3374920"/>
            <a:ext cx="1066800" cy="269544"/>
          </a:xfrm>
        </p:spPr>
        <p:txBody>
          <a:bodyPr anchor="ctr">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smtClean="0"/>
              <a:t>Click to edit Master text styles</a:t>
            </a:r>
          </a:p>
        </p:txBody>
      </p:sp>
      <p:sp>
        <p:nvSpPr>
          <p:cNvPr id="8"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pPr>
              <a:defRPr/>
            </a:pPr>
            <a:endParaRPr lang="en-US" dirty="0" smtClean="0">
              <a:solidFill>
                <a:srgbClr val="777779"/>
              </a:solidFill>
            </a:endParaRPr>
          </a:p>
          <a:p>
            <a:pPr>
              <a:defRPr/>
            </a:pPr>
            <a:fld id="{B11094D5-C3F5-4DB0-941A-E3CAE6E74B31}" type="slidenum">
              <a:rPr lang="en-US" smtClean="0">
                <a:solidFill>
                  <a:srgbClr val="777779"/>
                </a:solidFill>
              </a:rPr>
              <a:pPr>
                <a:defRPr/>
              </a:pPr>
              <a:t>‹#›</a:t>
            </a:fld>
            <a:endParaRPr lang="en-US" dirty="0">
              <a:solidFill>
                <a:srgbClr val="777779"/>
              </a:solidFill>
            </a:endParaRPr>
          </a:p>
        </p:txBody>
      </p:sp>
    </p:spTree>
    <p:extLst>
      <p:ext uri="{BB962C8B-B14F-4D97-AF65-F5344CB8AC3E}">
        <p14:creationId xmlns:p14="http://schemas.microsoft.com/office/powerpoint/2010/main" val="2154008294"/>
      </p:ext>
    </p:extLst>
  </p:cSld>
  <p:clrMapOvr>
    <a:masterClrMapping/>
  </p:clrMapOvr>
  <p:timing>
    <p:tnLst>
      <p:par>
        <p:cTn id="1" dur="indefinite" restart="never" nodeType="tmRoot"/>
      </p:par>
    </p:tnLst>
  </p:timing>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Circle Graphic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smtClean="0"/>
              <a:t>Click to edit Master text styles</a:t>
            </a:r>
          </a:p>
        </p:txBody>
      </p:sp>
      <p:sp>
        <p:nvSpPr>
          <p:cNvPr id="8"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15" name="Content Placeholder 8" descr="circle_diag.png"/>
          <p:cNvPicPr>
            <a:picLocks noChangeAspect="1"/>
          </p:cNvPicPr>
          <p:nvPr/>
        </p:nvPicPr>
        <p:blipFill>
          <a:blip r:embed="rId2" cstate="print"/>
          <a:stretch>
            <a:fillRect/>
          </a:stretch>
        </p:blipFill>
        <p:spPr>
          <a:xfrm>
            <a:off x="4724400" y="1600200"/>
            <a:ext cx="4267200" cy="3953636"/>
          </a:xfrm>
          <a:prstGeom prst="rect">
            <a:avLst/>
          </a:prstGeom>
          <a:ln>
            <a:noFill/>
          </a:ln>
        </p:spPr>
      </p:pic>
      <p:pic>
        <p:nvPicPr>
          <p:cNvPr id="6" name="Content Placeholder 8" descr="circle_diag.png"/>
          <p:cNvPicPr>
            <a:picLocks noChangeAspect="1"/>
          </p:cNvPicPr>
          <p:nvPr userDrawn="1"/>
        </p:nvPicPr>
        <p:blipFill>
          <a:blip r:embed="rId2" cstate="print"/>
          <a:stretch>
            <a:fillRect/>
          </a:stretch>
        </p:blipFill>
        <p:spPr>
          <a:xfrm>
            <a:off x="4724400" y="1600200"/>
            <a:ext cx="4267200" cy="3953636"/>
          </a:xfrm>
          <a:prstGeom prst="rect">
            <a:avLst/>
          </a:prstGeom>
          <a:ln>
            <a:noFill/>
          </a:ln>
        </p:spPr>
      </p:pic>
    </p:spTree>
    <p:extLst>
      <p:ext uri="{BB962C8B-B14F-4D97-AF65-F5344CB8AC3E}">
        <p14:creationId xmlns:p14="http://schemas.microsoft.com/office/powerpoint/2010/main" val="200615572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Picture Only">
    <p:spTree>
      <p:nvGrpSpPr>
        <p:cNvPr id="1" name=""/>
        <p:cNvGrpSpPr/>
        <p:nvPr/>
      </p:nvGrpSpPr>
      <p:grpSpPr>
        <a:xfrm>
          <a:off x="0" y="0"/>
          <a:ext cx="0" cy="0"/>
          <a:chOff x="0" y="0"/>
          <a:chExt cx="0" cy="0"/>
        </a:xfrm>
      </p:grpSpPr>
      <p:sp>
        <p:nvSpPr>
          <p:cNvPr id="7" name="Rectangle 6"/>
          <p:cNvSpPr/>
          <p:nvPr/>
        </p:nvSpPr>
        <p:spPr>
          <a:xfrm>
            <a:off x="0" y="6019800"/>
            <a:ext cx="9144000" cy="838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6" name="Picture 5" descr="IHI_Symbol.png"/>
          <p:cNvPicPr>
            <a:picLocks noChangeAspect="1"/>
          </p:cNvPicPr>
          <p:nvPr/>
        </p:nvPicPr>
        <p:blipFill>
          <a:blip r:embed="rId2" cstate="print"/>
          <a:stretch>
            <a:fillRect/>
          </a:stretch>
        </p:blipFill>
        <p:spPr>
          <a:xfrm>
            <a:off x="8241224" y="6224157"/>
            <a:ext cx="438652" cy="432955"/>
          </a:xfrm>
          <a:prstGeom prst="rect">
            <a:avLst/>
          </a:prstGeom>
        </p:spPr>
      </p:pic>
      <p:sp>
        <p:nvSpPr>
          <p:cNvPr id="9" name="Picture Placeholder 8"/>
          <p:cNvSpPr>
            <a:spLocks noGrp="1"/>
          </p:cNvSpPr>
          <p:nvPr>
            <p:ph type="pic" sz="quarter" idx="10"/>
          </p:nvPr>
        </p:nvSpPr>
        <p:spPr>
          <a:xfrm>
            <a:off x="457200" y="1447800"/>
            <a:ext cx="8229600" cy="4648200"/>
          </a:xfrm>
        </p:spPr>
        <p:txBody>
          <a:bodyPr/>
          <a:lstStyle>
            <a:lvl1pPr marL="0" indent="0">
              <a:spcBef>
                <a:spcPts val="0"/>
              </a:spcBef>
              <a:buFont typeface="Arial" pitchFamily="34" charset="0"/>
              <a:buNone/>
              <a:defRPr>
                <a:solidFill>
                  <a:schemeClr val="tx1"/>
                </a:solidFill>
              </a:defRPr>
            </a:lvl1pPr>
          </a:lstStyle>
          <a:p>
            <a:r>
              <a:rPr lang="en-US" dirty="0" smtClean="0"/>
              <a:t>Click icon to add picture</a:t>
            </a:r>
            <a:endParaRPr lang="en-US" dirty="0"/>
          </a:p>
        </p:txBody>
      </p:sp>
      <p:sp>
        <p:nvSpPr>
          <p:cNvPr id="10" name="Rectangle 9"/>
          <p:cNvSpPr/>
          <p:nvPr userDrawn="1"/>
        </p:nvSpPr>
        <p:spPr>
          <a:xfrm>
            <a:off x="0" y="6019800"/>
            <a:ext cx="9144000" cy="838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pic>
        <p:nvPicPr>
          <p:cNvPr id="11" name="Picture 10" descr="IHI_Symbol.png"/>
          <p:cNvPicPr>
            <a:picLocks noChangeAspect="1"/>
          </p:cNvPicPr>
          <p:nvPr userDrawn="1"/>
        </p:nvPicPr>
        <p:blipFill>
          <a:blip r:embed="rId2" cstate="print"/>
          <a:stretch>
            <a:fillRect/>
          </a:stretch>
        </p:blipFill>
        <p:spPr>
          <a:xfrm>
            <a:off x="8241224" y="6224157"/>
            <a:ext cx="438652" cy="432955"/>
          </a:xfrm>
          <a:prstGeom prst="rect">
            <a:avLst/>
          </a:prstGeom>
        </p:spPr>
      </p:pic>
    </p:spTree>
    <p:extLst>
      <p:ext uri="{BB962C8B-B14F-4D97-AF65-F5344CB8AC3E}">
        <p14:creationId xmlns:p14="http://schemas.microsoft.com/office/powerpoint/2010/main" val="77489071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nk with Pictur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8"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6" name="Picture 5" descr="IHI_Symbol.png"/>
          <p:cNvPicPr>
            <a:picLocks noChangeAspect="1"/>
          </p:cNvPicPr>
          <p:nvPr/>
        </p:nvPicPr>
        <p:blipFill>
          <a:blip r:embed="rId2" cstate="print"/>
          <a:stretch>
            <a:fillRect/>
          </a:stretch>
        </p:blipFill>
        <p:spPr>
          <a:xfrm>
            <a:off x="8241224" y="6224157"/>
            <a:ext cx="438652" cy="432955"/>
          </a:xfrm>
          <a:prstGeom prst="rect">
            <a:avLst/>
          </a:prstGeom>
        </p:spPr>
      </p:pic>
      <p:sp>
        <p:nvSpPr>
          <p:cNvPr id="9" name="Picture Placeholder 8"/>
          <p:cNvSpPr>
            <a:spLocks noGrp="1"/>
          </p:cNvSpPr>
          <p:nvPr>
            <p:ph type="pic" sz="quarter" idx="10"/>
          </p:nvPr>
        </p:nvSpPr>
        <p:spPr>
          <a:xfrm>
            <a:off x="457200" y="838200"/>
            <a:ext cx="8229600" cy="5257800"/>
          </a:xfrm>
        </p:spPr>
        <p:txBody>
          <a:bodyPr/>
          <a:lstStyle>
            <a:lvl1pPr marL="0" indent="0">
              <a:spcBef>
                <a:spcPts val="0"/>
              </a:spcBef>
              <a:buFont typeface="Arial" pitchFamily="34" charset="0"/>
              <a:buNone/>
              <a:defRPr>
                <a:solidFill>
                  <a:schemeClr val="tx1"/>
                </a:solidFill>
              </a:defRPr>
            </a:lvl1pPr>
          </a:lstStyle>
          <a:p>
            <a:r>
              <a:rPr lang="en-US" dirty="0" smtClean="0"/>
              <a:t>Click icon to add picture</a:t>
            </a:r>
            <a:endParaRPr lang="en-US" dirty="0"/>
          </a:p>
        </p:txBody>
      </p:sp>
      <p:sp>
        <p:nvSpPr>
          <p:cNvPr id="10" name="Rectangle 9"/>
          <p:cNvSpPr/>
          <p:nvPr userDrawn="1"/>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pic>
        <p:nvPicPr>
          <p:cNvPr id="11" name="Picture 10" descr="IHI_Symbol.png"/>
          <p:cNvPicPr>
            <a:picLocks noChangeAspect="1"/>
          </p:cNvPicPr>
          <p:nvPr userDrawn="1"/>
        </p:nvPicPr>
        <p:blipFill>
          <a:blip r:embed="rId2" cstate="print"/>
          <a:stretch>
            <a:fillRect/>
          </a:stretch>
        </p:blipFill>
        <p:spPr>
          <a:xfrm>
            <a:off x="8241224" y="6224157"/>
            <a:ext cx="438652" cy="432955"/>
          </a:xfrm>
          <a:prstGeom prst="rect">
            <a:avLst/>
          </a:prstGeom>
        </p:spPr>
      </p:pic>
    </p:spTree>
    <p:extLst>
      <p:ext uri="{BB962C8B-B14F-4D97-AF65-F5344CB8AC3E}">
        <p14:creationId xmlns:p14="http://schemas.microsoft.com/office/powerpoint/2010/main" val="560674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noChangeArrowheads="1"/>
          </p:cNvSpPr>
          <p:nvPr>
            <p:ph type="ftr" sz="quarter" idx="10"/>
          </p:nvPr>
        </p:nvSpPr>
        <p:spPr>
          <a:xfrm>
            <a:off x="1600200" y="6153150"/>
            <a:ext cx="5410200" cy="476250"/>
          </a:xfrm>
          <a:prstGeom prst="rect">
            <a:avLst/>
          </a:prstGeom>
        </p:spPr>
        <p:txBody>
          <a:bodyPr/>
          <a:lstStyle>
            <a:lvl1pPr>
              <a:defRPr>
                <a:latin typeface="Arial" charset="0"/>
              </a:defRPr>
            </a:lvl1pPr>
          </a:lstStyle>
          <a:p>
            <a:pPr>
              <a:defRPr/>
            </a:pPr>
            <a:endParaRPr lang="en-US" dirty="0"/>
          </a:p>
          <a:p>
            <a:pPr>
              <a:defRPr/>
            </a:pPr>
            <a:endParaRPr lang="en-US" dirty="0"/>
          </a:p>
        </p:txBody>
      </p:sp>
      <p:sp>
        <p:nvSpPr>
          <p:cNvPr id="5" name="Rectangle 4"/>
          <p:cNvSpPr>
            <a:spLocks noGrp="1" noChangeArrowheads="1"/>
          </p:cNvSpPr>
          <p:nvPr>
            <p:ph type="sldNum" sz="quarter" idx="11"/>
          </p:nvPr>
        </p:nvSpPr>
        <p:spPr/>
        <p:txBody>
          <a:bodyPr/>
          <a:lstStyle>
            <a:lvl1pPr>
              <a:defRPr/>
            </a:lvl1pPr>
          </a:lstStyle>
          <a:p>
            <a:endParaRPr lang="en-US" altLang="en-US" dirty="0"/>
          </a:p>
          <a:p>
            <a:fld id="{BBC2EDB8-1793-4296-B0EB-470B80A579DC}" type="slidenum">
              <a:rPr lang="en-US" altLang="en-US"/>
              <a:pPr/>
              <a:t>‹#›</a:t>
            </a:fld>
            <a:endParaRPr lang="en-US" altLang="en-US" dirty="0"/>
          </a:p>
        </p:txBody>
      </p:sp>
    </p:spTree>
    <p:extLst>
      <p:ext uri="{BB962C8B-B14F-4D97-AF65-F5344CB8AC3E}">
        <p14:creationId xmlns:p14="http://schemas.microsoft.com/office/powerpoint/2010/main" val="31206391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Image and Text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86200" y="1447802"/>
            <a:ext cx="4800600" cy="4419601"/>
          </a:xfrm>
        </p:spPr>
        <p:txBody>
          <a:bodyPr>
            <a:normAutofit/>
          </a:bodyPr>
          <a:lstStyle>
            <a:lvl1pPr marL="0" indent="0">
              <a:spcBef>
                <a:spcPts val="0"/>
              </a:spcBef>
              <a:buFont typeface="Arial" pitchFamily="34" charset="0"/>
              <a:buNone/>
              <a:defRPr sz="2100">
                <a:solidFill>
                  <a:schemeClr val="accent5"/>
                </a:solidFill>
              </a:defRPr>
            </a:lvl1pPr>
            <a:lvl2pPr marL="0" indent="0">
              <a:spcBef>
                <a:spcPts val="0"/>
              </a:spcBef>
              <a:buFont typeface="Arial" pitchFamily="34" charset="0"/>
              <a:buNone/>
              <a:defRPr/>
            </a:lvl2pPr>
            <a:lvl3pPr marL="0" indent="0">
              <a:spcBef>
                <a:spcPts val="0"/>
              </a:spcBef>
              <a:buFont typeface="Arial" pitchFamily="34" charset="0"/>
              <a:buNone/>
              <a:defRPr/>
            </a:lvl3pPr>
            <a:lvl4pPr marL="0" indent="0">
              <a:spcBef>
                <a:spcPts val="0"/>
              </a:spcBef>
              <a:buFont typeface="Arial" pitchFamily="34" charset="0"/>
              <a:buNone/>
              <a:defRPr/>
            </a:lvl4pPr>
            <a:lvl5pPr marL="0" indent="0">
              <a:spcBef>
                <a:spcPts val="0"/>
              </a:spcBef>
              <a:buFont typeface="Arial" pitchFamily="34" charset="0"/>
              <a:buNone/>
              <a:defRPr/>
            </a:lvl5pPr>
          </a:lstStyle>
          <a:p>
            <a:pPr lvl="0"/>
            <a:r>
              <a:rPr lang="en-US" smtClean="0"/>
              <a:t>Click to edit Master text styles</a:t>
            </a:r>
          </a:p>
        </p:txBody>
      </p:sp>
      <p:sp>
        <p:nvSpPr>
          <p:cNvPr id="8" name="Picture Placeholder 7"/>
          <p:cNvSpPr>
            <a:spLocks noGrp="1"/>
          </p:cNvSpPr>
          <p:nvPr>
            <p:ph type="pic" sz="quarter" idx="10"/>
          </p:nvPr>
        </p:nvSpPr>
        <p:spPr>
          <a:xfrm>
            <a:off x="457200" y="1447800"/>
            <a:ext cx="3124200" cy="4419600"/>
          </a:xfrm>
        </p:spPr>
        <p:txBody>
          <a:bodyPr/>
          <a:lstStyle>
            <a:lvl1pPr marL="0" indent="0">
              <a:spcBef>
                <a:spcPts val="0"/>
              </a:spcBef>
              <a:buFont typeface="Arial" pitchFamily="34" charset="0"/>
              <a:buNone/>
              <a:defRPr/>
            </a:lvl1pPr>
          </a:lstStyle>
          <a:p>
            <a:r>
              <a:rPr lang="en-US" dirty="0" smtClean="0"/>
              <a:t>Click icon to add picture</a:t>
            </a:r>
            <a:endParaRPr lang="en-US" dirty="0"/>
          </a:p>
        </p:txBody>
      </p:sp>
      <p:sp>
        <p:nvSpPr>
          <p:cNvPr id="10"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27463265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Title Slide - Short">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pic>
        <p:nvPicPr>
          <p:cNvPr id="9" name="Picture 8" descr="IHI_Reverse_logo.png"/>
          <p:cNvPicPr>
            <a:picLocks noChangeAspect="1"/>
          </p:cNvPicPr>
          <p:nvPr userDrawn="1"/>
        </p:nvPicPr>
        <p:blipFill>
          <a:blip r:embed="rId3" cstate="print"/>
          <a:stretch>
            <a:fillRect/>
          </a:stretch>
        </p:blipFill>
        <p:spPr>
          <a:xfrm>
            <a:off x="533401" y="381002"/>
            <a:ext cx="2144835" cy="782139"/>
          </a:xfrm>
          <a:prstGeom prst="rect">
            <a:avLst/>
          </a:prstGeom>
        </p:spPr>
      </p:pic>
      <p:sp>
        <p:nvSpPr>
          <p:cNvPr id="2" name="Title 1"/>
          <p:cNvSpPr>
            <a:spLocks noGrp="1"/>
          </p:cNvSpPr>
          <p:nvPr>
            <p:ph type="ctrTitle"/>
          </p:nvPr>
        </p:nvSpPr>
        <p:spPr>
          <a:xfrm>
            <a:off x="2057400" y="2968122"/>
            <a:ext cx="4724400" cy="1089529"/>
          </a:xfrm>
          <a:noFill/>
          <a:ln>
            <a:noFill/>
          </a:ln>
        </p:spPr>
        <p:txBody>
          <a:bodyPr anchor="b" anchorCtr="0">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057400" y="4038600"/>
            <a:ext cx="4724400" cy="533400"/>
          </a:xfrm>
          <a:noFill/>
          <a:ln>
            <a:noFill/>
          </a:ln>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515100" y="489585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spTree>
    <p:extLst>
      <p:ext uri="{BB962C8B-B14F-4D97-AF65-F5344CB8AC3E}">
        <p14:creationId xmlns:p14="http://schemas.microsoft.com/office/powerpoint/2010/main" val="42067692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Title Slide - Long">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968121"/>
            <a:ext cx="6019800" cy="1089529"/>
          </a:xfrm>
          <a:noFill/>
          <a:ln>
            <a:noFill/>
          </a:ln>
        </p:spPr>
        <p:txBody>
          <a:bodyPr wrap="square" anchor="b" anchorCtr="0">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19200" y="4038600"/>
            <a:ext cx="6019800" cy="533400"/>
          </a:xfrm>
          <a:noFill/>
          <a:ln>
            <a:noFill/>
          </a:ln>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515100" y="489585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pic>
        <p:nvPicPr>
          <p:cNvPr id="9" name="Picture 8" descr="IHI_Reverse_logo.png"/>
          <p:cNvPicPr>
            <a:picLocks noChangeAspect="1"/>
          </p:cNvPicPr>
          <p:nvPr userDrawn="1"/>
        </p:nvPicPr>
        <p:blipFill>
          <a:blip r:embed="rId3" cstate="print"/>
          <a:stretch>
            <a:fillRect/>
          </a:stretch>
        </p:blipFill>
        <p:spPr>
          <a:xfrm>
            <a:off x="533401" y="381002"/>
            <a:ext cx="2144835" cy="782139"/>
          </a:xfrm>
          <a:prstGeom prst="rect">
            <a:avLst/>
          </a:prstGeom>
        </p:spPr>
      </p:pic>
    </p:spTree>
    <p:extLst>
      <p:ext uri="{BB962C8B-B14F-4D97-AF65-F5344CB8AC3E}">
        <p14:creationId xmlns:p14="http://schemas.microsoft.com/office/powerpoint/2010/main" val="22884078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Title Slide V2 - Long">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766131"/>
            <a:ext cx="6019800" cy="1089529"/>
          </a:xfrm>
          <a:noFill/>
          <a:ln>
            <a:noFill/>
          </a:ln>
        </p:spPr>
        <p:txBody>
          <a:bodyPr wrap="square" anchor="b" anchorCtr="0">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19200" y="3836610"/>
            <a:ext cx="6019800" cy="242374"/>
          </a:xfrm>
          <a:noFill/>
          <a:ln>
            <a:noFill/>
          </a:ln>
        </p:spPr>
        <p:txBody>
          <a:bodyPr>
            <a:spAutoFit/>
          </a:bodyPr>
          <a:lstStyle>
            <a:lvl1pPr marL="0" indent="0" algn="l">
              <a:lnSpc>
                <a:spcPct val="100000"/>
              </a:lnSpc>
              <a:spcBef>
                <a:spcPts val="0"/>
              </a:spcBef>
              <a:buNone/>
              <a:defRPr sz="975"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553200" y="4876800"/>
            <a:ext cx="2133600" cy="457200"/>
          </a:xfrm>
        </p:spPr>
        <p:txBody>
          <a:bodyPr anchor="ct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pic>
        <p:nvPicPr>
          <p:cNvPr id="9" name="Picture 8" descr="IHI_Reverse_logo.png"/>
          <p:cNvPicPr>
            <a:picLocks noChangeAspect="1"/>
          </p:cNvPicPr>
          <p:nvPr userDrawn="1"/>
        </p:nvPicPr>
        <p:blipFill>
          <a:blip r:embed="rId3" cstate="print"/>
          <a:stretch>
            <a:fillRect/>
          </a:stretch>
        </p:blipFill>
        <p:spPr>
          <a:xfrm>
            <a:off x="533401" y="381002"/>
            <a:ext cx="2144835" cy="782139"/>
          </a:xfrm>
          <a:prstGeom prst="rect">
            <a:avLst/>
          </a:prstGeom>
        </p:spPr>
      </p:pic>
    </p:spTree>
    <p:extLst>
      <p:ext uri="{BB962C8B-B14F-4D97-AF65-F5344CB8AC3E}">
        <p14:creationId xmlns:p14="http://schemas.microsoft.com/office/powerpoint/2010/main" val="36283562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Title Slide V3 - Short">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2968122"/>
            <a:ext cx="4724400" cy="1089529"/>
          </a:xfrm>
          <a:noFill/>
        </p:spPr>
        <p:txBody>
          <a:bodyPr anchor="b" anchorCtr="0">
            <a:spAutoFit/>
          </a:bodyPr>
          <a:lstStyle>
            <a:lvl1pPr algn="l">
              <a:lnSpc>
                <a:spcPct val="80000"/>
              </a:lnSpc>
              <a:defRPr sz="405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057400" y="4038600"/>
            <a:ext cx="4724400" cy="533400"/>
          </a:xfrm>
          <a:noFill/>
        </p:spPr>
        <p:txBody>
          <a:bodyPr>
            <a:normAutofit/>
          </a:bodyPr>
          <a:lstStyle>
            <a:lvl1pPr marL="0" indent="0" algn="l">
              <a:buNone/>
              <a:defRPr sz="1200" i="1">
                <a:solidFill>
                  <a:schemeClr val="bg1"/>
                </a:solidFill>
                <a:latin typeface="Cambria" pitchFamily="18"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2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9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477000" y="4953000"/>
            <a:ext cx="2133600" cy="457200"/>
          </a:xfrm>
        </p:spPr>
        <p:txBody>
          <a:bodyPr>
            <a:noAutofit/>
          </a:bodyPr>
          <a:lstStyle>
            <a:lvl1pPr marL="0" indent="0">
              <a:spcBef>
                <a:spcPts val="0"/>
              </a:spcBef>
              <a:buNone/>
              <a:defRPr sz="12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pic>
        <p:nvPicPr>
          <p:cNvPr id="8" name="Picture 7" descr="IHI_Reverse_logo.png"/>
          <p:cNvPicPr>
            <a:picLocks noChangeAspect="1"/>
          </p:cNvPicPr>
          <p:nvPr userDrawn="1"/>
        </p:nvPicPr>
        <p:blipFill>
          <a:blip r:embed="rId3" cstate="print"/>
          <a:stretch>
            <a:fillRect/>
          </a:stretch>
        </p:blipFill>
        <p:spPr>
          <a:xfrm>
            <a:off x="533401" y="381002"/>
            <a:ext cx="2144835" cy="782139"/>
          </a:xfrm>
          <a:prstGeom prst="rect">
            <a:avLst/>
          </a:prstGeom>
        </p:spPr>
      </p:pic>
    </p:spTree>
    <p:extLst>
      <p:ext uri="{BB962C8B-B14F-4D97-AF65-F5344CB8AC3E}">
        <p14:creationId xmlns:p14="http://schemas.microsoft.com/office/powerpoint/2010/main" val="41544534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447802"/>
            <a:ext cx="82296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15938362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Title Content">
    <p:spTree>
      <p:nvGrpSpPr>
        <p:cNvPr id="1" name=""/>
        <p:cNvGrpSpPr/>
        <p:nvPr/>
      </p:nvGrpSpPr>
      <p:grpSpPr>
        <a:xfrm>
          <a:off x="0" y="0"/>
          <a:ext cx="0" cy="0"/>
          <a:chOff x="0" y="0"/>
          <a:chExt cx="0" cy="0"/>
        </a:xfrm>
      </p:grpSpPr>
      <p:sp>
        <p:nvSpPr>
          <p:cNvPr id="5" name="Rectangle 4"/>
          <p:cNvSpPr/>
          <p:nvPr userDrawn="1"/>
        </p:nvSpPr>
        <p:spPr>
          <a:xfrm>
            <a:off x="304800" y="1143000"/>
            <a:ext cx="84582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457200" y="415635"/>
            <a:ext cx="8229600" cy="1413166"/>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2057402"/>
            <a:ext cx="8229600" cy="38100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cxnSp>
        <p:nvCxnSpPr>
          <p:cNvPr id="7" name="Straight Connector 6"/>
          <p:cNvCxnSpPr/>
          <p:nvPr userDrawn="1"/>
        </p:nvCxnSpPr>
        <p:spPr>
          <a:xfrm>
            <a:off x="457200" y="1879833"/>
            <a:ext cx="8229600" cy="0"/>
          </a:xfrm>
          <a:prstGeom prst="line">
            <a:avLst/>
          </a:prstGeom>
          <a:ln w="57150">
            <a:solidFill>
              <a:srgbClr val="455660">
                <a:alpha val="6392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70725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Content - Sourc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82296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9"/>
          <p:cNvSpPr>
            <a:spLocks noGrp="1"/>
          </p:cNvSpPr>
          <p:nvPr>
            <p:ph type="body" sz="quarter" idx="10"/>
          </p:nvPr>
        </p:nvSpPr>
        <p:spPr>
          <a:xfrm>
            <a:off x="457200" y="6133011"/>
            <a:ext cx="7620000" cy="609600"/>
          </a:xfrm>
        </p:spPr>
        <p:txBody>
          <a:bodyPr anchor="ctr">
            <a:noAutofit/>
          </a:bodyPr>
          <a:lstStyle>
            <a:lvl1pPr marL="0" indent="0">
              <a:spcBef>
                <a:spcPts val="0"/>
              </a:spcBef>
              <a:buFont typeface="Arial" pitchFamily="34" charset="0"/>
              <a:buNone/>
              <a:defRPr sz="750">
                <a:solidFill>
                  <a:schemeClr val="bg1"/>
                </a:solidFill>
              </a:defRPr>
            </a:lvl1pPr>
            <a:lvl2pPr>
              <a:buFont typeface="Arial" pitchFamily="34" charset="0"/>
              <a:buNone/>
              <a:defRPr sz="1200">
                <a:solidFill>
                  <a:schemeClr val="bg1"/>
                </a:solidFill>
              </a:defRPr>
            </a:lvl2pPr>
            <a:lvl3pPr>
              <a:buFont typeface="Arial" pitchFamily="34" charset="0"/>
              <a:buNone/>
              <a:defRPr sz="1050">
                <a:solidFill>
                  <a:schemeClr val="bg1"/>
                </a:solidFill>
              </a:defRPr>
            </a:lvl3pPr>
            <a:lvl4pPr>
              <a:buFont typeface="Arial" pitchFamily="34" charset="0"/>
              <a:buNone/>
              <a:defRPr sz="900">
                <a:solidFill>
                  <a:schemeClr val="bg1"/>
                </a:solidFill>
              </a:defRPr>
            </a:lvl4pPr>
            <a:lvl5pPr>
              <a:buFont typeface="Arial" pitchFamily="34" charset="0"/>
              <a:buNone/>
              <a:defRPr sz="900">
                <a:solidFill>
                  <a:schemeClr val="bg1"/>
                </a:solidFill>
              </a:defRPr>
            </a:lvl5pPr>
          </a:lstStyle>
          <a:p>
            <a:pPr lvl="0"/>
            <a:r>
              <a:rPr lang="en-US" dirty="0" smtClean="0"/>
              <a:t>Click to edit Master text styles</a:t>
            </a:r>
          </a:p>
        </p:txBody>
      </p:sp>
      <p:sp>
        <p:nvSpPr>
          <p:cNvPr id="7"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26710151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Imag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9EC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343400" y="1447802"/>
            <a:ext cx="4343400" cy="4419601"/>
          </a:xfrm>
        </p:spPr>
        <p:txBody>
          <a:bodyPr>
            <a:normAutofit/>
          </a:bodyPr>
          <a:lstStyle>
            <a:lvl1pPr marL="0" indent="0">
              <a:spcBef>
                <a:spcPts val="0"/>
              </a:spcBef>
              <a:buFont typeface="Arial" pitchFamily="34" charset="0"/>
              <a:buNone/>
              <a:defRPr sz="2100">
                <a:solidFill>
                  <a:srgbClr val="009EC2"/>
                </a:solidFill>
              </a:defRPr>
            </a:lvl1pPr>
            <a:lvl2pPr marL="0" indent="0">
              <a:spcBef>
                <a:spcPts val="0"/>
              </a:spcBef>
              <a:buFont typeface="Arial" pitchFamily="34" charset="0"/>
              <a:buNone/>
              <a:defRPr/>
            </a:lvl2pPr>
            <a:lvl3pPr marL="0" indent="0">
              <a:spcBef>
                <a:spcPts val="0"/>
              </a:spcBef>
              <a:buFont typeface="Arial" pitchFamily="34" charset="0"/>
              <a:buNone/>
              <a:defRPr/>
            </a:lvl3pPr>
            <a:lvl4pPr marL="0" indent="0">
              <a:spcBef>
                <a:spcPts val="0"/>
              </a:spcBef>
              <a:buFont typeface="Arial" pitchFamily="34" charset="0"/>
              <a:buNone/>
              <a:defRPr/>
            </a:lvl4pPr>
            <a:lvl5pPr marL="0" indent="0">
              <a:spcBef>
                <a:spcPts val="0"/>
              </a:spcBef>
              <a:buFont typeface="Arial" pitchFamily="34" charset="0"/>
              <a:buNone/>
              <a:defRPr/>
            </a:lvl5pPr>
          </a:lstStyle>
          <a:p>
            <a:pPr lvl="0"/>
            <a:r>
              <a:rPr lang="en-US" dirty="0" smtClean="0"/>
              <a:t>Click to edit Master text styles</a:t>
            </a:r>
          </a:p>
        </p:txBody>
      </p:sp>
      <p:sp>
        <p:nvSpPr>
          <p:cNvPr id="8" name="Picture Placeholder 7"/>
          <p:cNvSpPr>
            <a:spLocks noGrp="1"/>
          </p:cNvSpPr>
          <p:nvPr>
            <p:ph type="pic" sz="quarter" idx="10"/>
          </p:nvPr>
        </p:nvSpPr>
        <p:spPr>
          <a:xfrm>
            <a:off x="457200" y="1447800"/>
            <a:ext cx="3581400" cy="4419600"/>
          </a:xfrm>
        </p:spPr>
        <p:txBody>
          <a:bodyPr/>
          <a:lstStyle>
            <a:lvl1pPr marL="0" indent="0">
              <a:spcBef>
                <a:spcPts val="0"/>
              </a:spcBef>
              <a:buFont typeface="Arial" pitchFamily="34" charset="0"/>
              <a:buNone/>
              <a:defRPr/>
            </a:lvl1pPr>
          </a:lstStyle>
          <a:p>
            <a:endParaRPr lang="en-US" dirty="0"/>
          </a:p>
        </p:txBody>
      </p:sp>
      <p:sp>
        <p:nvSpPr>
          <p:cNvPr id="7"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24785214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Dark Backgroun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8229600" cy="4419601"/>
          </a:xfrm>
        </p:spPr>
        <p:txBody>
          <a:bodyPr/>
          <a:lstStyle>
            <a:lvl1pPr>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pic>
        <p:nvPicPr>
          <p:cNvPr id="7" name="Picture 6" descr="IHI_Symbol.png"/>
          <p:cNvPicPr>
            <a:picLocks noChangeAspect="1"/>
          </p:cNvPicPr>
          <p:nvPr userDrawn="1"/>
        </p:nvPicPr>
        <p:blipFill>
          <a:blip r:embed="rId3" cstate="print"/>
          <a:stretch>
            <a:fillRect/>
          </a:stretch>
        </p:blipFill>
        <p:spPr>
          <a:xfrm>
            <a:off x="8241224" y="6224157"/>
            <a:ext cx="438652" cy="432955"/>
          </a:xfrm>
          <a:prstGeom prst="rect">
            <a:avLst/>
          </a:prstGeom>
        </p:spPr>
      </p:pic>
      <p:sp>
        <p:nvSpPr>
          <p:cNvPr id="10"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1983631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noChangeArrowheads="1"/>
          </p:cNvSpPr>
          <p:nvPr>
            <p:ph type="ftr" sz="quarter" idx="10"/>
          </p:nvPr>
        </p:nvSpPr>
        <p:spPr>
          <a:xfrm>
            <a:off x="1600200" y="6153150"/>
            <a:ext cx="5410200" cy="476250"/>
          </a:xfrm>
          <a:prstGeom prst="rect">
            <a:avLst/>
          </a:prstGeom>
        </p:spPr>
        <p:txBody>
          <a:bodyPr/>
          <a:lstStyle>
            <a:lvl1pPr>
              <a:defRPr>
                <a:latin typeface="Arial" charset="0"/>
              </a:defRPr>
            </a:lvl1pPr>
          </a:lstStyle>
          <a:p>
            <a:pPr>
              <a:defRPr/>
            </a:pPr>
            <a:endParaRPr lang="en-US" dirty="0"/>
          </a:p>
          <a:p>
            <a:pPr>
              <a:defRPr/>
            </a:pPr>
            <a:endParaRPr lang="en-US" dirty="0"/>
          </a:p>
        </p:txBody>
      </p:sp>
      <p:sp>
        <p:nvSpPr>
          <p:cNvPr id="6" name="Rectangle 5"/>
          <p:cNvSpPr>
            <a:spLocks noGrp="1" noChangeArrowheads="1"/>
          </p:cNvSpPr>
          <p:nvPr>
            <p:ph type="sldNum" sz="quarter" idx="11"/>
          </p:nvPr>
        </p:nvSpPr>
        <p:spPr/>
        <p:txBody>
          <a:bodyPr/>
          <a:lstStyle>
            <a:lvl1pPr>
              <a:defRPr/>
            </a:lvl1pPr>
          </a:lstStyle>
          <a:p>
            <a:endParaRPr lang="en-US" altLang="en-US" dirty="0"/>
          </a:p>
          <a:p>
            <a:fld id="{468CBB6A-BA26-4286-BEB2-7ACD640AD525}" type="slidenum">
              <a:rPr lang="en-US" altLang="en-US"/>
              <a:pPr/>
              <a:t>‹#›</a:t>
            </a:fld>
            <a:endParaRPr lang="en-US" altLang="en-US" dirty="0"/>
          </a:p>
        </p:txBody>
      </p:sp>
    </p:spTree>
    <p:extLst>
      <p:ext uri="{BB962C8B-B14F-4D97-AF65-F5344CB8AC3E}">
        <p14:creationId xmlns:p14="http://schemas.microsoft.com/office/powerpoint/2010/main" val="31576460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Dark Background - Imag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9" name="Picture Placeholder 8"/>
          <p:cNvSpPr>
            <a:spLocks noGrp="1"/>
          </p:cNvSpPr>
          <p:nvPr>
            <p:ph type="pic" sz="quarter" idx="10"/>
          </p:nvPr>
        </p:nvSpPr>
        <p:spPr>
          <a:xfrm>
            <a:off x="5105400" y="1447800"/>
            <a:ext cx="3581400" cy="4419600"/>
          </a:xfrm>
        </p:spPr>
        <p:txBody>
          <a:bodyPr/>
          <a:lstStyle>
            <a:lvl1pPr marL="0" indent="0">
              <a:spcBef>
                <a:spcPts val="0"/>
              </a:spcBef>
              <a:buFont typeface="Arial" pitchFamily="34" charset="0"/>
              <a:buNone/>
              <a:defRPr>
                <a:solidFill>
                  <a:schemeClr val="bg1"/>
                </a:solidFill>
              </a:defRPr>
            </a:lvl1pPr>
          </a:lstStyle>
          <a:p>
            <a:endParaRPr lang="en-US" dirty="0"/>
          </a:p>
        </p:txBody>
      </p:sp>
      <p:sp>
        <p:nvSpPr>
          <p:cNvPr id="11"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13780782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Dark Background - Imag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bg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11"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7" name="Content Placeholder 8" descr="circle_diag.png"/>
          <p:cNvPicPr>
            <a:picLocks noChangeAspect="1"/>
          </p:cNvPicPr>
          <p:nvPr userDrawn="1"/>
        </p:nvPicPr>
        <p:blipFill>
          <a:blip r:embed="rId3" cstate="print"/>
          <a:stretch>
            <a:fillRect/>
          </a:stretch>
        </p:blipFill>
        <p:spPr>
          <a:xfrm>
            <a:off x="4724400" y="1600200"/>
            <a:ext cx="4267200" cy="3953636"/>
          </a:xfrm>
          <a:prstGeom prst="rect">
            <a:avLst/>
          </a:prstGeom>
          <a:ln>
            <a:noFill/>
          </a:ln>
        </p:spPr>
      </p:pic>
    </p:spTree>
    <p:extLst>
      <p:ext uri="{BB962C8B-B14F-4D97-AF65-F5344CB8AC3E}">
        <p14:creationId xmlns:p14="http://schemas.microsoft.com/office/powerpoint/2010/main" val="37282554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ext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9" name="Picture Placeholder 8"/>
          <p:cNvSpPr>
            <a:spLocks noGrp="1"/>
          </p:cNvSpPr>
          <p:nvPr>
            <p:ph type="pic" sz="quarter" idx="10"/>
          </p:nvPr>
        </p:nvSpPr>
        <p:spPr>
          <a:xfrm>
            <a:off x="5105400" y="1447800"/>
            <a:ext cx="3581400" cy="4419600"/>
          </a:xfrm>
        </p:spPr>
        <p:txBody>
          <a:bodyPr/>
          <a:lstStyle>
            <a:lvl1pPr marL="0" indent="0">
              <a:spcBef>
                <a:spcPts val="0"/>
              </a:spcBef>
              <a:buFont typeface="Arial" pitchFamily="34" charset="0"/>
              <a:buNone/>
              <a:defRPr>
                <a:solidFill>
                  <a:schemeClr val="tx1"/>
                </a:solidFill>
              </a:defRPr>
            </a:lvl1pPr>
          </a:lstStyle>
          <a:p>
            <a:endParaRPr lang="en-US" dirty="0"/>
          </a:p>
        </p:txBody>
      </p:sp>
      <p:sp>
        <p:nvSpPr>
          <p:cNvPr id="8"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29422044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ext and Circle Graphic">
    <p:spTree>
      <p:nvGrpSpPr>
        <p:cNvPr id="1" name=""/>
        <p:cNvGrpSpPr/>
        <p:nvPr/>
      </p:nvGrpSpPr>
      <p:grpSpPr>
        <a:xfrm>
          <a:off x="0" y="0"/>
          <a:ext cx="0" cy="0"/>
          <a:chOff x="0" y="0"/>
          <a:chExt cx="0" cy="0"/>
        </a:xfrm>
      </p:grpSpPr>
      <p:grpSp>
        <p:nvGrpSpPr>
          <p:cNvPr id="19" name="Group 18"/>
          <p:cNvGrpSpPr/>
          <p:nvPr userDrawn="1"/>
        </p:nvGrpSpPr>
        <p:grpSpPr>
          <a:xfrm>
            <a:off x="5173560" y="1807780"/>
            <a:ext cx="3389743" cy="3389743"/>
            <a:chOff x="5013278" y="1883978"/>
            <a:chExt cx="3389743" cy="3389743"/>
          </a:xfrm>
        </p:grpSpPr>
        <p:sp>
          <p:nvSpPr>
            <p:cNvPr id="6" name="Oval 5"/>
            <p:cNvSpPr/>
            <p:nvPr userDrawn="1"/>
          </p:nvSpPr>
          <p:spPr>
            <a:xfrm>
              <a:off x="5013278" y="1883978"/>
              <a:ext cx="3389743" cy="3389743"/>
            </a:xfrm>
            <a:prstGeom prst="ellipse">
              <a:avLst/>
            </a:prstGeom>
            <a:solidFill>
              <a:srgbClr val="CCE8D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7" name="Oval 6"/>
            <p:cNvSpPr/>
            <p:nvPr userDrawn="1"/>
          </p:nvSpPr>
          <p:spPr>
            <a:xfrm>
              <a:off x="5419963" y="2290663"/>
              <a:ext cx="2576373" cy="2576373"/>
            </a:xfrm>
            <a:prstGeom prst="ellipse">
              <a:avLst/>
            </a:prstGeom>
            <a:solidFill>
              <a:srgbClr val="A4D8BF"/>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10" name="Oval 9"/>
            <p:cNvSpPr/>
            <p:nvPr userDrawn="1"/>
          </p:nvSpPr>
          <p:spPr>
            <a:xfrm>
              <a:off x="5786111" y="2656811"/>
              <a:ext cx="1844076" cy="1844076"/>
            </a:xfrm>
            <a:prstGeom prst="ellipse">
              <a:avLst/>
            </a:prstGeom>
            <a:solidFill>
              <a:srgbClr val="74C7A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15" name="Oval 14"/>
            <p:cNvSpPr/>
            <p:nvPr userDrawn="1"/>
          </p:nvSpPr>
          <p:spPr>
            <a:xfrm>
              <a:off x="6168181" y="3038881"/>
              <a:ext cx="1079937" cy="1079937"/>
            </a:xfrm>
            <a:prstGeom prst="ellipse">
              <a:avLst/>
            </a:prstGeom>
            <a:gradFill flip="none" rotWithShape="1">
              <a:gsLst>
                <a:gs pos="0">
                  <a:srgbClr val="89CEAE"/>
                </a:gs>
                <a:gs pos="29000">
                  <a:srgbClr val="A4D8BF"/>
                </a:gs>
                <a:gs pos="62000">
                  <a:srgbClr val="89CEAE">
                    <a:tint val="23500"/>
                    <a:satMod val="160000"/>
                  </a:srgbClr>
                </a:gs>
              </a:gsLst>
              <a:path path="circle">
                <a:fillToRect l="50000" t="50000" r="50000" b="50000"/>
              </a:path>
              <a:tileRect/>
            </a:gra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grpSp>
      <p:sp>
        <p:nvSpPr>
          <p:cNvPr id="18" name="Text Placeholder 12"/>
          <p:cNvSpPr>
            <a:spLocks noGrp="1"/>
          </p:cNvSpPr>
          <p:nvPr userDrawn="1">
            <p:ph type="body" sz="quarter" idx="13"/>
          </p:nvPr>
        </p:nvSpPr>
        <p:spPr>
          <a:xfrm>
            <a:off x="5202617" y="1571298"/>
            <a:ext cx="3276600" cy="3460532"/>
          </a:xfrm>
        </p:spPr>
        <p:txBody>
          <a:bodyPr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17" name="Text Placeholder 12"/>
          <p:cNvSpPr>
            <a:spLocks noGrp="1"/>
          </p:cNvSpPr>
          <p:nvPr userDrawn="1">
            <p:ph type="body" sz="quarter" idx="12"/>
          </p:nvPr>
        </p:nvSpPr>
        <p:spPr>
          <a:xfrm>
            <a:off x="5697917" y="2149366"/>
            <a:ext cx="2286000" cy="2483068"/>
          </a:xfrm>
        </p:spPr>
        <p:txBody>
          <a:bodyPr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16" name="Text Placeholder 12"/>
          <p:cNvSpPr>
            <a:spLocks noGrp="1"/>
          </p:cNvSpPr>
          <p:nvPr userDrawn="1">
            <p:ph type="body" sz="quarter" idx="11"/>
          </p:nvPr>
        </p:nvSpPr>
        <p:spPr>
          <a:xfrm>
            <a:off x="6107016" y="2682766"/>
            <a:ext cx="1467802" cy="1600200"/>
          </a:xfrm>
        </p:spPr>
        <p:txBody>
          <a:bodyPr anchor="ctr">
            <a:prstTxWarp prst="textArchDown">
              <a:avLst/>
            </a:prstTxWarp>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13" name="Text Placeholder 12"/>
          <p:cNvSpPr>
            <a:spLocks noGrp="1"/>
          </p:cNvSpPr>
          <p:nvPr userDrawn="1">
            <p:ph type="body" sz="quarter" idx="10"/>
          </p:nvPr>
        </p:nvSpPr>
        <p:spPr>
          <a:xfrm>
            <a:off x="6307517" y="3374920"/>
            <a:ext cx="1066800" cy="269544"/>
          </a:xfrm>
        </p:spPr>
        <p:txBody>
          <a:bodyPr anchor="ctr">
            <a:noAutofit/>
          </a:bodyPr>
          <a:lstStyle>
            <a:lvl1pPr marL="0" indent="0" algn="ctr">
              <a:spcBef>
                <a:spcPts val="0"/>
              </a:spcBef>
              <a:buFont typeface="Arial" pitchFamily="34" charset="0"/>
              <a:buNone/>
              <a:defRPr sz="105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p:txBody>
      </p:sp>
      <p:sp>
        <p:nvSpPr>
          <p:cNvPr id="2" name="Title 1"/>
          <p:cNvSpPr>
            <a:spLocks noGrp="1"/>
          </p:cNvSpPr>
          <p:nvPr userDrawn="1">
            <p:ph type="title"/>
          </p:nvPr>
        </p:nvSpPr>
        <p:spPr/>
        <p:txBody>
          <a:bodyPr/>
          <a:lstStyle/>
          <a:p>
            <a:r>
              <a:rPr lang="en-US" smtClean="0"/>
              <a:t>Click to edit Master title style</a:t>
            </a:r>
            <a:endParaRPr lang="en-US"/>
          </a:p>
        </p:txBody>
      </p:sp>
      <p:sp>
        <p:nvSpPr>
          <p:cNvPr id="3" name="Content Placeholder 2"/>
          <p:cNvSpPr>
            <a:spLocks noGrp="1"/>
          </p:cNvSpPr>
          <p:nvPr userDrawn="1">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8" name="Slide Number Placeholder 2"/>
          <p:cNvSpPr>
            <a:spLocks noGrp="1"/>
          </p:cNvSpPr>
          <p:nvPr userDrawn="1">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258046299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ext and Circle Graphic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2"/>
            <a:ext cx="4267200" cy="4419601"/>
          </a:xfrm>
        </p:spPr>
        <p:txBody>
          <a:bodyPr/>
          <a:lstStyle>
            <a:lvl1pPr marL="0" indent="0">
              <a:spcBef>
                <a:spcPts val="0"/>
              </a:spcBef>
              <a:buFont typeface="Arial" pitchFamily="34" charset="0"/>
              <a:buNone/>
              <a:defRPr>
                <a:solidFill>
                  <a:schemeClr val="tx1"/>
                </a:solidFill>
              </a:defRPr>
            </a:lvl1pPr>
            <a:lvl2pPr>
              <a:buFont typeface="Arial" pitchFamily="34" charset="0"/>
              <a:buNone/>
              <a:defRPr>
                <a:solidFill>
                  <a:srgbClr val="B4BFC7"/>
                </a:solidFill>
              </a:defRPr>
            </a:lvl2pPr>
            <a:lvl3pPr>
              <a:buFont typeface="Arial" pitchFamily="34" charset="0"/>
              <a:buNone/>
              <a:defRPr>
                <a:solidFill>
                  <a:srgbClr val="B4BFC7"/>
                </a:solidFill>
              </a:defRPr>
            </a:lvl3pPr>
            <a:lvl4pPr>
              <a:buFont typeface="Arial" pitchFamily="34" charset="0"/>
              <a:buNone/>
              <a:defRPr>
                <a:solidFill>
                  <a:srgbClr val="B4BFC7"/>
                </a:solidFill>
              </a:defRPr>
            </a:lvl4pPr>
            <a:lvl5pPr>
              <a:buFont typeface="Arial" pitchFamily="34" charset="0"/>
              <a:buNone/>
              <a:defRPr>
                <a:solidFill>
                  <a:srgbClr val="B4BFC7"/>
                </a:solidFill>
              </a:defRPr>
            </a:lvl5pPr>
          </a:lstStyle>
          <a:p>
            <a:pPr lvl="0"/>
            <a:r>
              <a:rPr lang="en-US" dirty="0" smtClean="0"/>
              <a:t>Click to edit Master text styles</a:t>
            </a:r>
          </a:p>
        </p:txBody>
      </p:sp>
      <p:sp>
        <p:nvSpPr>
          <p:cNvPr id="8"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15" name="Content Placeholder 8" descr="circle_diag.png"/>
          <p:cNvPicPr>
            <a:picLocks noChangeAspect="1"/>
          </p:cNvPicPr>
          <p:nvPr userDrawn="1"/>
        </p:nvPicPr>
        <p:blipFill>
          <a:blip r:embed="rId2" cstate="print"/>
          <a:stretch>
            <a:fillRect/>
          </a:stretch>
        </p:blipFill>
        <p:spPr>
          <a:xfrm>
            <a:off x="4724400" y="1600200"/>
            <a:ext cx="4267200" cy="3953636"/>
          </a:xfrm>
          <a:prstGeom prst="rect">
            <a:avLst/>
          </a:prstGeom>
          <a:ln>
            <a:noFill/>
          </a:ln>
        </p:spPr>
      </p:pic>
    </p:spTree>
    <p:extLst>
      <p:ext uri="{BB962C8B-B14F-4D97-AF65-F5344CB8AC3E}">
        <p14:creationId xmlns:p14="http://schemas.microsoft.com/office/powerpoint/2010/main" val="1222430217"/>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Picture Only">
    <p:spTree>
      <p:nvGrpSpPr>
        <p:cNvPr id="1" name=""/>
        <p:cNvGrpSpPr/>
        <p:nvPr/>
      </p:nvGrpSpPr>
      <p:grpSpPr>
        <a:xfrm>
          <a:off x="0" y="0"/>
          <a:ext cx="0" cy="0"/>
          <a:chOff x="0" y="0"/>
          <a:chExt cx="0" cy="0"/>
        </a:xfrm>
      </p:grpSpPr>
      <p:sp>
        <p:nvSpPr>
          <p:cNvPr id="7" name="Rectangle 6"/>
          <p:cNvSpPr/>
          <p:nvPr userDrawn="1"/>
        </p:nvSpPr>
        <p:spPr>
          <a:xfrm>
            <a:off x="0" y="6019800"/>
            <a:ext cx="9144000" cy="838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6" name="Picture 5" descr="IHI_Symbol.png"/>
          <p:cNvPicPr>
            <a:picLocks noChangeAspect="1"/>
          </p:cNvPicPr>
          <p:nvPr userDrawn="1"/>
        </p:nvPicPr>
        <p:blipFill>
          <a:blip r:embed="rId2" cstate="print"/>
          <a:stretch>
            <a:fillRect/>
          </a:stretch>
        </p:blipFill>
        <p:spPr>
          <a:xfrm>
            <a:off x="8241224" y="6224157"/>
            <a:ext cx="438652" cy="432955"/>
          </a:xfrm>
          <a:prstGeom prst="rect">
            <a:avLst/>
          </a:prstGeom>
        </p:spPr>
      </p:pic>
      <p:sp>
        <p:nvSpPr>
          <p:cNvPr id="9" name="Picture Placeholder 8"/>
          <p:cNvSpPr>
            <a:spLocks noGrp="1"/>
          </p:cNvSpPr>
          <p:nvPr>
            <p:ph type="pic" sz="quarter" idx="10"/>
          </p:nvPr>
        </p:nvSpPr>
        <p:spPr>
          <a:xfrm>
            <a:off x="457200" y="1447800"/>
            <a:ext cx="8229600" cy="4648200"/>
          </a:xfrm>
        </p:spPr>
        <p:txBody>
          <a:bodyPr/>
          <a:lstStyle>
            <a:lvl1pPr marL="0" indent="0">
              <a:spcBef>
                <a:spcPts val="0"/>
              </a:spcBef>
              <a:buFont typeface="Arial" pitchFamily="34" charset="0"/>
              <a:buNone/>
              <a:defRPr>
                <a:solidFill>
                  <a:schemeClr val="tx1"/>
                </a:solidFill>
              </a:defRPr>
            </a:lvl1pPr>
          </a:lstStyle>
          <a:p>
            <a:endParaRPr lang="en-US" dirty="0"/>
          </a:p>
        </p:txBody>
      </p:sp>
    </p:spTree>
    <p:extLst>
      <p:ext uri="{BB962C8B-B14F-4D97-AF65-F5344CB8AC3E}">
        <p14:creationId xmlns:p14="http://schemas.microsoft.com/office/powerpoint/2010/main" val="2055582950"/>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Blank with Pictur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8"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6" name="Picture 5" descr="IHI_Symbol.png"/>
          <p:cNvPicPr>
            <a:picLocks noChangeAspect="1"/>
          </p:cNvPicPr>
          <p:nvPr userDrawn="1"/>
        </p:nvPicPr>
        <p:blipFill>
          <a:blip r:embed="rId2" cstate="print"/>
          <a:stretch>
            <a:fillRect/>
          </a:stretch>
        </p:blipFill>
        <p:spPr>
          <a:xfrm>
            <a:off x="8241224" y="6224157"/>
            <a:ext cx="438652" cy="432955"/>
          </a:xfrm>
          <a:prstGeom prst="rect">
            <a:avLst/>
          </a:prstGeom>
        </p:spPr>
      </p:pic>
      <p:sp>
        <p:nvSpPr>
          <p:cNvPr id="9" name="Picture Placeholder 8"/>
          <p:cNvSpPr>
            <a:spLocks noGrp="1"/>
          </p:cNvSpPr>
          <p:nvPr>
            <p:ph type="pic" sz="quarter" idx="10"/>
          </p:nvPr>
        </p:nvSpPr>
        <p:spPr>
          <a:xfrm>
            <a:off x="457200" y="838200"/>
            <a:ext cx="8229600" cy="5257800"/>
          </a:xfrm>
        </p:spPr>
        <p:txBody>
          <a:bodyPr/>
          <a:lstStyle>
            <a:lvl1pPr marL="0" indent="0">
              <a:spcBef>
                <a:spcPts val="0"/>
              </a:spcBef>
              <a:buFont typeface="Arial" pitchFamily="34" charset="0"/>
              <a:buNone/>
              <a:defRPr>
                <a:solidFill>
                  <a:schemeClr val="tx1"/>
                </a:solidFill>
              </a:defRPr>
            </a:lvl1pPr>
          </a:lstStyle>
          <a:p>
            <a:endParaRPr lang="en-US" dirty="0"/>
          </a:p>
        </p:txBody>
      </p:sp>
    </p:spTree>
    <p:extLst>
      <p:ext uri="{BB962C8B-B14F-4D97-AF65-F5344CB8AC3E}">
        <p14:creationId xmlns:p14="http://schemas.microsoft.com/office/powerpoint/2010/main" val="2291831304"/>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Image and Text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86200" y="1447802"/>
            <a:ext cx="4800600" cy="4419601"/>
          </a:xfrm>
        </p:spPr>
        <p:txBody>
          <a:bodyPr>
            <a:normAutofit/>
          </a:bodyPr>
          <a:lstStyle>
            <a:lvl1pPr marL="0" indent="0">
              <a:spcBef>
                <a:spcPts val="0"/>
              </a:spcBef>
              <a:buFont typeface="Arial" pitchFamily="34" charset="0"/>
              <a:buNone/>
              <a:defRPr sz="2100">
                <a:solidFill>
                  <a:schemeClr val="accent5"/>
                </a:solidFill>
              </a:defRPr>
            </a:lvl1pPr>
            <a:lvl2pPr marL="0" indent="0">
              <a:spcBef>
                <a:spcPts val="0"/>
              </a:spcBef>
              <a:buFont typeface="Arial" pitchFamily="34" charset="0"/>
              <a:buNone/>
              <a:defRPr/>
            </a:lvl2pPr>
            <a:lvl3pPr marL="0" indent="0">
              <a:spcBef>
                <a:spcPts val="0"/>
              </a:spcBef>
              <a:buFont typeface="Arial" pitchFamily="34" charset="0"/>
              <a:buNone/>
              <a:defRPr/>
            </a:lvl3pPr>
            <a:lvl4pPr marL="0" indent="0">
              <a:spcBef>
                <a:spcPts val="0"/>
              </a:spcBef>
              <a:buFont typeface="Arial" pitchFamily="34" charset="0"/>
              <a:buNone/>
              <a:defRPr/>
            </a:lvl4pPr>
            <a:lvl5pPr marL="0" indent="0">
              <a:spcBef>
                <a:spcPts val="0"/>
              </a:spcBef>
              <a:buFont typeface="Arial" pitchFamily="34" charset="0"/>
              <a:buNone/>
              <a:defRPr/>
            </a:lvl5pPr>
          </a:lstStyle>
          <a:p>
            <a:pPr lvl="0"/>
            <a:r>
              <a:rPr lang="en-US" dirty="0" smtClean="0"/>
              <a:t>Click to edit Master text styles</a:t>
            </a:r>
          </a:p>
        </p:txBody>
      </p:sp>
      <p:sp>
        <p:nvSpPr>
          <p:cNvPr id="8" name="Picture Placeholder 7"/>
          <p:cNvSpPr>
            <a:spLocks noGrp="1"/>
          </p:cNvSpPr>
          <p:nvPr>
            <p:ph type="pic" sz="quarter" idx="10"/>
          </p:nvPr>
        </p:nvSpPr>
        <p:spPr>
          <a:xfrm>
            <a:off x="457200" y="1447800"/>
            <a:ext cx="3124200" cy="4419600"/>
          </a:xfrm>
        </p:spPr>
        <p:txBody>
          <a:bodyPr/>
          <a:lstStyle>
            <a:lvl1pPr marL="0" indent="0">
              <a:spcBef>
                <a:spcPts val="0"/>
              </a:spcBef>
              <a:buFont typeface="Arial" pitchFamily="34" charset="0"/>
              <a:buNone/>
              <a:defRPr/>
            </a:lvl1pPr>
          </a:lstStyle>
          <a:p>
            <a:endParaRPr lang="en-US" dirty="0"/>
          </a:p>
        </p:txBody>
      </p:sp>
      <p:sp>
        <p:nvSpPr>
          <p:cNvPr id="10"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3431335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a:lvl1pPr>
          </a:lstStyle>
          <a:p>
            <a:endParaRPr lang="en-US" dirty="0">
              <a:solidFill>
                <a:srgbClr val="45545F"/>
              </a:solidFill>
              <a:latin typeface="Arial" charset="0"/>
            </a:endParaRPr>
          </a:p>
        </p:txBody>
      </p:sp>
      <p:sp>
        <p:nvSpPr>
          <p:cNvPr id="4" name="Footer Placeholder 3"/>
          <p:cNvSpPr>
            <a:spLocks noGrp="1"/>
          </p:cNvSpPr>
          <p:nvPr>
            <p:ph type="ftr" sz="quarter" idx="11"/>
          </p:nvPr>
        </p:nvSpPr>
        <p:spPr>
          <a:xfrm>
            <a:off x="3124200" y="6248400"/>
            <a:ext cx="2895600" cy="457200"/>
          </a:xfrm>
          <a:prstGeom prst="rect">
            <a:avLst/>
          </a:prstGeom>
        </p:spPr>
        <p:txBody>
          <a:bodyPr/>
          <a:lstStyle>
            <a:lvl1pPr>
              <a:defRPr/>
            </a:lvl1pPr>
          </a:lstStyle>
          <a:p>
            <a:r>
              <a:rPr lang="en-US" dirty="0">
                <a:solidFill>
                  <a:srgbClr val="45545F"/>
                </a:solidFill>
                <a:latin typeface="Arial" charset="0"/>
              </a:rPr>
              <a:t>(c) Eric A. Coleman, MD, MPH</a:t>
            </a:r>
          </a:p>
        </p:txBody>
      </p:sp>
      <p:sp>
        <p:nvSpPr>
          <p:cNvPr id="5" name="Slide Number Placeholder 4"/>
          <p:cNvSpPr>
            <a:spLocks noGrp="1"/>
          </p:cNvSpPr>
          <p:nvPr>
            <p:ph type="sldNum" sz="quarter" idx="12"/>
          </p:nvPr>
        </p:nvSpPr>
        <p:spPr/>
        <p:txBody>
          <a:bodyPr/>
          <a:lstStyle>
            <a:lvl1pPr>
              <a:defRPr/>
            </a:lvl1pPr>
          </a:lstStyle>
          <a:p>
            <a:fld id="{9A04BC07-0D4F-DF46-9C54-34C9C38AAED0}" type="slidenum">
              <a:rPr lang="en-US">
                <a:solidFill>
                  <a:srgbClr val="777779"/>
                </a:solidFill>
              </a:rPr>
              <a:pPr/>
              <a:t>‹#›</a:t>
            </a:fld>
            <a:endParaRPr lang="en-US" dirty="0">
              <a:solidFill>
                <a:srgbClr val="777779"/>
              </a:solidFill>
            </a:endParaRPr>
          </a:p>
        </p:txBody>
      </p:sp>
    </p:spTree>
    <p:extLst>
      <p:ext uri="{BB962C8B-B14F-4D97-AF65-F5344CB8AC3E}">
        <p14:creationId xmlns:p14="http://schemas.microsoft.com/office/powerpoint/2010/main" val="18624937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9739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noChangeArrowheads="1"/>
          </p:cNvSpPr>
          <p:nvPr>
            <p:ph type="ftr" sz="quarter" idx="10"/>
          </p:nvPr>
        </p:nvSpPr>
        <p:spPr>
          <a:xfrm>
            <a:off x="1600200" y="6153150"/>
            <a:ext cx="5410200" cy="476250"/>
          </a:xfrm>
          <a:prstGeom prst="rect">
            <a:avLst/>
          </a:prstGeom>
        </p:spPr>
        <p:txBody>
          <a:bodyPr/>
          <a:lstStyle>
            <a:lvl1pPr>
              <a:defRPr>
                <a:latin typeface="Arial" charset="0"/>
              </a:defRPr>
            </a:lvl1pPr>
          </a:lstStyle>
          <a:p>
            <a:pPr>
              <a:defRPr/>
            </a:pPr>
            <a:endParaRPr lang="en-US" dirty="0"/>
          </a:p>
          <a:p>
            <a:pPr>
              <a:defRPr/>
            </a:pPr>
            <a:endParaRPr lang="en-US" dirty="0"/>
          </a:p>
        </p:txBody>
      </p:sp>
      <p:sp>
        <p:nvSpPr>
          <p:cNvPr id="8" name="Rectangle 7"/>
          <p:cNvSpPr>
            <a:spLocks noGrp="1" noChangeArrowheads="1"/>
          </p:cNvSpPr>
          <p:nvPr>
            <p:ph type="sldNum" sz="quarter" idx="11"/>
          </p:nvPr>
        </p:nvSpPr>
        <p:spPr/>
        <p:txBody>
          <a:bodyPr/>
          <a:lstStyle>
            <a:lvl1pPr>
              <a:defRPr/>
            </a:lvl1pPr>
          </a:lstStyle>
          <a:p>
            <a:endParaRPr lang="en-US" altLang="en-US" dirty="0"/>
          </a:p>
          <a:p>
            <a:fld id="{505786E4-DA74-45B8-942E-CBF12C71C348}" type="slidenum">
              <a:rPr lang="en-US" altLang="en-US"/>
              <a:pPr/>
              <a:t>‹#›</a:t>
            </a:fld>
            <a:endParaRPr lang="en-US" altLang="en-US" dirty="0"/>
          </a:p>
        </p:txBody>
      </p:sp>
    </p:spTree>
    <p:extLst>
      <p:ext uri="{BB962C8B-B14F-4D97-AF65-F5344CB8AC3E}">
        <p14:creationId xmlns:p14="http://schemas.microsoft.com/office/powerpoint/2010/main" val="11710649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 1 - Shor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9" name="Picture 8"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2" name="Title 1"/>
          <p:cNvSpPr>
            <a:spLocks noGrp="1"/>
          </p:cNvSpPr>
          <p:nvPr>
            <p:ph type="ctrTitle"/>
          </p:nvPr>
        </p:nvSpPr>
        <p:spPr>
          <a:xfrm>
            <a:off x="1371600" y="2681149"/>
            <a:ext cx="5715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4114800"/>
            <a:ext cx="5715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
        <p:nvSpPr>
          <p:cNvPr id="15"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6"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9" name="Content Placeholder 18"/>
          <p:cNvSpPr>
            <a:spLocks noGrp="1"/>
          </p:cNvSpPr>
          <p:nvPr>
            <p:ph sz="quarter" idx="12"/>
          </p:nvPr>
        </p:nvSpPr>
        <p:spPr>
          <a:xfrm>
            <a:off x="6667503" y="50038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26119654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 1 - Lo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9" name="Picture 8"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2" name="Title 1"/>
          <p:cNvSpPr>
            <a:spLocks noGrp="1"/>
          </p:cNvSpPr>
          <p:nvPr>
            <p:ph type="ctrTitle"/>
          </p:nvPr>
        </p:nvSpPr>
        <p:spPr>
          <a:xfrm>
            <a:off x="609600" y="2681149"/>
            <a:ext cx="6477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09600" y="4114800"/>
            <a:ext cx="6477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
        <p:nvSpPr>
          <p:cNvPr id="15"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6"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9" name="Content Placeholder 18"/>
          <p:cNvSpPr>
            <a:spLocks noGrp="1"/>
          </p:cNvSpPr>
          <p:nvPr>
            <p:ph sz="quarter" idx="12"/>
          </p:nvPr>
        </p:nvSpPr>
        <p:spPr>
          <a:xfrm>
            <a:off x="6667503" y="50038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21790560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Title Slide 2 - Shor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1" name="Picture 10"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12" name="Title 1"/>
          <p:cNvSpPr>
            <a:spLocks noGrp="1"/>
          </p:cNvSpPr>
          <p:nvPr>
            <p:ph type="ctrTitle"/>
          </p:nvPr>
        </p:nvSpPr>
        <p:spPr>
          <a:xfrm>
            <a:off x="1371600" y="2681149"/>
            <a:ext cx="5715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13" name="Subtitle 2"/>
          <p:cNvSpPr>
            <a:spLocks noGrp="1"/>
          </p:cNvSpPr>
          <p:nvPr>
            <p:ph type="subTitle" idx="1"/>
          </p:nvPr>
        </p:nvSpPr>
        <p:spPr>
          <a:xfrm>
            <a:off x="1371600" y="4114800"/>
            <a:ext cx="5715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
        <p:nvSpPr>
          <p:cNvPr id="14"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7"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8" name="Content Placeholder 18"/>
          <p:cNvSpPr>
            <a:spLocks noGrp="1"/>
          </p:cNvSpPr>
          <p:nvPr>
            <p:ph sz="quarter" idx="12"/>
          </p:nvPr>
        </p:nvSpPr>
        <p:spPr>
          <a:xfrm>
            <a:off x="6629403" y="49022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38846841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Title Slide 2 - Lo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1" name="Picture 10"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14"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7"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8" name="Content Placeholder 18"/>
          <p:cNvSpPr>
            <a:spLocks noGrp="1"/>
          </p:cNvSpPr>
          <p:nvPr>
            <p:ph sz="quarter" idx="12"/>
          </p:nvPr>
        </p:nvSpPr>
        <p:spPr>
          <a:xfrm>
            <a:off x="6629403" y="49022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8" name="Title 1"/>
          <p:cNvSpPr>
            <a:spLocks noGrp="1"/>
          </p:cNvSpPr>
          <p:nvPr>
            <p:ph type="ctrTitle"/>
          </p:nvPr>
        </p:nvSpPr>
        <p:spPr>
          <a:xfrm>
            <a:off x="609600" y="2681149"/>
            <a:ext cx="6477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609600" y="4114800"/>
            <a:ext cx="6477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465502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Title Slide 3 - Shor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11" name="Title 1"/>
          <p:cNvSpPr>
            <a:spLocks noGrp="1"/>
          </p:cNvSpPr>
          <p:nvPr>
            <p:ph type="ctrTitle"/>
          </p:nvPr>
        </p:nvSpPr>
        <p:spPr>
          <a:xfrm>
            <a:off x="1371600" y="2681149"/>
            <a:ext cx="5715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12" name="Subtitle 2"/>
          <p:cNvSpPr>
            <a:spLocks noGrp="1"/>
          </p:cNvSpPr>
          <p:nvPr>
            <p:ph type="subTitle" idx="1"/>
          </p:nvPr>
        </p:nvSpPr>
        <p:spPr>
          <a:xfrm>
            <a:off x="1371600" y="4114800"/>
            <a:ext cx="5715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4"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7" name="Content Placeholder 18"/>
          <p:cNvSpPr>
            <a:spLocks noGrp="1"/>
          </p:cNvSpPr>
          <p:nvPr>
            <p:ph sz="quarter" idx="12"/>
          </p:nvPr>
        </p:nvSpPr>
        <p:spPr>
          <a:xfrm>
            <a:off x="6667503" y="49530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1441865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Title Slide 3 - Lo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IHI_Reverse_logo.png"/>
          <p:cNvPicPr>
            <a:picLocks noChangeAspect="1"/>
          </p:cNvPicPr>
          <p:nvPr/>
        </p:nvPicPr>
        <p:blipFill>
          <a:blip r:embed="rId3" cstate="print"/>
          <a:stretch>
            <a:fillRect/>
          </a:stretch>
        </p:blipFill>
        <p:spPr>
          <a:xfrm>
            <a:off x="533401" y="347142"/>
            <a:ext cx="2057400" cy="1000340"/>
          </a:xfrm>
          <a:prstGeom prst="rect">
            <a:avLst/>
          </a:prstGeom>
          <a:noFill/>
          <a:ln>
            <a:noFill/>
          </a:ln>
        </p:spPr>
      </p:pic>
      <p:sp>
        <p:nvSpPr>
          <p:cNvPr id="13" name="Text Placeholder 14"/>
          <p:cNvSpPr>
            <a:spLocks noGrp="1"/>
          </p:cNvSpPr>
          <p:nvPr>
            <p:ph type="body" sz="quarter" idx="10"/>
          </p:nvPr>
        </p:nvSpPr>
        <p:spPr>
          <a:xfrm>
            <a:off x="6299200" y="409903"/>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4" name="Text Placeholder 14"/>
          <p:cNvSpPr>
            <a:spLocks noGrp="1"/>
          </p:cNvSpPr>
          <p:nvPr>
            <p:ph type="body" sz="quarter" idx="11"/>
          </p:nvPr>
        </p:nvSpPr>
        <p:spPr>
          <a:xfrm>
            <a:off x="62992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p:txBody>
      </p:sp>
      <p:sp>
        <p:nvSpPr>
          <p:cNvPr id="17" name="Content Placeholder 18"/>
          <p:cNvSpPr>
            <a:spLocks noGrp="1"/>
          </p:cNvSpPr>
          <p:nvPr>
            <p:ph sz="quarter" idx="12"/>
          </p:nvPr>
        </p:nvSpPr>
        <p:spPr>
          <a:xfrm>
            <a:off x="6667503" y="4953000"/>
            <a:ext cx="1790700" cy="457200"/>
          </a:xfrm>
        </p:spPr>
        <p:txBody>
          <a:bodyPr>
            <a:noAutofit/>
          </a:bodyPr>
          <a:lstStyle>
            <a:lvl1pPr marL="0" indent="0" algn="ctr">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8" name="Title 1"/>
          <p:cNvSpPr>
            <a:spLocks noGrp="1"/>
          </p:cNvSpPr>
          <p:nvPr>
            <p:ph type="ctrTitle"/>
          </p:nvPr>
        </p:nvSpPr>
        <p:spPr>
          <a:xfrm>
            <a:off x="609600" y="2681149"/>
            <a:ext cx="64770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609600" y="4114800"/>
            <a:ext cx="6477000" cy="533400"/>
          </a:xfrm>
          <a:noFill/>
          <a:ln>
            <a:noFill/>
          </a:ln>
        </p:spPr>
        <p:txBody>
          <a:bodyPr>
            <a:normAutofit/>
          </a:bodyPr>
          <a:lstStyle>
            <a:lvl1pPr marL="0" indent="0" algn="l">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6745813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Subtitle - dar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518904"/>
            <a:ext cx="6019800" cy="1452705"/>
          </a:xfrm>
          <a:noFill/>
          <a:ln>
            <a:noFill/>
          </a:ln>
        </p:spPr>
        <p:txBody>
          <a:bodyPr wrap="square" anchor="b" anchorCtr="0">
            <a:spAutoFit/>
          </a:bodyPr>
          <a:lstStyle>
            <a:lvl1pPr algn="l">
              <a:lnSpc>
                <a:spcPct val="80000"/>
              </a:lnSpc>
              <a:defRPr sz="5400">
                <a:solidFill>
                  <a:schemeClr val="accent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952558"/>
            <a:ext cx="6019800" cy="369332"/>
          </a:xfrm>
          <a:noFill/>
          <a:ln>
            <a:noFill/>
          </a:ln>
        </p:spPr>
        <p:txBody>
          <a:bodyPr>
            <a:spAutoFit/>
          </a:bodyPr>
          <a:lstStyle>
            <a:lvl1pPr marL="0" indent="0" algn="l">
              <a:lnSpc>
                <a:spcPct val="100000"/>
              </a:lnSpc>
              <a:spcBef>
                <a:spcPts val="0"/>
              </a:spcBef>
              <a:buNone/>
              <a:defRPr sz="1800" i="1">
                <a:solidFill>
                  <a:schemeClr val="bg1"/>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Tree>
    <p:extLst>
      <p:ext uri="{BB962C8B-B14F-4D97-AF65-F5344CB8AC3E}">
        <p14:creationId xmlns:p14="http://schemas.microsoft.com/office/powerpoint/2010/main" val="316068680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Subtitle - white">
    <p:bg>
      <p:bgRef idx="1001">
        <a:schemeClr val="bg1"/>
      </p:bgRef>
    </p:bg>
    <p:spTree>
      <p:nvGrpSpPr>
        <p:cNvPr id="1" name=""/>
        <p:cNvGrpSpPr/>
        <p:nvPr/>
      </p:nvGrpSpPr>
      <p:grpSpPr>
        <a:xfrm>
          <a:off x="0" y="0"/>
          <a:ext cx="0" cy="0"/>
          <a:chOff x="0" y="0"/>
          <a:chExt cx="0" cy="0"/>
        </a:xfrm>
      </p:grpSpPr>
      <p:pic>
        <p:nvPicPr>
          <p:cNvPr id="5" name="Picture 4"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
        <p:nvSpPr>
          <p:cNvPr id="6" name="Title 1"/>
          <p:cNvSpPr>
            <a:spLocks noGrp="1"/>
          </p:cNvSpPr>
          <p:nvPr>
            <p:ph type="ctrTitle"/>
          </p:nvPr>
        </p:nvSpPr>
        <p:spPr>
          <a:xfrm>
            <a:off x="1371600" y="2518904"/>
            <a:ext cx="6019800" cy="1452705"/>
          </a:xfrm>
          <a:noFill/>
          <a:ln>
            <a:noFill/>
          </a:ln>
        </p:spPr>
        <p:txBody>
          <a:bodyPr wrap="square" anchor="b" anchorCtr="0">
            <a:spAutoFit/>
          </a:bodyPr>
          <a:lstStyle>
            <a:lvl1pPr algn="l">
              <a:lnSpc>
                <a:spcPct val="80000"/>
              </a:lnSpc>
              <a:defRPr sz="5400">
                <a:solidFill>
                  <a:srgbClr val="455660"/>
                </a:solidFill>
              </a:defRPr>
            </a:lvl1pPr>
          </a:lstStyle>
          <a:p>
            <a:r>
              <a:rPr lang="en-US" smtClean="0"/>
              <a:t>Click to edit Master title style</a:t>
            </a:r>
            <a:endParaRPr lang="en-US" dirty="0"/>
          </a:p>
        </p:txBody>
      </p:sp>
      <p:sp>
        <p:nvSpPr>
          <p:cNvPr id="7" name="Subtitle 2"/>
          <p:cNvSpPr>
            <a:spLocks noGrp="1"/>
          </p:cNvSpPr>
          <p:nvPr>
            <p:ph type="subTitle" idx="1"/>
          </p:nvPr>
        </p:nvSpPr>
        <p:spPr>
          <a:xfrm>
            <a:off x="1371600" y="3952558"/>
            <a:ext cx="6019800" cy="369332"/>
          </a:xfrm>
          <a:noFill/>
          <a:ln>
            <a:noFill/>
          </a:ln>
        </p:spPr>
        <p:txBody>
          <a:bodyPr>
            <a:spAutoFit/>
          </a:bodyPr>
          <a:lstStyle>
            <a:lvl1pPr marL="0" indent="0" algn="l">
              <a:lnSpc>
                <a:spcPct val="100000"/>
              </a:lnSpc>
              <a:spcBef>
                <a:spcPts val="0"/>
              </a:spcBef>
              <a:buNone/>
              <a:defRPr sz="1800" i="1">
                <a:solidFill>
                  <a:srgbClr val="455660"/>
                </a:solidFill>
                <a:latin typeface="Cambria" pitchFamily="18" charset="0"/>
              </a:defRPr>
            </a:lvl1pPr>
            <a:lvl2pPr marL="457167"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179674085"/>
      </p:ext>
    </p:extLst>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Graphic - dark">
    <p:bg>
      <p:bgPr>
        <a:solidFill>
          <a:schemeClr val="tx1"/>
        </a:solidFill>
        <a:effectLst/>
      </p:bgPr>
    </p:bg>
    <p:spTree>
      <p:nvGrpSpPr>
        <p:cNvPr id="1" name=""/>
        <p:cNvGrpSpPr/>
        <p:nvPr/>
      </p:nvGrpSpPr>
      <p:grpSpPr>
        <a:xfrm>
          <a:off x="0" y="0"/>
          <a:ext cx="0" cy="0"/>
          <a:chOff x="0" y="0"/>
          <a:chExt cx="0" cy="0"/>
        </a:xfrm>
      </p:grpSpPr>
      <p:pic>
        <p:nvPicPr>
          <p:cNvPr id="3" name="Picture 2"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Tree>
    <p:extLst>
      <p:ext uri="{BB962C8B-B14F-4D97-AF65-F5344CB8AC3E}">
        <p14:creationId xmlns:p14="http://schemas.microsoft.com/office/powerpoint/2010/main" val="346072299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Graphic - white">
    <p:bg>
      <p:bgRef idx="1001">
        <a:schemeClr val="bg1"/>
      </p:bgRef>
    </p:bg>
    <p:spTree>
      <p:nvGrpSpPr>
        <p:cNvPr id="1" name=""/>
        <p:cNvGrpSpPr/>
        <p:nvPr/>
      </p:nvGrpSpPr>
      <p:grpSpPr>
        <a:xfrm>
          <a:off x="0" y="0"/>
          <a:ext cx="0" cy="0"/>
          <a:chOff x="0" y="0"/>
          <a:chExt cx="0" cy="0"/>
        </a:xfrm>
      </p:grpSpPr>
      <p:pic>
        <p:nvPicPr>
          <p:cNvPr id="3" name="Picture 2"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Tree>
    <p:extLst>
      <p:ext uri="{BB962C8B-B14F-4D97-AF65-F5344CB8AC3E}">
        <p14:creationId xmlns:p14="http://schemas.microsoft.com/office/powerpoint/2010/main" val="428326106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noChangeArrowheads="1"/>
          </p:cNvSpPr>
          <p:nvPr>
            <p:ph type="ftr" sz="quarter" idx="10"/>
          </p:nvPr>
        </p:nvSpPr>
        <p:spPr>
          <a:xfrm>
            <a:off x="1600200" y="6153150"/>
            <a:ext cx="5410200" cy="476250"/>
          </a:xfrm>
          <a:prstGeom prst="rect">
            <a:avLst/>
          </a:prstGeom>
        </p:spPr>
        <p:txBody>
          <a:bodyPr/>
          <a:lstStyle>
            <a:lvl1pPr>
              <a:defRPr>
                <a:latin typeface="Arial" charset="0"/>
              </a:defRPr>
            </a:lvl1pPr>
          </a:lstStyle>
          <a:p>
            <a:pPr>
              <a:defRPr/>
            </a:pPr>
            <a:endParaRPr lang="en-US" dirty="0"/>
          </a:p>
          <a:p>
            <a:pPr>
              <a:defRPr/>
            </a:pPr>
            <a:endParaRPr lang="en-US" dirty="0"/>
          </a:p>
        </p:txBody>
      </p:sp>
      <p:sp>
        <p:nvSpPr>
          <p:cNvPr id="4" name="Rectangle 3"/>
          <p:cNvSpPr>
            <a:spLocks noGrp="1" noChangeArrowheads="1"/>
          </p:cNvSpPr>
          <p:nvPr>
            <p:ph type="sldNum" sz="quarter" idx="11"/>
          </p:nvPr>
        </p:nvSpPr>
        <p:spPr/>
        <p:txBody>
          <a:bodyPr/>
          <a:lstStyle>
            <a:lvl1pPr>
              <a:defRPr/>
            </a:lvl1pPr>
          </a:lstStyle>
          <a:p>
            <a:endParaRPr lang="en-US" altLang="en-US" dirty="0"/>
          </a:p>
          <a:p>
            <a:fld id="{8E35EB35-B51A-4BAD-832E-0C0E14D9B70A}" type="slidenum">
              <a:rPr lang="en-US" altLang="en-US"/>
              <a:pPr/>
              <a:t>‹#›</a:t>
            </a:fld>
            <a:endParaRPr lang="en-US" altLang="en-US" dirty="0"/>
          </a:p>
        </p:txBody>
      </p:sp>
    </p:spTree>
    <p:extLst>
      <p:ext uri="{BB962C8B-B14F-4D97-AF65-F5344CB8AC3E}">
        <p14:creationId xmlns:p14="http://schemas.microsoft.com/office/powerpoint/2010/main" val="374441955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57200" y="1447803"/>
            <a:ext cx="8229600" cy="4419601"/>
          </a:xfrm>
        </p:spPr>
        <p:txBody>
          <a:bodyPr>
            <a:norm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361574022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Content - Sources">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57200" y="1447803"/>
            <a:ext cx="8229600" cy="4419601"/>
          </a:xfrm>
        </p:spPr>
        <p:txBody>
          <a:bodyPr>
            <a:norm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0"/>
          </p:nvPr>
        </p:nvSpPr>
        <p:spPr>
          <a:xfrm>
            <a:off x="457200" y="6133011"/>
            <a:ext cx="7620000" cy="609600"/>
          </a:xfrm>
        </p:spPr>
        <p:txBody>
          <a:bodyPr anchor="ctr">
            <a:noAutofit/>
          </a:bodyPr>
          <a:lstStyle>
            <a:lvl1pPr marL="0" indent="0">
              <a:spcBef>
                <a:spcPts val="0"/>
              </a:spcBef>
              <a:buFont typeface="Arial" pitchFamily="34" charset="0"/>
              <a:buNone/>
              <a:defRPr sz="1400">
                <a:solidFill>
                  <a:schemeClr val="bg1"/>
                </a:solidFill>
              </a:defRPr>
            </a:lvl1pPr>
            <a:lvl2pPr>
              <a:buFont typeface="Arial" pitchFamily="34" charset="0"/>
              <a:buNone/>
              <a:defRPr sz="1600">
                <a:solidFill>
                  <a:schemeClr val="bg1"/>
                </a:solidFill>
              </a:defRPr>
            </a:lvl2pPr>
            <a:lvl3pPr>
              <a:buFont typeface="Arial" pitchFamily="34" charset="0"/>
              <a:buNone/>
              <a:defRPr sz="1400">
                <a:solidFill>
                  <a:schemeClr val="bg1"/>
                </a:solidFill>
              </a:defRPr>
            </a:lvl3pPr>
            <a:lvl4pPr>
              <a:buFont typeface="Arial" pitchFamily="34" charset="0"/>
              <a:buNone/>
              <a:defRPr sz="1200">
                <a:solidFill>
                  <a:schemeClr val="bg1"/>
                </a:solidFill>
              </a:defRPr>
            </a:lvl4pPr>
            <a:lvl5pPr>
              <a:buFont typeface="Arial" pitchFamily="34" charset="0"/>
              <a:buNone/>
              <a:defRPr sz="1200">
                <a:solidFill>
                  <a:schemeClr val="bg1"/>
                </a:solidFill>
              </a:defRPr>
            </a:lvl5pPr>
          </a:lstStyle>
          <a:p>
            <a:pPr lvl="0"/>
            <a:r>
              <a:rPr lang="en-US" smtClean="0"/>
              <a:t>Click to edit Master text styles</a:t>
            </a:r>
          </a:p>
        </p:txBody>
      </p:sp>
      <p:sp>
        <p:nvSpPr>
          <p:cNvPr id="7"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318165433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_Imag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2000">
                <a:solidFill>
                  <a:srgbClr val="009EC2"/>
                </a:solidFill>
              </a:defRPr>
            </a:lvl1pPr>
          </a:lstStyle>
          <a:p>
            <a:r>
              <a:rPr lang="en-US" smtClean="0"/>
              <a:t>Click to edit Master title style</a:t>
            </a:r>
            <a:endParaRPr lang="en-US" dirty="0"/>
          </a:p>
        </p:txBody>
      </p:sp>
      <p:sp>
        <p:nvSpPr>
          <p:cNvPr id="7"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1"/>
          </p:nvPr>
        </p:nvSpPr>
        <p:spPr>
          <a:xfrm>
            <a:off x="4667253" y="1447803"/>
            <a:ext cx="4019551" cy="4419601"/>
          </a:xfrm>
        </p:spPr>
        <p:txBody>
          <a:bodyPr>
            <a:normAutofit/>
          </a:bodyPr>
          <a:lstStyle>
            <a:lvl1pPr>
              <a:defRPr sz="2000">
                <a:solidFill>
                  <a:schemeClr val="accent5"/>
                </a:solidFill>
              </a:defRPr>
            </a:lvl1pPr>
            <a:lvl2pPr>
              <a:defRPr sz="1800">
                <a:solidFill>
                  <a:schemeClr val="accent5"/>
                </a:solidFill>
              </a:defRPr>
            </a:lvl2pPr>
            <a:lvl3pPr>
              <a:defRPr sz="1600">
                <a:solidFill>
                  <a:schemeClr val="accent5"/>
                </a:solidFill>
              </a:defRPr>
            </a:lvl3pPr>
            <a:lvl4pPr>
              <a:defRPr sz="1400">
                <a:solidFill>
                  <a:schemeClr val="accent5"/>
                </a:solidFill>
              </a:defRPr>
            </a:lvl4pPr>
            <a:lvl5pPr>
              <a:defRPr sz="1400">
                <a:solidFill>
                  <a:schemeClr val="accent5"/>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2"/>
          </p:nvPr>
        </p:nvSpPr>
        <p:spPr>
          <a:xfrm>
            <a:off x="457203" y="1447803"/>
            <a:ext cx="4019551" cy="4419601"/>
          </a:xfrm>
        </p:spPr>
        <p:txBody>
          <a:bodyPr>
            <a:normAutofit/>
          </a:bodyPr>
          <a:lstStyle>
            <a:lvl1pPr>
              <a:defRPr sz="2000">
                <a:solidFill>
                  <a:schemeClr val="accent5"/>
                </a:solidFill>
              </a:defRPr>
            </a:lvl1pPr>
            <a:lvl2pPr>
              <a:defRPr sz="1800">
                <a:solidFill>
                  <a:schemeClr val="accent5"/>
                </a:solidFill>
              </a:defRPr>
            </a:lvl2pPr>
            <a:lvl3pPr>
              <a:defRPr sz="1600">
                <a:solidFill>
                  <a:schemeClr val="accent5"/>
                </a:solidFill>
              </a:defRPr>
            </a:lvl3pPr>
            <a:lvl4pPr>
              <a:defRPr sz="1400">
                <a:solidFill>
                  <a:schemeClr val="accent5"/>
                </a:solidFill>
              </a:defRPr>
            </a:lvl4pPr>
            <a:lvl5pPr>
              <a:defRPr sz="1400">
                <a:solidFill>
                  <a:schemeClr val="accent5"/>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77911918"/>
      </p:ext>
    </p:extLst>
  </p:cSld>
  <p:clrMapOvr>
    <a:masterClrMapping/>
  </p:clrMapOvr>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solidFill>
                  <a:srgbClr val="009EC2"/>
                </a:solidFill>
              </a:defRPr>
            </a:lvl1pPr>
          </a:lstStyle>
          <a:p>
            <a:r>
              <a:rPr lang="en-US" smtClean="0"/>
              <a:t>Click to edit Master title style</a:t>
            </a:r>
            <a:endParaRPr lang="en-US" dirty="0"/>
          </a:p>
        </p:txBody>
      </p:sp>
      <p:sp>
        <p:nvSpPr>
          <p:cNvPr id="8" name="Picture Placeholder 7"/>
          <p:cNvSpPr>
            <a:spLocks noGrp="1"/>
          </p:cNvSpPr>
          <p:nvPr>
            <p:ph type="pic" sz="quarter" idx="10"/>
          </p:nvPr>
        </p:nvSpPr>
        <p:spPr>
          <a:xfrm>
            <a:off x="457200" y="1447800"/>
            <a:ext cx="3581400" cy="4419600"/>
          </a:xfrm>
        </p:spPr>
        <p:txBody>
          <a:bodyPr/>
          <a:lstStyle>
            <a:lvl1pPr marL="0" indent="0">
              <a:spcBef>
                <a:spcPts val="0"/>
              </a:spcBef>
              <a:buFont typeface="Arial" pitchFamily="34" charset="0"/>
              <a:buNone/>
              <a:defRPr/>
            </a:lvl1pPr>
          </a:lstStyle>
          <a:p>
            <a:r>
              <a:rPr lang="en-US" dirty="0" smtClean="0"/>
              <a:t>Click icon to add picture</a:t>
            </a:r>
            <a:endParaRPr lang="en-US" dirty="0"/>
          </a:p>
        </p:txBody>
      </p:sp>
      <p:sp>
        <p:nvSpPr>
          <p:cNvPr id="7"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1"/>
          </p:nvPr>
        </p:nvSpPr>
        <p:spPr>
          <a:xfrm>
            <a:off x="4356655" y="1447803"/>
            <a:ext cx="4330148" cy="4419601"/>
          </a:xfrm>
        </p:spPr>
        <p:txBody>
          <a:bodyPr>
            <a:normAutofit/>
          </a:bodyPr>
          <a:lstStyle>
            <a:lvl1pPr>
              <a:defRPr sz="2000">
                <a:solidFill>
                  <a:schemeClr val="accent5"/>
                </a:solidFill>
              </a:defRPr>
            </a:lvl1pPr>
            <a:lvl2pPr>
              <a:defRPr sz="1800">
                <a:solidFill>
                  <a:schemeClr val="accent5"/>
                </a:solidFill>
              </a:defRPr>
            </a:lvl2pPr>
            <a:lvl3pPr>
              <a:defRPr sz="1600">
                <a:solidFill>
                  <a:schemeClr val="accent5"/>
                </a:solidFill>
              </a:defRPr>
            </a:lvl3pPr>
            <a:lvl4pPr>
              <a:defRPr sz="1400">
                <a:solidFill>
                  <a:schemeClr val="accent5"/>
                </a:solidFill>
              </a:defRPr>
            </a:lvl4pPr>
            <a:lvl5pPr>
              <a:defRPr sz="1400">
                <a:solidFill>
                  <a:schemeClr val="accent5"/>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381462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Dark Backgroun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smtClean="0"/>
              <a:t>Click to edit Master title style</a:t>
            </a:r>
            <a:endParaRPr lang="en-US" dirty="0"/>
          </a:p>
        </p:txBody>
      </p:sp>
      <p:sp>
        <p:nvSpPr>
          <p:cNvPr id="10"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
          </p:nvPr>
        </p:nvSpPr>
        <p:spPr>
          <a:xfrm>
            <a:off x="457200" y="1447803"/>
            <a:ext cx="8229600" cy="4419601"/>
          </a:xfrm>
        </p:spPr>
        <p:txBody>
          <a:bodyPr>
            <a:normAutofit/>
          </a:bodyPr>
          <a:lstStyle>
            <a:lvl1pPr>
              <a:defRPr sz="2000">
                <a:solidFill>
                  <a:schemeClr val="bg1"/>
                </a:solidFill>
              </a:defRPr>
            </a:lvl1pPr>
            <a:lvl2pPr>
              <a:defRPr sz="1800">
                <a:solidFill>
                  <a:srgbClr val="FFFFFF"/>
                </a:solidFill>
              </a:defRPr>
            </a:lvl2pPr>
            <a:lvl3pPr>
              <a:defRPr sz="1600">
                <a:solidFill>
                  <a:srgbClr val="FFFFFF"/>
                </a:solidFill>
              </a:defRPr>
            </a:lvl3pPr>
            <a:lvl4pPr>
              <a:defRPr sz="1400">
                <a:solidFill>
                  <a:srgbClr val="FFFFFF"/>
                </a:solidFill>
              </a:defRPr>
            </a:lvl4pPr>
            <a:lvl5pPr>
              <a:defRPr sz="1400">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7346972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Dark2 - two colum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smtClean="0"/>
              <a:t>Click to edit Master title style</a:t>
            </a:r>
            <a:endParaRPr lang="en-US" dirty="0"/>
          </a:p>
        </p:txBody>
      </p:sp>
      <p:sp>
        <p:nvSpPr>
          <p:cNvPr id="10"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8" name="Content Placeholder 2"/>
          <p:cNvSpPr>
            <a:spLocks noGrp="1"/>
          </p:cNvSpPr>
          <p:nvPr>
            <p:ph idx="1"/>
          </p:nvPr>
        </p:nvSpPr>
        <p:spPr>
          <a:xfrm>
            <a:off x="457200" y="1447803"/>
            <a:ext cx="3931920" cy="4419601"/>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0"/>
          </p:nvPr>
        </p:nvSpPr>
        <p:spPr>
          <a:xfrm>
            <a:off x="4724400" y="1447803"/>
            <a:ext cx="3931920" cy="4419601"/>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998742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Dark Background - Imag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Picture Placeholder 8"/>
          <p:cNvSpPr>
            <a:spLocks noGrp="1"/>
          </p:cNvSpPr>
          <p:nvPr>
            <p:ph type="pic" sz="quarter" idx="10"/>
          </p:nvPr>
        </p:nvSpPr>
        <p:spPr>
          <a:xfrm>
            <a:off x="5105400" y="1447800"/>
            <a:ext cx="3581400" cy="4419600"/>
          </a:xfrm>
        </p:spPr>
        <p:txBody>
          <a:bodyPr/>
          <a:lstStyle>
            <a:lvl1pPr marL="0" indent="0">
              <a:spcBef>
                <a:spcPts val="0"/>
              </a:spcBef>
              <a:buFont typeface="Arial" pitchFamily="34" charset="0"/>
              <a:buNone/>
              <a:defRPr>
                <a:solidFill>
                  <a:schemeClr val="bg1"/>
                </a:solidFill>
              </a:defRPr>
            </a:lvl1pPr>
          </a:lstStyle>
          <a:p>
            <a:r>
              <a:rPr lang="en-US" dirty="0" smtClean="0"/>
              <a:t>Click icon to add picture</a:t>
            </a:r>
            <a:endParaRPr lang="en-US" dirty="0"/>
          </a:p>
        </p:txBody>
      </p:sp>
      <p:sp>
        <p:nvSpPr>
          <p:cNvPr id="11"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1"/>
          </p:nvPr>
        </p:nvSpPr>
        <p:spPr>
          <a:xfrm>
            <a:off x="457200" y="1447803"/>
            <a:ext cx="4343400" cy="441960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144151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Dark Background - Bullete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5" name="Content Placeholder 2"/>
          <p:cNvSpPr>
            <a:spLocks noGrp="1"/>
          </p:cNvSpPr>
          <p:nvPr>
            <p:ph idx="1"/>
          </p:nvPr>
        </p:nvSpPr>
        <p:spPr>
          <a:xfrm>
            <a:off x="457200" y="1447803"/>
            <a:ext cx="8229600" cy="441960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20471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Dark - two colum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
          </p:nvPr>
        </p:nvSpPr>
        <p:spPr>
          <a:xfrm>
            <a:off x="457200" y="1447803"/>
            <a:ext cx="3931920" cy="441960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0"/>
          </p:nvPr>
        </p:nvSpPr>
        <p:spPr>
          <a:xfrm>
            <a:off x="4724400" y="1447803"/>
            <a:ext cx="3931920" cy="441960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165513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Dark Background - Imag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
          </p:nvPr>
        </p:nvSpPr>
        <p:spPr>
          <a:xfrm>
            <a:off x="457200" y="1447803"/>
            <a:ext cx="4800600" cy="441960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Content Placeholder 8" descr="circle_diag.png"/>
          <p:cNvPicPr>
            <a:picLocks noChangeAspect="1"/>
          </p:cNvPicPr>
          <p:nvPr/>
        </p:nvPicPr>
        <p:blipFill>
          <a:blip r:embed="rId3" cstate="print"/>
          <a:stretch>
            <a:fillRect/>
          </a:stretch>
        </p:blipFill>
        <p:spPr>
          <a:xfrm>
            <a:off x="5194303" y="1413450"/>
            <a:ext cx="3797300" cy="4691020"/>
          </a:xfrm>
          <a:prstGeom prst="rect">
            <a:avLst/>
          </a:prstGeom>
          <a:noFill/>
          <a:ln>
            <a:noFill/>
          </a:ln>
        </p:spPr>
      </p:pic>
    </p:spTree>
    <p:extLst>
      <p:ext uri="{BB962C8B-B14F-4D97-AF65-F5344CB8AC3E}">
        <p14:creationId xmlns:p14="http://schemas.microsoft.com/office/powerpoint/2010/main" val="2131329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noChangeArrowheads="1"/>
          </p:cNvSpPr>
          <p:nvPr>
            <p:ph type="ftr" sz="quarter" idx="10"/>
          </p:nvPr>
        </p:nvSpPr>
        <p:spPr>
          <a:xfrm>
            <a:off x="1600200" y="6153150"/>
            <a:ext cx="5410200" cy="476250"/>
          </a:xfrm>
          <a:prstGeom prst="rect">
            <a:avLst/>
          </a:prstGeom>
        </p:spPr>
        <p:txBody>
          <a:bodyPr/>
          <a:lstStyle>
            <a:lvl1pPr>
              <a:defRPr>
                <a:latin typeface="Arial" charset="0"/>
              </a:defRPr>
            </a:lvl1pPr>
          </a:lstStyle>
          <a:p>
            <a:pPr>
              <a:defRPr/>
            </a:pPr>
            <a:endParaRPr lang="en-US" dirty="0"/>
          </a:p>
          <a:p>
            <a:pPr>
              <a:defRPr/>
            </a:pPr>
            <a:endParaRPr lang="en-US" dirty="0"/>
          </a:p>
        </p:txBody>
      </p:sp>
      <p:sp>
        <p:nvSpPr>
          <p:cNvPr id="3" name="Rectangle 2"/>
          <p:cNvSpPr>
            <a:spLocks noGrp="1" noChangeArrowheads="1"/>
          </p:cNvSpPr>
          <p:nvPr>
            <p:ph type="sldNum" sz="quarter" idx="11"/>
          </p:nvPr>
        </p:nvSpPr>
        <p:spPr/>
        <p:txBody>
          <a:bodyPr/>
          <a:lstStyle>
            <a:lvl1pPr>
              <a:defRPr/>
            </a:lvl1pPr>
          </a:lstStyle>
          <a:p>
            <a:endParaRPr lang="en-US" altLang="en-US" dirty="0"/>
          </a:p>
          <a:p>
            <a:fld id="{43112DDD-CEC9-47AE-BA01-9A53271716CA}" type="slidenum">
              <a:rPr lang="en-US" altLang="en-US"/>
              <a:pPr/>
              <a:t>‹#›</a:t>
            </a:fld>
            <a:endParaRPr lang="en-US" altLang="en-US" dirty="0"/>
          </a:p>
        </p:txBody>
      </p:sp>
    </p:spTree>
    <p:extLst>
      <p:ext uri="{BB962C8B-B14F-4D97-AF65-F5344CB8AC3E}">
        <p14:creationId xmlns:p14="http://schemas.microsoft.com/office/powerpoint/2010/main" val="147115960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ext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Picture Placeholder 8"/>
          <p:cNvSpPr>
            <a:spLocks noGrp="1"/>
          </p:cNvSpPr>
          <p:nvPr>
            <p:ph type="pic" sz="quarter" idx="10"/>
          </p:nvPr>
        </p:nvSpPr>
        <p:spPr>
          <a:xfrm>
            <a:off x="5105400" y="1447800"/>
            <a:ext cx="3581400" cy="4419600"/>
          </a:xfrm>
        </p:spPr>
        <p:txBody>
          <a:bodyPr/>
          <a:lstStyle>
            <a:lvl1pPr marL="0" indent="0">
              <a:spcBef>
                <a:spcPts val="0"/>
              </a:spcBef>
              <a:buFont typeface="Arial" pitchFamily="34" charset="0"/>
              <a:buNone/>
              <a:defRPr>
                <a:solidFill>
                  <a:schemeClr val="tx1"/>
                </a:solidFill>
              </a:defRPr>
            </a:lvl1pPr>
          </a:lstStyle>
          <a:p>
            <a:r>
              <a:rPr lang="en-US" dirty="0" smtClean="0"/>
              <a:t>Click icon to add picture</a:t>
            </a:r>
            <a:endParaRPr lang="en-US" dirty="0"/>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
          </p:nvPr>
        </p:nvSpPr>
        <p:spPr>
          <a:xfrm>
            <a:off x="457200" y="1447803"/>
            <a:ext cx="4343400" cy="44196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972040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Light - 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
          </p:nvPr>
        </p:nvSpPr>
        <p:spPr>
          <a:xfrm>
            <a:off x="457200" y="1447803"/>
            <a:ext cx="3931920" cy="44196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0"/>
          </p:nvPr>
        </p:nvSpPr>
        <p:spPr>
          <a:xfrm>
            <a:off x="4724400" y="1447803"/>
            <a:ext cx="3931920" cy="44196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12795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ext and Circle Graphic">
    <p:spTree>
      <p:nvGrpSpPr>
        <p:cNvPr id="1" name=""/>
        <p:cNvGrpSpPr/>
        <p:nvPr/>
      </p:nvGrpSpPr>
      <p:grpSpPr>
        <a:xfrm>
          <a:off x="0" y="0"/>
          <a:ext cx="0" cy="0"/>
          <a:chOff x="0" y="0"/>
          <a:chExt cx="0" cy="0"/>
        </a:xfrm>
      </p:grpSpPr>
      <p:grpSp>
        <p:nvGrpSpPr>
          <p:cNvPr id="19" name="Group 18"/>
          <p:cNvGrpSpPr/>
          <p:nvPr/>
        </p:nvGrpSpPr>
        <p:grpSpPr>
          <a:xfrm>
            <a:off x="5593080" y="1661160"/>
            <a:ext cx="3017520" cy="4023360"/>
            <a:chOff x="5013278" y="1883978"/>
            <a:chExt cx="3389743" cy="3389743"/>
          </a:xfrm>
        </p:grpSpPr>
        <p:sp>
          <p:nvSpPr>
            <p:cNvPr id="6" name="Oval 5"/>
            <p:cNvSpPr/>
            <p:nvPr/>
          </p:nvSpPr>
          <p:spPr>
            <a:xfrm>
              <a:off x="5013278" y="1883978"/>
              <a:ext cx="3389743" cy="3389743"/>
            </a:xfrm>
            <a:prstGeom prst="ellipse">
              <a:avLst/>
            </a:prstGeom>
            <a:solidFill>
              <a:srgbClr val="CCE8D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sp>
          <p:nvSpPr>
            <p:cNvPr id="7" name="Oval 6"/>
            <p:cNvSpPr/>
            <p:nvPr/>
          </p:nvSpPr>
          <p:spPr>
            <a:xfrm>
              <a:off x="5419963" y="2290663"/>
              <a:ext cx="2576373" cy="2576373"/>
            </a:xfrm>
            <a:prstGeom prst="ellipse">
              <a:avLst/>
            </a:prstGeom>
            <a:solidFill>
              <a:srgbClr val="A4D8BF"/>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sp>
          <p:nvSpPr>
            <p:cNvPr id="10" name="Oval 9"/>
            <p:cNvSpPr/>
            <p:nvPr/>
          </p:nvSpPr>
          <p:spPr>
            <a:xfrm>
              <a:off x="5786111" y="2656811"/>
              <a:ext cx="1844076" cy="1844076"/>
            </a:xfrm>
            <a:prstGeom prst="ellipse">
              <a:avLst/>
            </a:prstGeom>
            <a:solidFill>
              <a:srgbClr val="74C7A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sp>
          <p:nvSpPr>
            <p:cNvPr id="15" name="Oval 14"/>
            <p:cNvSpPr/>
            <p:nvPr/>
          </p:nvSpPr>
          <p:spPr>
            <a:xfrm>
              <a:off x="6168181" y="3038881"/>
              <a:ext cx="1079937" cy="1079937"/>
            </a:xfrm>
            <a:prstGeom prst="ellipse">
              <a:avLst/>
            </a:prstGeom>
            <a:gradFill flip="none" rotWithShape="1">
              <a:gsLst>
                <a:gs pos="0">
                  <a:srgbClr val="89CEAE"/>
                </a:gs>
                <a:gs pos="29000">
                  <a:srgbClr val="A4D8BF"/>
                </a:gs>
                <a:gs pos="62000">
                  <a:srgbClr val="89CEAE">
                    <a:tint val="23500"/>
                    <a:satMod val="160000"/>
                  </a:srgbClr>
                </a:gs>
              </a:gsLst>
              <a:path path="circle">
                <a:fillToRect l="50000" t="50000" r="50000" b="50000"/>
              </a:path>
              <a:tileRect/>
            </a:gra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grpSp>
      <p:sp>
        <p:nvSpPr>
          <p:cNvPr id="18" name="Text Placeholder 12"/>
          <p:cNvSpPr>
            <a:spLocks noGrp="1"/>
          </p:cNvSpPr>
          <p:nvPr>
            <p:ph type="body" sz="quarter" idx="13"/>
          </p:nvPr>
        </p:nvSpPr>
        <p:spPr>
          <a:xfrm>
            <a:off x="5486400" y="1938870"/>
            <a:ext cx="3276600" cy="3460532"/>
          </a:xfrm>
        </p:spPr>
        <p:txBody>
          <a:bodyPr anchor="ctr">
            <a:prstTxWarp prst="textArchDown">
              <a:avLst/>
            </a:prstTxWarp>
            <a:noAutofit/>
          </a:bodyPr>
          <a:lstStyle>
            <a:lvl1pPr marL="0" indent="0" algn="ctr">
              <a:spcBef>
                <a:spcPts val="0"/>
              </a:spcBef>
              <a:buFont typeface="Arial" pitchFamily="34" charset="0"/>
              <a:buNone/>
              <a:defRPr sz="140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17" name="Text Placeholder 12"/>
          <p:cNvSpPr>
            <a:spLocks noGrp="1"/>
          </p:cNvSpPr>
          <p:nvPr>
            <p:ph type="body" sz="quarter" idx="12"/>
          </p:nvPr>
        </p:nvSpPr>
        <p:spPr>
          <a:xfrm>
            <a:off x="5981700" y="2516937"/>
            <a:ext cx="2286000" cy="2483068"/>
          </a:xfrm>
        </p:spPr>
        <p:txBody>
          <a:bodyPr anchor="ctr">
            <a:prstTxWarp prst="textArchDown">
              <a:avLst/>
            </a:prstTxWarp>
            <a:noAutofit/>
          </a:bodyPr>
          <a:lstStyle>
            <a:lvl1pPr marL="0" indent="0" algn="ctr">
              <a:spcBef>
                <a:spcPts val="0"/>
              </a:spcBef>
              <a:buFont typeface="Arial" pitchFamily="34" charset="0"/>
              <a:buNone/>
              <a:defRPr sz="140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16" name="Text Placeholder 12"/>
          <p:cNvSpPr>
            <a:spLocks noGrp="1"/>
          </p:cNvSpPr>
          <p:nvPr>
            <p:ph type="body" sz="quarter" idx="11"/>
          </p:nvPr>
        </p:nvSpPr>
        <p:spPr>
          <a:xfrm>
            <a:off x="6390801" y="3050335"/>
            <a:ext cx="1467803" cy="1600200"/>
          </a:xfrm>
        </p:spPr>
        <p:txBody>
          <a:bodyPr anchor="ctr">
            <a:prstTxWarp prst="textArchDown">
              <a:avLst/>
            </a:prstTxWarp>
            <a:noAutofit/>
          </a:bodyPr>
          <a:lstStyle>
            <a:lvl1pPr marL="0" indent="0" algn="ctr">
              <a:spcBef>
                <a:spcPts val="0"/>
              </a:spcBef>
              <a:buFont typeface="Arial" pitchFamily="34" charset="0"/>
              <a:buNone/>
              <a:defRPr sz="140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13" name="Text Placeholder 12"/>
          <p:cNvSpPr>
            <a:spLocks noGrp="1"/>
          </p:cNvSpPr>
          <p:nvPr>
            <p:ph type="body" sz="quarter" idx="10"/>
          </p:nvPr>
        </p:nvSpPr>
        <p:spPr>
          <a:xfrm>
            <a:off x="6591300" y="3742488"/>
            <a:ext cx="1066800" cy="269544"/>
          </a:xfrm>
        </p:spPr>
        <p:txBody>
          <a:bodyPr anchor="ctr">
            <a:noAutofit/>
          </a:bodyPr>
          <a:lstStyle>
            <a:lvl1pPr marL="0" indent="0" algn="ctr">
              <a:spcBef>
                <a:spcPts val="0"/>
              </a:spcBef>
              <a:buFont typeface="Arial" pitchFamily="34" charset="0"/>
              <a:buNone/>
              <a:defRPr sz="1400" b="1">
                <a:solidFill>
                  <a:schemeClr val="tx1"/>
                </a:solidFill>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21" name="Content Placeholder 2"/>
          <p:cNvSpPr>
            <a:spLocks noGrp="1"/>
          </p:cNvSpPr>
          <p:nvPr>
            <p:ph idx="1"/>
          </p:nvPr>
        </p:nvSpPr>
        <p:spPr>
          <a:xfrm>
            <a:off x="457200" y="1447803"/>
            <a:ext cx="4724400" cy="44196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5494203"/>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ext and Circle Graphic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15" name="Content Placeholder 8" descr="circle_diag.png"/>
          <p:cNvPicPr>
            <a:picLocks noChangeAspect="1"/>
          </p:cNvPicPr>
          <p:nvPr/>
        </p:nvPicPr>
        <p:blipFill>
          <a:blip r:embed="rId2" cstate="print"/>
          <a:stretch>
            <a:fillRect/>
          </a:stretch>
        </p:blipFill>
        <p:spPr>
          <a:xfrm>
            <a:off x="5194303" y="1413450"/>
            <a:ext cx="3797300" cy="4691020"/>
          </a:xfrm>
          <a:prstGeom prst="rect">
            <a:avLst/>
          </a:prstGeom>
          <a:noFill/>
          <a:ln>
            <a:noFill/>
          </a:ln>
        </p:spPr>
      </p:pic>
      <p:sp>
        <p:nvSpPr>
          <p:cNvPr id="7" name="Content Placeholder 2"/>
          <p:cNvSpPr>
            <a:spLocks noGrp="1"/>
          </p:cNvSpPr>
          <p:nvPr>
            <p:ph idx="1"/>
          </p:nvPr>
        </p:nvSpPr>
        <p:spPr>
          <a:xfrm>
            <a:off x="457200" y="1447803"/>
            <a:ext cx="4724400" cy="44196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2288629"/>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Picture Only">
    <p:spTree>
      <p:nvGrpSpPr>
        <p:cNvPr id="1" name=""/>
        <p:cNvGrpSpPr/>
        <p:nvPr/>
      </p:nvGrpSpPr>
      <p:grpSpPr>
        <a:xfrm>
          <a:off x="0" y="0"/>
          <a:ext cx="0" cy="0"/>
          <a:chOff x="0" y="0"/>
          <a:chExt cx="0" cy="0"/>
        </a:xfrm>
      </p:grpSpPr>
      <p:sp>
        <p:nvSpPr>
          <p:cNvPr id="7" name="Rectangle 6"/>
          <p:cNvSpPr/>
          <p:nvPr/>
        </p:nvSpPr>
        <p:spPr>
          <a:xfrm>
            <a:off x="0" y="6019800"/>
            <a:ext cx="9144000" cy="838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9" name="Picture Placeholder 8"/>
          <p:cNvSpPr>
            <a:spLocks noGrp="1"/>
          </p:cNvSpPr>
          <p:nvPr>
            <p:ph type="pic" sz="quarter" idx="10"/>
          </p:nvPr>
        </p:nvSpPr>
        <p:spPr>
          <a:xfrm>
            <a:off x="457200" y="1447800"/>
            <a:ext cx="8229600" cy="4521200"/>
          </a:xfrm>
        </p:spPr>
        <p:txBody>
          <a:bodyPr/>
          <a:lstStyle>
            <a:lvl1pPr marL="0" indent="0">
              <a:spcBef>
                <a:spcPts val="0"/>
              </a:spcBef>
              <a:buFont typeface="Arial" pitchFamily="34" charset="0"/>
              <a:buNone/>
              <a:defRPr>
                <a:solidFill>
                  <a:schemeClr val="tx1"/>
                </a:solidFill>
              </a:defRPr>
            </a:lvl1pPr>
          </a:lstStyle>
          <a:p>
            <a:r>
              <a:rPr lang="en-US" dirty="0" smtClean="0"/>
              <a:t>Click icon to add picture</a:t>
            </a:r>
            <a:endParaRPr lang="en-US" dirty="0"/>
          </a:p>
        </p:txBody>
      </p:sp>
      <p:pic>
        <p:nvPicPr>
          <p:cNvPr id="10" name="Picture 9"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Tree>
    <p:extLst>
      <p:ext uri="{BB962C8B-B14F-4D97-AF65-F5344CB8AC3E}">
        <p14:creationId xmlns:p14="http://schemas.microsoft.com/office/powerpoint/2010/main" val="2139109959"/>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Blank with Pictur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rgbClr val="FFFFFF"/>
              </a:solidFill>
            </a:endParaRPr>
          </a:p>
        </p:txBody>
      </p:sp>
      <p:sp>
        <p:nvSpPr>
          <p:cNvPr id="8"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9" name="Picture Placeholder 8"/>
          <p:cNvSpPr>
            <a:spLocks noGrp="1"/>
          </p:cNvSpPr>
          <p:nvPr>
            <p:ph type="pic" sz="quarter" idx="10"/>
          </p:nvPr>
        </p:nvSpPr>
        <p:spPr>
          <a:xfrm>
            <a:off x="457200" y="838200"/>
            <a:ext cx="8229600" cy="5257800"/>
          </a:xfrm>
        </p:spPr>
        <p:txBody>
          <a:bodyPr/>
          <a:lstStyle>
            <a:lvl1pPr marL="0" indent="0">
              <a:spcBef>
                <a:spcPts val="0"/>
              </a:spcBef>
              <a:buFont typeface="Arial" pitchFamily="34" charset="0"/>
              <a:buNone/>
              <a:defRPr>
                <a:solidFill>
                  <a:schemeClr val="tx1"/>
                </a:solidFill>
              </a:defRPr>
            </a:lvl1pPr>
          </a:lstStyle>
          <a:p>
            <a:r>
              <a:rPr lang="en-US" dirty="0" smtClean="0"/>
              <a:t>Click icon to add picture</a:t>
            </a:r>
            <a:endParaRPr lang="en-US" dirty="0"/>
          </a:p>
        </p:txBody>
      </p:sp>
      <p:pic>
        <p:nvPicPr>
          <p:cNvPr id="10" name="Picture 9" descr="IHI_Symbol.png"/>
          <p:cNvPicPr>
            <a:picLocks noChangeAspect="1"/>
          </p:cNvPicPr>
          <p:nvPr/>
        </p:nvPicPr>
        <p:blipFill>
          <a:blip r:embed="rId2" cstate="print"/>
          <a:stretch>
            <a:fillRect/>
          </a:stretch>
        </p:blipFill>
        <p:spPr>
          <a:xfrm>
            <a:off x="8330124" y="6224165"/>
            <a:ext cx="356677" cy="469393"/>
          </a:xfrm>
          <a:prstGeom prst="rect">
            <a:avLst/>
          </a:prstGeom>
          <a:noFill/>
          <a:ln>
            <a:noFill/>
          </a:ln>
        </p:spPr>
      </p:pic>
    </p:spTree>
    <p:extLst>
      <p:ext uri="{BB962C8B-B14F-4D97-AF65-F5344CB8AC3E}">
        <p14:creationId xmlns:p14="http://schemas.microsoft.com/office/powerpoint/2010/main" val="1100713780"/>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Image and Text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Picture Placeholder 7"/>
          <p:cNvSpPr>
            <a:spLocks noGrp="1"/>
          </p:cNvSpPr>
          <p:nvPr>
            <p:ph type="pic" sz="quarter" idx="10"/>
          </p:nvPr>
        </p:nvSpPr>
        <p:spPr>
          <a:xfrm>
            <a:off x="457200" y="1447800"/>
            <a:ext cx="3124200" cy="4419600"/>
          </a:xfrm>
        </p:spPr>
        <p:txBody>
          <a:bodyPr/>
          <a:lstStyle>
            <a:lvl1pPr marL="0" indent="0">
              <a:spcBef>
                <a:spcPts val="0"/>
              </a:spcBef>
              <a:buFont typeface="Arial" pitchFamily="34" charset="0"/>
              <a:buNone/>
              <a:defRPr/>
            </a:lvl1pPr>
          </a:lstStyle>
          <a:p>
            <a:r>
              <a:rPr lang="en-US" dirty="0" smtClean="0"/>
              <a:t>Click icon to add picture</a:t>
            </a:r>
            <a:endParaRPr lang="en-US" dirty="0"/>
          </a:p>
        </p:txBody>
      </p:sp>
      <p:sp>
        <p:nvSpPr>
          <p:cNvPr id="10"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
        <p:nvSpPr>
          <p:cNvPr id="6" name="Content Placeholder 2"/>
          <p:cNvSpPr>
            <a:spLocks noGrp="1"/>
          </p:cNvSpPr>
          <p:nvPr>
            <p:ph idx="11"/>
          </p:nvPr>
        </p:nvSpPr>
        <p:spPr>
          <a:xfrm>
            <a:off x="3886200" y="1447803"/>
            <a:ext cx="4800600" cy="4419601"/>
          </a:xfrm>
        </p:spPr>
        <p:txBody>
          <a:bodyPr>
            <a:normAutofit/>
          </a:bodyPr>
          <a:lstStyle>
            <a:lvl1pPr>
              <a:defRPr sz="2800">
                <a:solidFill>
                  <a:schemeClr val="accent5"/>
                </a:solidFill>
              </a:defRPr>
            </a:lvl1pPr>
            <a:lvl2pPr>
              <a:defRPr sz="2000">
                <a:solidFill>
                  <a:schemeClr val="accent5"/>
                </a:solidFill>
              </a:defRPr>
            </a:lvl2pPr>
            <a:lvl3pPr>
              <a:defRPr sz="1800">
                <a:solidFill>
                  <a:schemeClr val="accent5"/>
                </a:solidFill>
              </a:defRPr>
            </a:lvl3pPr>
            <a:lvl4pPr>
              <a:defRPr sz="1600">
                <a:solidFill>
                  <a:schemeClr val="accent5"/>
                </a:solidFill>
              </a:defRPr>
            </a:lvl4pPr>
            <a:lvl5pPr>
              <a:defRPr sz="1600">
                <a:solidFill>
                  <a:schemeClr val="accent5"/>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7123417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7"/>
            <a:ext cx="6858000" cy="1655763"/>
          </a:xfrm>
        </p:spPr>
        <p:txBody>
          <a:bodyPr/>
          <a:lstStyle>
            <a:lvl1pPr marL="0" indent="0" algn="ctr">
              <a:buNone/>
              <a:defRPr sz="1800"/>
            </a:lvl1pPr>
            <a:lvl2pPr marL="342882" indent="0" algn="ctr">
              <a:buNone/>
              <a:defRPr sz="1500"/>
            </a:lvl2pPr>
            <a:lvl3pPr marL="685766" indent="0" algn="ctr">
              <a:buNone/>
              <a:defRPr sz="1351"/>
            </a:lvl3pPr>
            <a:lvl4pPr marL="1028649" indent="0" algn="ctr">
              <a:buNone/>
              <a:defRPr sz="1200"/>
            </a:lvl4pPr>
            <a:lvl5pPr marL="1371532" indent="0" algn="ctr">
              <a:buNone/>
              <a:defRPr sz="1200"/>
            </a:lvl5pPr>
            <a:lvl6pPr marL="1714414" indent="0" algn="ctr">
              <a:buNone/>
              <a:defRPr sz="1200"/>
            </a:lvl6pPr>
            <a:lvl7pPr marL="2057298" indent="0" algn="ctr">
              <a:buNone/>
              <a:defRPr sz="1200"/>
            </a:lvl7pPr>
            <a:lvl8pPr marL="2400180" indent="0" algn="ctr">
              <a:buNone/>
              <a:defRPr sz="1200"/>
            </a:lvl8pPr>
            <a:lvl9pPr marL="2743062"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a:xfrm>
            <a:off x="628651" y="6356351"/>
            <a:ext cx="2057400" cy="365125"/>
          </a:xfrm>
          <a:prstGeom prst="rect">
            <a:avLst/>
          </a:prstGeom>
        </p:spPr>
        <p:txBody>
          <a:bodyPr/>
          <a:lstStyle/>
          <a:p>
            <a:pPr fontAlgn="auto">
              <a:spcBef>
                <a:spcPts val="0"/>
              </a:spcBef>
              <a:spcAft>
                <a:spcPts val="0"/>
              </a:spcAft>
            </a:pPr>
            <a:fld id="{8D9B8A6E-A679-44F8-A1CE-8A4BC4AD125A}" type="datetimeFigureOut">
              <a:rPr lang="en-US" smtClean="0">
                <a:solidFill>
                  <a:srgbClr val="455660"/>
                </a:solidFill>
                <a:latin typeface="Arial"/>
              </a:rPr>
              <a:pPr fontAlgn="auto">
                <a:spcBef>
                  <a:spcPts val="0"/>
                </a:spcBef>
                <a:spcAft>
                  <a:spcPts val="0"/>
                </a:spcAft>
              </a:pPr>
              <a:t>1/10/2017</a:t>
            </a:fld>
            <a:endParaRPr lang="en-US" dirty="0">
              <a:solidFill>
                <a:srgbClr val="455660"/>
              </a:solidFill>
              <a:latin typeface="Arial"/>
            </a:endParaRPr>
          </a:p>
        </p:txBody>
      </p:sp>
      <p:sp>
        <p:nvSpPr>
          <p:cNvPr id="5" name="Footer Placeholder 4"/>
          <p:cNvSpPr>
            <a:spLocks noGrp="1"/>
          </p:cNvSpPr>
          <p:nvPr>
            <p:ph type="ftr" sz="quarter" idx="11"/>
          </p:nvPr>
        </p:nvSpPr>
        <p:spPr>
          <a:xfrm>
            <a:off x="3028951" y="6356351"/>
            <a:ext cx="3086100" cy="365125"/>
          </a:xfrm>
          <a:prstGeom prst="rect">
            <a:avLst/>
          </a:prstGeom>
        </p:spPr>
        <p:txBody>
          <a:bodyPr/>
          <a:lstStyle/>
          <a:p>
            <a:pPr fontAlgn="auto">
              <a:spcBef>
                <a:spcPts val="0"/>
              </a:spcBef>
              <a:spcAft>
                <a:spcPts val="0"/>
              </a:spcAft>
            </a:pPr>
            <a:endParaRPr lang="en-US" dirty="0">
              <a:solidFill>
                <a:srgbClr val="455660"/>
              </a:solidFill>
              <a:latin typeface="Arial"/>
            </a:endParaRPr>
          </a:p>
        </p:txBody>
      </p:sp>
      <p:sp>
        <p:nvSpPr>
          <p:cNvPr id="6" name="Slide Number Placeholder 5"/>
          <p:cNvSpPr>
            <a:spLocks noGrp="1"/>
          </p:cNvSpPr>
          <p:nvPr>
            <p:ph type="sldNum" sz="quarter" idx="12"/>
          </p:nvPr>
        </p:nvSpPr>
        <p:spPr/>
        <p:txBody>
          <a:body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2626660594"/>
      </p:ext>
    </p:extLst>
  </p:cSld>
  <p:clrMapOvr>
    <a:masterClrMapping/>
  </p:clrMapOvr>
  <p:hf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685800" y="6248400"/>
            <a:ext cx="1905000" cy="457200"/>
          </a:xfrm>
          <a:prstGeom prst="rect">
            <a:avLst/>
          </a:prstGeom>
        </p:spPr>
        <p:txBody>
          <a:bodyPr/>
          <a:lstStyle>
            <a:lvl1pPr>
              <a:spcBef>
                <a:spcPct val="50000"/>
              </a:spcBef>
              <a:defRPr/>
            </a:lvl1pPr>
          </a:lstStyle>
          <a:p>
            <a:pPr fontAlgn="auto">
              <a:spcAft>
                <a:spcPts val="0"/>
              </a:spcAft>
              <a:defRPr/>
            </a:pPr>
            <a:endParaRPr lang="en-US" dirty="0">
              <a:solidFill>
                <a:srgbClr val="455660"/>
              </a:solidFill>
              <a:latin typeface="Arial"/>
            </a:endParaRPr>
          </a:p>
        </p:txBody>
      </p:sp>
      <p:sp>
        <p:nvSpPr>
          <p:cNvPr id="5" name="Rectangle 5"/>
          <p:cNvSpPr>
            <a:spLocks noGrp="1" noChangeArrowheads="1"/>
          </p:cNvSpPr>
          <p:nvPr>
            <p:ph type="ftr" sz="quarter" idx="11"/>
          </p:nvPr>
        </p:nvSpPr>
        <p:spPr>
          <a:xfrm>
            <a:off x="3124200" y="6248400"/>
            <a:ext cx="2895600" cy="457200"/>
          </a:xfrm>
          <a:prstGeom prst="rect">
            <a:avLst/>
          </a:prstGeom>
        </p:spPr>
        <p:txBody>
          <a:bodyPr/>
          <a:lstStyle>
            <a:lvl1pPr>
              <a:spcBef>
                <a:spcPct val="50000"/>
              </a:spcBef>
              <a:defRPr/>
            </a:lvl1pPr>
          </a:lstStyle>
          <a:p>
            <a:pPr fontAlgn="auto">
              <a:spcAft>
                <a:spcPts val="0"/>
              </a:spcAft>
              <a:defRPr/>
            </a:pPr>
            <a:endParaRPr lang="en-US" dirty="0">
              <a:solidFill>
                <a:srgbClr val="455660"/>
              </a:solidFill>
              <a:latin typeface="Arial"/>
            </a:endParaRPr>
          </a:p>
        </p:txBody>
      </p:sp>
      <p:sp>
        <p:nvSpPr>
          <p:cNvPr id="6" name="Rectangle 6"/>
          <p:cNvSpPr>
            <a:spLocks noGrp="1" noChangeArrowheads="1"/>
          </p:cNvSpPr>
          <p:nvPr>
            <p:ph type="sldNum" sz="quarter" idx="12"/>
          </p:nvPr>
        </p:nvSpPr>
        <p:spPr/>
        <p:txBody>
          <a:bodyPr/>
          <a:lstStyle>
            <a:lvl1pPr>
              <a:spcBef>
                <a:spcPct val="50000"/>
              </a:spcBef>
              <a:defRPr>
                <a:ea typeface="ＭＳ Ｐゴシック" charset="0"/>
                <a:cs typeface="ＭＳ Ｐゴシック" charset="0"/>
              </a:defRPr>
            </a:lvl1pPr>
          </a:lstStyle>
          <a:p>
            <a:pPr>
              <a:defRPr/>
            </a:pPr>
            <a:fld id="{376DC9CE-99C1-B545-8A06-950BF61A108D}" type="slidenum">
              <a:rPr lang="en-US">
                <a:solidFill>
                  <a:srgbClr val="777779"/>
                </a:solidFill>
              </a:rPr>
              <a:pPr>
                <a:defRPr/>
              </a:pPr>
              <a:t>‹#›</a:t>
            </a:fld>
            <a:endParaRPr lang="en-US" dirty="0">
              <a:solidFill>
                <a:srgbClr val="777779"/>
              </a:solidFill>
            </a:endParaRPr>
          </a:p>
        </p:txBody>
      </p:sp>
    </p:spTree>
    <p:extLst>
      <p:ext uri="{BB962C8B-B14F-4D97-AF65-F5344CB8AC3E}">
        <p14:creationId xmlns:p14="http://schemas.microsoft.com/office/powerpoint/2010/main" val="221053105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_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447801"/>
            <a:ext cx="82296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p:ph type="sldNum" sz="quarter" idx="4"/>
          </p:nvPr>
        </p:nvSpPr>
        <p:spPr>
          <a:xfrm>
            <a:off x="8229600"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1526151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noChangeArrowheads="1"/>
          </p:cNvSpPr>
          <p:nvPr>
            <p:ph type="ftr" sz="quarter" idx="10"/>
          </p:nvPr>
        </p:nvSpPr>
        <p:spPr>
          <a:xfrm>
            <a:off x="1600200" y="6153150"/>
            <a:ext cx="5410200" cy="476250"/>
          </a:xfrm>
          <a:prstGeom prst="rect">
            <a:avLst/>
          </a:prstGeom>
        </p:spPr>
        <p:txBody>
          <a:bodyPr/>
          <a:lstStyle>
            <a:lvl1pPr>
              <a:defRPr>
                <a:latin typeface="Arial" charset="0"/>
              </a:defRPr>
            </a:lvl1pPr>
          </a:lstStyle>
          <a:p>
            <a:pPr>
              <a:defRPr/>
            </a:pPr>
            <a:endParaRPr lang="en-US" dirty="0"/>
          </a:p>
          <a:p>
            <a:pPr>
              <a:defRPr/>
            </a:pPr>
            <a:endParaRPr lang="en-US" dirty="0"/>
          </a:p>
        </p:txBody>
      </p:sp>
      <p:sp>
        <p:nvSpPr>
          <p:cNvPr id="6" name="Rectangle 5"/>
          <p:cNvSpPr>
            <a:spLocks noGrp="1" noChangeArrowheads="1"/>
          </p:cNvSpPr>
          <p:nvPr>
            <p:ph type="sldNum" sz="quarter" idx="11"/>
          </p:nvPr>
        </p:nvSpPr>
        <p:spPr/>
        <p:txBody>
          <a:bodyPr/>
          <a:lstStyle>
            <a:lvl1pPr>
              <a:defRPr/>
            </a:lvl1pPr>
          </a:lstStyle>
          <a:p>
            <a:endParaRPr lang="en-US" altLang="en-US" dirty="0"/>
          </a:p>
          <a:p>
            <a:fld id="{0B2DE212-7061-4E15-B5DF-5F437547A99A}" type="slidenum">
              <a:rPr lang="en-US" altLang="en-US"/>
              <a:pPr/>
              <a:t>‹#›</a:t>
            </a:fld>
            <a:endParaRPr lang="en-US" altLang="en-US" dirty="0"/>
          </a:p>
        </p:txBody>
      </p:sp>
    </p:spTree>
    <p:extLst>
      <p:ext uri="{BB962C8B-B14F-4D97-AF65-F5344CB8AC3E}">
        <p14:creationId xmlns:p14="http://schemas.microsoft.com/office/powerpoint/2010/main" val="422461027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Blank with Pictur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351" dirty="0">
              <a:solidFill>
                <a:srgbClr val="FFFFFF"/>
              </a:solidFill>
            </a:endParaRPr>
          </a:p>
        </p:txBody>
      </p:sp>
      <p:sp>
        <p:nvSpPr>
          <p:cNvPr id="8" name="Slide Number Placeholder 2"/>
          <p:cNvSpPr>
            <a:spLocks noGrp="1"/>
          </p:cNvSpPr>
          <p:nvPr>
            <p:ph type="sldNum" sz="quarter" idx="4"/>
          </p:nvPr>
        </p:nvSpPr>
        <p:spPr>
          <a:xfrm>
            <a:off x="8229600" y="320676"/>
            <a:ext cx="552451" cy="365125"/>
          </a:xfrm>
          <a:prstGeom prst="rect">
            <a:avLst/>
          </a:prstGeom>
        </p:spPr>
        <p:txBody>
          <a:bodyPr/>
          <a:lstStyle>
            <a:lvl1pPr algn="r">
              <a:defRPr sz="9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6" name="Picture 5" descr="IHI_Symbol.png"/>
          <p:cNvPicPr>
            <a:picLocks noChangeAspect="1"/>
          </p:cNvPicPr>
          <p:nvPr userDrawn="1"/>
        </p:nvPicPr>
        <p:blipFill>
          <a:blip r:embed="rId2" cstate="print"/>
          <a:stretch>
            <a:fillRect/>
          </a:stretch>
        </p:blipFill>
        <p:spPr>
          <a:xfrm>
            <a:off x="8241225" y="6224157"/>
            <a:ext cx="438652" cy="432955"/>
          </a:xfrm>
          <a:prstGeom prst="rect">
            <a:avLst/>
          </a:prstGeom>
        </p:spPr>
      </p:pic>
      <p:sp>
        <p:nvSpPr>
          <p:cNvPr id="9" name="Picture Placeholder 8"/>
          <p:cNvSpPr>
            <a:spLocks noGrp="1"/>
          </p:cNvSpPr>
          <p:nvPr>
            <p:ph type="pic" sz="quarter" idx="10"/>
          </p:nvPr>
        </p:nvSpPr>
        <p:spPr>
          <a:xfrm>
            <a:off x="457200" y="838200"/>
            <a:ext cx="8229600" cy="5257800"/>
          </a:xfrm>
        </p:spPr>
        <p:txBody>
          <a:bodyPr/>
          <a:lstStyle>
            <a:lvl1pPr marL="0" indent="0">
              <a:spcBef>
                <a:spcPts val="0"/>
              </a:spcBef>
              <a:buFont typeface="Arial" pitchFamily="34" charset="0"/>
              <a:buNone/>
              <a:defRPr>
                <a:solidFill>
                  <a:schemeClr val="tx1"/>
                </a:solidFill>
              </a:defRPr>
            </a:lvl1pPr>
          </a:lstStyle>
          <a:p>
            <a:endParaRPr lang="en-US" dirty="0"/>
          </a:p>
        </p:txBody>
      </p:sp>
    </p:spTree>
    <p:extLst>
      <p:ext uri="{BB962C8B-B14F-4D97-AF65-F5344CB8AC3E}">
        <p14:creationId xmlns:p14="http://schemas.microsoft.com/office/powerpoint/2010/main" val="3837972218"/>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xfrm>
            <a:off x="1600200" y="6153150"/>
            <a:ext cx="5410200" cy="476250"/>
          </a:xfrm>
          <a:prstGeom prst="rect">
            <a:avLst/>
          </a:prstGeom>
        </p:spPr>
        <p:txBody>
          <a:bodyPr/>
          <a:lstStyle>
            <a:lvl1pPr>
              <a:spcBef>
                <a:spcPct val="50000"/>
              </a:spcBef>
              <a:defRPr/>
            </a:lvl1pPr>
          </a:lstStyle>
          <a:p>
            <a:pPr>
              <a:defRPr/>
            </a:pPr>
            <a:endParaRPr lang="en-US" dirty="0"/>
          </a:p>
          <a:p>
            <a:pPr>
              <a:defRPr/>
            </a:pPr>
            <a:endParaRPr lang="en-US" dirty="0"/>
          </a:p>
        </p:txBody>
      </p:sp>
      <p:sp>
        <p:nvSpPr>
          <p:cNvPr id="6" name="Rectangle 7"/>
          <p:cNvSpPr>
            <a:spLocks noGrp="1" noChangeArrowheads="1"/>
          </p:cNvSpPr>
          <p:nvPr>
            <p:ph type="sldNum" sz="quarter" idx="11"/>
          </p:nvPr>
        </p:nvSpPr>
        <p:spPr/>
        <p:txBody>
          <a:bodyPr/>
          <a:lstStyle>
            <a:lvl1pPr>
              <a:spcBef>
                <a:spcPct val="50000"/>
              </a:spcBef>
              <a:defRPr smtClean="0"/>
            </a:lvl1pPr>
          </a:lstStyle>
          <a:p>
            <a:pPr>
              <a:defRPr/>
            </a:pPr>
            <a:endParaRPr lang="en-US" altLang="en-US" dirty="0"/>
          </a:p>
          <a:p>
            <a:pPr>
              <a:defRPr/>
            </a:pPr>
            <a:fld id="{BFF70DAF-C583-4163-B839-D93275658ADB}" type="slidenum">
              <a:rPr lang="en-US" altLang="en-US"/>
              <a:pPr>
                <a:defRPr/>
              </a:pPr>
              <a:t>‹#›</a:t>
            </a:fld>
            <a:endParaRPr lang="en-US" altLang="en-US" dirty="0"/>
          </a:p>
        </p:txBody>
      </p:sp>
    </p:spTree>
    <p:extLst>
      <p:ext uri="{BB962C8B-B14F-4D97-AF65-F5344CB8AC3E}">
        <p14:creationId xmlns:p14="http://schemas.microsoft.com/office/powerpoint/2010/main" val="6570162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Title Content - Sourc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447800"/>
            <a:ext cx="82296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9"/>
          <p:cNvSpPr>
            <a:spLocks noGrp="1"/>
          </p:cNvSpPr>
          <p:nvPr>
            <p:ph type="body" sz="quarter" idx="10"/>
          </p:nvPr>
        </p:nvSpPr>
        <p:spPr>
          <a:xfrm>
            <a:off x="457200" y="6133011"/>
            <a:ext cx="7620000" cy="609600"/>
          </a:xfrm>
        </p:spPr>
        <p:txBody>
          <a:bodyPr anchor="ctr">
            <a:noAutofit/>
          </a:bodyPr>
          <a:lstStyle>
            <a:lvl1pPr marL="0" indent="0">
              <a:spcBef>
                <a:spcPts val="0"/>
              </a:spcBef>
              <a:buFont typeface="Arial" pitchFamily="34" charset="0"/>
              <a:buNone/>
              <a:defRPr sz="1000">
                <a:solidFill>
                  <a:schemeClr val="bg1"/>
                </a:solidFill>
              </a:defRPr>
            </a:lvl1pPr>
            <a:lvl2pPr>
              <a:buFont typeface="Arial" pitchFamily="34" charset="0"/>
              <a:buNone/>
              <a:defRPr sz="1600">
                <a:solidFill>
                  <a:schemeClr val="bg1"/>
                </a:solidFill>
              </a:defRPr>
            </a:lvl2pPr>
            <a:lvl3pPr>
              <a:buFont typeface="Arial" pitchFamily="34" charset="0"/>
              <a:buNone/>
              <a:defRPr sz="1400">
                <a:solidFill>
                  <a:schemeClr val="bg1"/>
                </a:solidFill>
              </a:defRPr>
            </a:lvl3pPr>
            <a:lvl4pPr>
              <a:buFont typeface="Arial" pitchFamily="34" charset="0"/>
              <a:buNone/>
              <a:defRPr sz="1200">
                <a:solidFill>
                  <a:schemeClr val="bg1"/>
                </a:solidFill>
              </a:defRPr>
            </a:lvl4pPr>
            <a:lvl5pPr>
              <a:buFont typeface="Arial" pitchFamily="34" charset="0"/>
              <a:buNone/>
              <a:defRPr sz="1200">
                <a:solidFill>
                  <a:schemeClr val="bg1"/>
                </a:solidFill>
              </a:defRPr>
            </a:lvl5pPr>
          </a:lstStyle>
          <a:p>
            <a:pPr lvl="0"/>
            <a:r>
              <a:rPr lang="en-US" dirty="0" smtClean="0"/>
              <a:t>Click to edit Master text styles</a:t>
            </a:r>
          </a:p>
        </p:txBody>
      </p:sp>
      <p:sp>
        <p:nvSpPr>
          <p:cNvPr id="7" name="Slide Number Placeholder 2"/>
          <p:cNvSpPr>
            <a:spLocks noGrp="1"/>
          </p:cNvSpPr>
          <p:nvPr>
            <p:ph type="sldNum" sz="quarter" idx="4"/>
          </p:nvPr>
        </p:nvSpPr>
        <p:spPr>
          <a:xfrm>
            <a:off x="8229600" y="320675"/>
            <a:ext cx="552450"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spTree>
    <p:extLst>
      <p:ext uri="{BB962C8B-B14F-4D97-AF65-F5344CB8AC3E}">
        <p14:creationId xmlns:p14="http://schemas.microsoft.com/office/powerpoint/2010/main" val="421000845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Picture Only">
    <p:spTree>
      <p:nvGrpSpPr>
        <p:cNvPr id="1" name=""/>
        <p:cNvGrpSpPr/>
        <p:nvPr/>
      </p:nvGrpSpPr>
      <p:grpSpPr>
        <a:xfrm>
          <a:off x="0" y="0"/>
          <a:ext cx="0" cy="0"/>
          <a:chOff x="0" y="0"/>
          <a:chExt cx="0" cy="0"/>
        </a:xfrm>
      </p:grpSpPr>
      <p:sp>
        <p:nvSpPr>
          <p:cNvPr id="7" name="Rectangle 6"/>
          <p:cNvSpPr/>
          <p:nvPr userDrawn="1"/>
        </p:nvSpPr>
        <p:spPr>
          <a:xfrm>
            <a:off x="0" y="6019800"/>
            <a:ext cx="9144000" cy="838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Slide Number Placeholder 2"/>
          <p:cNvSpPr>
            <a:spLocks noGrp="1"/>
          </p:cNvSpPr>
          <p:nvPr>
            <p:ph type="sldNum" sz="quarter" idx="4"/>
          </p:nvPr>
        </p:nvSpPr>
        <p:spPr>
          <a:xfrm>
            <a:off x="8229600" y="320675"/>
            <a:ext cx="552450"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pic>
        <p:nvPicPr>
          <p:cNvPr id="6" name="Picture 5" descr="IHI_Symbol.png"/>
          <p:cNvPicPr>
            <a:picLocks noChangeAspect="1"/>
          </p:cNvPicPr>
          <p:nvPr userDrawn="1"/>
        </p:nvPicPr>
        <p:blipFill>
          <a:blip r:embed="rId2" cstate="print"/>
          <a:stretch>
            <a:fillRect/>
          </a:stretch>
        </p:blipFill>
        <p:spPr>
          <a:xfrm>
            <a:off x="8241223" y="6224155"/>
            <a:ext cx="438652" cy="432955"/>
          </a:xfrm>
          <a:prstGeom prst="rect">
            <a:avLst/>
          </a:prstGeom>
        </p:spPr>
      </p:pic>
      <p:sp>
        <p:nvSpPr>
          <p:cNvPr id="9" name="Picture Placeholder 8"/>
          <p:cNvSpPr>
            <a:spLocks noGrp="1"/>
          </p:cNvSpPr>
          <p:nvPr>
            <p:ph type="pic" sz="quarter" idx="10"/>
          </p:nvPr>
        </p:nvSpPr>
        <p:spPr>
          <a:xfrm>
            <a:off x="457200" y="1447800"/>
            <a:ext cx="8229600" cy="4648200"/>
          </a:xfrm>
        </p:spPr>
        <p:txBody>
          <a:bodyPr/>
          <a:lstStyle>
            <a:lvl1pPr marL="0" indent="0">
              <a:spcBef>
                <a:spcPts val="0"/>
              </a:spcBef>
              <a:buFont typeface="Arial" pitchFamily="34" charset="0"/>
              <a:buNone/>
              <a:defRPr>
                <a:solidFill>
                  <a:schemeClr val="tx1"/>
                </a:solidFill>
              </a:defRPr>
            </a:lvl1pPr>
          </a:lstStyle>
          <a:p>
            <a:endParaRPr lang="en-US" dirty="0"/>
          </a:p>
        </p:txBody>
      </p:sp>
    </p:spTree>
    <p:extLst>
      <p:ext uri="{BB962C8B-B14F-4D97-AF65-F5344CB8AC3E}">
        <p14:creationId xmlns:p14="http://schemas.microsoft.com/office/powerpoint/2010/main" val="299297641"/>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Title Content">
    <p:spTree>
      <p:nvGrpSpPr>
        <p:cNvPr id="1" name=""/>
        <p:cNvGrpSpPr/>
        <p:nvPr/>
      </p:nvGrpSpPr>
      <p:grpSpPr>
        <a:xfrm>
          <a:off x="0" y="0"/>
          <a:ext cx="0" cy="0"/>
          <a:chOff x="0" y="0"/>
          <a:chExt cx="0" cy="0"/>
        </a:xfrm>
      </p:grpSpPr>
      <p:sp>
        <p:nvSpPr>
          <p:cNvPr id="5" name="Rectangle 4"/>
          <p:cNvSpPr/>
          <p:nvPr userDrawn="1"/>
        </p:nvSpPr>
        <p:spPr>
          <a:xfrm>
            <a:off x="304800" y="1143000"/>
            <a:ext cx="84582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0" y="415635"/>
            <a:ext cx="8229600" cy="1413166"/>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2057400"/>
            <a:ext cx="8229600" cy="3810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2"/>
          <p:cNvSpPr>
            <a:spLocks noGrp="1"/>
          </p:cNvSpPr>
          <p:nvPr>
            <p:ph type="sldNum" sz="quarter" idx="4"/>
          </p:nvPr>
        </p:nvSpPr>
        <p:spPr>
          <a:xfrm>
            <a:off x="8229600" y="320675"/>
            <a:ext cx="552450" cy="365125"/>
          </a:xfrm>
          <a:prstGeom prst="rect">
            <a:avLst/>
          </a:prstGeom>
        </p:spPr>
        <p:txBody>
          <a:bodyPr/>
          <a:lstStyle>
            <a:lvl1pPr algn="r">
              <a:defRPr sz="1200" b="1">
                <a:solidFill>
                  <a:schemeClr val="accent5"/>
                </a:solidFill>
                <a:latin typeface="Arial" pitchFamily="34" charset="0"/>
                <a:cs typeface="Arial" pitchFamily="34" charset="0"/>
              </a:defRPr>
            </a:lvl1pPr>
          </a:lstStyle>
          <a:p>
            <a:fld id="{144970FF-6123-42CA-A003-B0DD987502E2}" type="slidenum">
              <a:rPr lang="en-US" smtClean="0">
                <a:solidFill>
                  <a:srgbClr val="8C9BA3"/>
                </a:solidFill>
              </a:rPr>
              <a:pPr/>
              <a:t>‹#›</a:t>
            </a:fld>
            <a:endParaRPr lang="en-US" dirty="0">
              <a:solidFill>
                <a:srgbClr val="8C9BA3"/>
              </a:solidFill>
            </a:endParaRPr>
          </a:p>
        </p:txBody>
      </p:sp>
      <p:cxnSp>
        <p:nvCxnSpPr>
          <p:cNvPr id="7" name="Straight Connector 6"/>
          <p:cNvCxnSpPr/>
          <p:nvPr userDrawn="1"/>
        </p:nvCxnSpPr>
        <p:spPr>
          <a:xfrm>
            <a:off x="457200" y="1879833"/>
            <a:ext cx="8229600" cy="0"/>
          </a:xfrm>
          <a:prstGeom prst="line">
            <a:avLst/>
          </a:prstGeom>
          <a:ln w="57150">
            <a:solidFill>
              <a:srgbClr val="455660">
                <a:alpha val="6392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097097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xfrm>
            <a:off x="1600200" y="6610350"/>
            <a:ext cx="5410200" cy="476250"/>
          </a:xfrm>
          <a:prstGeom prst="rect">
            <a:avLst/>
          </a:prstGeom>
        </p:spPr>
        <p:txBody>
          <a:bodyPr/>
          <a:lstStyle>
            <a:lvl1pPr>
              <a:spcBef>
                <a:spcPct val="50000"/>
              </a:spcBef>
              <a:defRPr/>
            </a:lvl1pPr>
          </a:lstStyle>
          <a:p>
            <a:pPr>
              <a:defRPr/>
            </a:pPr>
            <a:r>
              <a:rPr lang="en-US" dirty="0"/>
              <a:t>© 2011, Jody Crane, MD, MBA, Charles E. Noon, Ph.D.</a:t>
            </a:r>
          </a:p>
        </p:txBody>
      </p:sp>
      <p:sp>
        <p:nvSpPr>
          <p:cNvPr id="4" name="Rectangle 10"/>
          <p:cNvSpPr>
            <a:spLocks noGrp="1" noChangeArrowheads="1"/>
          </p:cNvSpPr>
          <p:nvPr>
            <p:ph type="sldNum" sz="quarter" idx="11"/>
          </p:nvPr>
        </p:nvSpPr>
        <p:spPr/>
        <p:txBody>
          <a:bodyPr/>
          <a:lstStyle>
            <a:lvl1pPr>
              <a:spcBef>
                <a:spcPct val="50000"/>
              </a:spcBef>
              <a:defRPr smtClean="0"/>
            </a:lvl1pPr>
          </a:lstStyle>
          <a:p>
            <a:pPr>
              <a:defRPr/>
            </a:pPr>
            <a:endParaRPr lang="en-US" altLang="en-US" dirty="0"/>
          </a:p>
          <a:p>
            <a:pPr>
              <a:defRPr/>
            </a:pPr>
            <a:fld id="{6FC4C42A-80B8-4E0B-80E4-53116585557E}" type="slidenum">
              <a:rPr lang="en-US" altLang="en-US"/>
              <a:pPr>
                <a:defRPr/>
              </a:pPr>
              <a:t>‹#›</a:t>
            </a:fld>
            <a:endParaRPr lang="en-US" altLang="en-US" dirty="0"/>
          </a:p>
        </p:txBody>
      </p:sp>
    </p:spTree>
    <p:extLst>
      <p:ext uri="{BB962C8B-B14F-4D97-AF65-F5344CB8AC3E}">
        <p14:creationId xmlns:p14="http://schemas.microsoft.com/office/powerpoint/2010/main" val="23972211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IHI_LogoColor"/>
          <p:cNvPicPr>
            <a:picLocks noChangeAspect="1" noChangeArrowheads="1"/>
          </p:cNvPicPr>
          <p:nvPr/>
        </p:nvPicPr>
        <p:blipFill>
          <a:blip r:embed="rId2" cstate="print"/>
          <a:srcRect/>
          <a:stretch>
            <a:fillRect/>
          </a:stretch>
        </p:blipFill>
        <p:spPr bwMode="auto">
          <a:xfrm>
            <a:off x="3048000" y="325438"/>
            <a:ext cx="3048000" cy="1198562"/>
          </a:xfrm>
          <a:prstGeom prst="rect">
            <a:avLst/>
          </a:prstGeom>
          <a:noFill/>
          <a:ln w="9525">
            <a:noFill/>
            <a:miter lim="800000"/>
            <a:headEnd/>
            <a:tailEnd/>
          </a:ln>
        </p:spPr>
      </p:pic>
      <p:sp>
        <p:nvSpPr>
          <p:cNvPr id="20482" name="Rectangle 2"/>
          <p:cNvSpPr>
            <a:spLocks noGrp="1" noChangeArrowheads="1"/>
          </p:cNvSpPr>
          <p:nvPr>
            <p:ph type="ctrTitle"/>
          </p:nvPr>
        </p:nvSpPr>
        <p:spPr>
          <a:xfrm>
            <a:off x="685800" y="2492375"/>
            <a:ext cx="7772400" cy="1470025"/>
          </a:xfrm>
        </p:spPr>
        <p:txBody>
          <a:bodyPr/>
          <a:lstStyle>
            <a:lvl1pPr>
              <a:defRPr/>
            </a:lvl1pPr>
          </a:lstStyle>
          <a:p>
            <a:r>
              <a:rPr lang="en-US"/>
              <a:t>Click to edit Master title style</a:t>
            </a:r>
          </a:p>
        </p:txBody>
      </p:sp>
      <p:sp>
        <p:nvSpPr>
          <p:cNvPr id="20483" name="Rectangle 3"/>
          <p:cNvSpPr>
            <a:spLocks noGrp="1" noChangeArrowheads="1"/>
          </p:cNvSpPr>
          <p:nvPr>
            <p:ph type="subTitle" idx="1"/>
          </p:nvPr>
        </p:nvSpPr>
        <p:spPr>
          <a:xfrm>
            <a:off x="1371600" y="4419600"/>
            <a:ext cx="6400800" cy="1752600"/>
          </a:xfrm>
        </p:spPr>
        <p:txBody>
          <a:bodyPr/>
          <a:lstStyle>
            <a:lvl1pPr marL="0" indent="0" algn="ctr">
              <a:buFontTx/>
              <a:buNone/>
              <a:defRPr i="1">
                <a:solidFill>
                  <a:srgbClr val="226A55"/>
                </a:solidFill>
              </a:defRPr>
            </a:lvl1pPr>
          </a:lstStyle>
          <a:p>
            <a:r>
              <a:rPr lang="en-US"/>
              <a:t>Click to edit Master subtitle style</a:t>
            </a:r>
          </a:p>
        </p:txBody>
      </p:sp>
    </p:spTree>
    <p:extLst>
      <p:ext uri="{BB962C8B-B14F-4D97-AF65-F5344CB8AC3E}">
        <p14:creationId xmlns:p14="http://schemas.microsoft.com/office/powerpoint/2010/main" val="2597413568"/>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0CB95FC7-7EDD-489B-81DA-1712BE96F58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31687918"/>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8F5BF4BB-4B48-41A7-9A93-9BAE9D9A3CE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09139683"/>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6"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EFB95932-5E19-4125-8422-7682562DB54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878487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noChangeArrowheads="1"/>
          </p:cNvSpPr>
          <p:nvPr>
            <p:ph type="ftr" sz="quarter" idx="10"/>
          </p:nvPr>
        </p:nvSpPr>
        <p:spPr>
          <a:xfrm>
            <a:off x="1600200" y="6153150"/>
            <a:ext cx="5410200" cy="476250"/>
          </a:xfrm>
          <a:prstGeom prst="rect">
            <a:avLst/>
          </a:prstGeom>
        </p:spPr>
        <p:txBody>
          <a:bodyPr/>
          <a:lstStyle>
            <a:lvl1pPr>
              <a:defRPr>
                <a:latin typeface="Arial" charset="0"/>
              </a:defRPr>
            </a:lvl1pPr>
          </a:lstStyle>
          <a:p>
            <a:pPr>
              <a:defRPr/>
            </a:pPr>
            <a:endParaRPr lang="en-US" dirty="0"/>
          </a:p>
          <a:p>
            <a:pPr>
              <a:defRPr/>
            </a:pPr>
            <a:endParaRPr lang="en-US" dirty="0"/>
          </a:p>
        </p:txBody>
      </p:sp>
      <p:sp>
        <p:nvSpPr>
          <p:cNvPr id="6" name="Rectangle 5"/>
          <p:cNvSpPr>
            <a:spLocks noGrp="1" noChangeArrowheads="1"/>
          </p:cNvSpPr>
          <p:nvPr>
            <p:ph type="sldNum" sz="quarter" idx="11"/>
          </p:nvPr>
        </p:nvSpPr>
        <p:spPr/>
        <p:txBody>
          <a:bodyPr/>
          <a:lstStyle>
            <a:lvl1pPr>
              <a:defRPr/>
            </a:lvl1pPr>
          </a:lstStyle>
          <a:p>
            <a:endParaRPr lang="en-US" altLang="en-US" dirty="0"/>
          </a:p>
          <a:p>
            <a:fld id="{7EE93CF5-51D6-44BB-B314-81B1821819C6}" type="slidenum">
              <a:rPr lang="en-US" altLang="en-US"/>
              <a:pPr/>
              <a:t>‹#›</a:t>
            </a:fld>
            <a:endParaRPr lang="en-US" altLang="en-US" dirty="0"/>
          </a:p>
        </p:txBody>
      </p:sp>
    </p:spTree>
    <p:extLst>
      <p:ext uri="{BB962C8B-B14F-4D97-AF65-F5344CB8AC3E}">
        <p14:creationId xmlns:p14="http://schemas.microsoft.com/office/powerpoint/2010/main" val="183329000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8"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B4E65C81-DDC8-4558-9AB1-824770EBFBE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34151852"/>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4"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F54EDB7C-FE02-4D47-99F8-542D363E3A4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66695814"/>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3"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873B372B-FB32-4C2A-B036-0AFFAD2B27E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92890286"/>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6"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6FD5AB6E-FA46-4499-B276-31D38F00608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90790877"/>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6"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4CA3ACF5-95DA-4B94-AB0C-1002999CA3F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08443081"/>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1F152524-6E2C-4D12-B4BA-0D1FC889D13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04380431"/>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6229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6229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5"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A017B766-DCD6-427F-918A-449C1A16AC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600245412"/>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endParaRPr lang="en-US" dirty="0">
              <a:solidFill>
                <a:srgbClr val="000000"/>
              </a:solidFill>
            </a:endParaRPr>
          </a:p>
          <a:p>
            <a:pPr>
              <a:defRPr/>
            </a:pPr>
            <a:endParaRPr lang="en-US" dirty="0">
              <a:solidFill>
                <a:srgbClr val="000000"/>
              </a:solidFill>
            </a:endParaRPr>
          </a:p>
        </p:txBody>
      </p:sp>
      <p:sp>
        <p:nvSpPr>
          <p:cNvPr id="6" name="Rectangle 10"/>
          <p:cNvSpPr>
            <a:spLocks noGrp="1" noChangeArrowheads="1"/>
          </p:cNvSpPr>
          <p:nvPr>
            <p:ph type="sldNum" sz="quarter" idx="11"/>
          </p:nvPr>
        </p:nvSpPr>
        <p:spPr>
          <a:ln/>
        </p:spPr>
        <p:txBody>
          <a:bodyPr/>
          <a:lstStyle>
            <a:lvl1pPr>
              <a:defRPr/>
            </a:lvl1pPr>
          </a:lstStyle>
          <a:p>
            <a:pPr>
              <a:defRPr/>
            </a:pPr>
            <a:endParaRPr lang="en-US" dirty="0">
              <a:solidFill>
                <a:srgbClr val="000000"/>
              </a:solidFill>
            </a:endParaRPr>
          </a:p>
          <a:p>
            <a:pPr>
              <a:defRPr/>
            </a:pPr>
            <a:fld id="{8FFFDBE7-3088-4F83-967C-9051A57A8DE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5900757"/>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userDrawn="1">
  <p:cSld name="Title Slide V2 - Long">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433732"/>
            <a:ext cx="6019800" cy="1421928"/>
          </a:xfrm>
          <a:noFill/>
          <a:ln>
            <a:noFill/>
          </a:ln>
        </p:spPr>
        <p:txBody>
          <a:bodyPr wrap="square" anchor="b" anchorCtr="0">
            <a:spAutoFit/>
          </a:bodyPr>
          <a:lstStyle>
            <a:lvl1pPr algn="l">
              <a:lnSpc>
                <a:spcPct val="80000"/>
              </a:lnSpc>
              <a:defRPr sz="5400">
                <a:solidFill>
                  <a:schemeClr val="accent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19200" y="3836610"/>
            <a:ext cx="6019800" cy="292388"/>
          </a:xfrm>
          <a:noFill/>
          <a:ln>
            <a:noFill/>
          </a:ln>
        </p:spPr>
        <p:txBody>
          <a:bodyPr>
            <a:spAutoFit/>
          </a:bodyPr>
          <a:lstStyle>
            <a:lvl1pPr marL="0" indent="0" algn="l">
              <a:lnSpc>
                <a:spcPct val="100000"/>
              </a:lnSpc>
              <a:spcBef>
                <a:spcPts val="0"/>
              </a:spcBef>
              <a:buNone/>
              <a:defRPr sz="1300" i="1">
                <a:solidFill>
                  <a:schemeClr val="bg1"/>
                </a:solidFill>
                <a:latin typeface="Cambr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5" name="Text Placeholder 14"/>
          <p:cNvSpPr>
            <a:spLocks noGrp="1"/>
          </p:cNvSpPr>
          <p:nvPr>
            <p:ph type="body" sz="quarter" idx="10"/>
          </p:nvPr>
        </p:nvSpPr>
        <p:spPr>
          <a:xfrm>
            <a:off x="6477000" y="409902"/>
            <a:ext cx="2286000" cy="304800"/>
          </a:xfrm>
        </p:spPr>
        <p:txBody>
          <a:bodyPr>
            <a:noAutofit/>
          </a:bodyPr>
          <a:lstStyle>
            <a:lvl1pPr marL="0" indent="0" algn="r">
              <a:spcBef>
                <a:spcPts val="0"/>
              </a:spcBef>
              <a:buNone/>
              <a:defRPr sz="1600" b="1">
                <a:solidFill>
                  <a:srgbClr val="009EC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6" name="Text Placeholder 14"/>
          <p:cNvSpPr>
            <a:spLocks noGrp="1"/>
          </p:cNvSpPr>
          <p:nvPr>
            <p:ph type="body" sz="quarter" idx="11"/>
          </p:nvPr>
        </p:nvSpPr>
        <p:spPr>
          <a:xfrm>
            <a:off x="6477000" y="774696"/>
            <a:ext cx="2286000" cy="457200"/>
          </a:xfrm>
        </p:spPr>
        <p:txBody>
          <a:bodyPr>
            <a:noAutofit/>
          </a:bodyPr>
          <a:lstStyle>
            <a:lvl1pPr marL="0" indent="0" algn="r">
              <a:spcBef>
                <a:spcPts val="0"/>
              </a:spcBef>
              <a:buNone/>
              <a:defRPr sz="1200" b="1">
                <a:solidFill>
                  <a:schemeClr val="bg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Master text styles</a:t>
            </a:r>
          </a:p>
        </p:txBody>
      </p:sp>
      <p:sp>
        <p:nvSpPr>
          <p:cNvPr id="19" name="Content Placeholder 18"/>
          <p:cNvSpPr>
            <a:spLocks noGrp="1"/>
          </p:cNvSpPr>
          <p:nvPr>
            <p:ph sz="quarter" idx="12"/>
          </p:nvPr>
        </p:nvSpPr>
        <p:spPr>
          <a:xfrm>
            <a:off x="6553200" y="4876800"/>
            <a:ext cx="2133600" cy="457200"/>
          </a:xfrm>
        </p:spPr>
        <p:txBody>
          <a:bodyPr anchor="ctr">
            <a:noAutofit/>
          </a:bodyPr>
          <a:lstStyle>
            <a:lvl1pPr marL="0" indent="0">
              <a:spcBef>
                <a:spcPts val="0"/>
              </a:spcBef>
              <a:buNone/>
              <a:defRPr sz="1600" b="1">
                <a:solidFill>
                  <a:schemeClr val="bg1"/>
                </a:solidFill>
                <a:latin typeface="Cambria" pitchFamily="18" charset="0"/>
              </a:defRPr>
            </a:lvl1pPr>
            <a:lvl2pPr>
              <a:buNone/>
              <a:defRPr/>
            </a:lvl2pPr>
            <a:lvl3pPr>
              <a:buNone/>
              <a:defRPr/>
            </a:lvl3pPr>
            <a:lvl4pPr>
              <a:buNone/>
              <a:defRPr/>
            </a:lvl4pPr>
            <a:lvl5pPr>
              <a:buNone/>
              <a:defRPr/>
            </a:lvl5pPr>
          </a:lstStyle>
          <a:p>
            <a:pPr lvl="0"/>
            <a:r>
              <a:rPr lang="en-US" dirty="0" smtClean="0"/>
              <a:t>Click to edit Master text styles</a:t>
            </a:r>
          </a:p>
        </p:txBody>
      </p:sp>
      <p:pic>
        <p:nvPicPr>
          <p:cNvPr id="9" name="Picture 8" descr="IHI_Reverse_logo.png"/>
          <p:cNvPicPr>
            <a:picLocks noChangeAspect="1"/>
          </p:cNvPicPr>
          <p:nvPr userDrawn="1"/>
        </p:nvPicPr>
        <p:blipFill>
          <a:blip r:embed="rId3" cstate="print"/>
          <a:stretch>
            <a:fillRect/>
          </a:stretch>
        </p:blipFill>
        <p:spPr>
          <a:xfrm>
            <a:off x="533400" y="381000"/>
            <a:ext cx="2144835" cy="782139"/>
          </a:xfrm>
          <a:prstGeom prst="rect">
            <a:avLst/>
          </a:prstGeom>
        </p:spPr>
      </p:pic>
    </p:spTree>
    <p:extLst>
      <p:ext uri="{BB962C8B-B14F-4D97-AF65-F5344CB8AC3E}">
        <p14:creationId xmlns:p14="http://schemas.microsoft.com/office/powerpoint/2010/main" val="347226944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Blank with Pictur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pic>
        <p:nvPicPr>
          <p:cNvPr id="4" name="Picture 10" descr="IHI_Symbo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40713" y="6224588"/>
            <a:ext cx="4397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Picture Placeholder 8"/>
          <p:cNvSpPr>
            <a:spLocks noGrp="1"/>
          </p:cNvSpPr>
          <p:nvPr>
            <p:ph type="pic" sz="quarter" idx="10"/>
          </p:nvPr>
        </p:nvSpPr>
        <p:spPr>
          <a:xfrm>
            <a:off x="457200" y="838200"/>
            <a:ext cx="8229600" cy="5257800"/>
          </a:xfrm>
        </p:spPr>
        <p:txBody>
          <a:bodyPr rtlCol="0">
            <a:normAutofit/>
          </a:bodyPr>
          <a:lstStyle>
            <a:lvl1pPr marL="0" indent="0">
              <a:spcBef>
                <a:spcPts val="0"/>
              </a:spcBef>
              <a:buFont typeface="Arial" pitchFamily="34" charset="0"/>
              <a:buNone/>
              <a:defRPr>
                <a:solidFill>
                  <a:schemeClr val="tx1"/>
                </a:solidFill>
              </a:defRPr>
            </a:lvl1pPr>
          </a:lstStyle>
          <a:p>
            <a:pPr lvl="0"/>
            <a:endParaRPr lang="en-US" noProof="0" dirty="0"/>
          </a:p>
        </p:txBody>
      </p:sp>
      <p:sp>
        <p:nvSpPr>
          <p:cNvPr id="5" name="Slide Number Placeholder 2"/>
          <p:cNvSpPr>
            <a:spLocks noGrp="1"/>
          </p:cNvSpPr>
          <p:nvPr>
            <p:ph type="sldNum" sz="quarter" idx="11"/>
          </p:nvPr>
        </p:nvSpPr>
        <p:spPr/>
        <p:txBody>
          <a:bodyPr/>
          <a:lstStyle>
            <a:lvl1pPr algn="r">
              <a:defRPr sz="1200" b="1">
                <a:solidFill>
                  <a:srgbClr val="8C9BA3"/>
                </a:solidFill>
                <a:latin typeface="Arial" pitchFamily="34" charset="0"/>
                <a:cs typeface="Arial" pitchFamily="34" charset="0"/>
              </a:defRPr>
            </a:lvl1pPr>
          </a:lstStyle>
          <a:p>
            <a:pPr>
              <a:defRPr/>
            </a:pPr>
            <a:fld id="{5DBA31B6-5BAD-45D8-A245-5AC158F85ACE}" type="slidenum">
              <a:rPr lang="en-US"/>
              <a:pPr>
                <a:defRPr/>
              </a:pPr>
              <a:t>‹#›</a:t>
            </a:fld>
            <a:endParaRPr lang="en-US" dirty="0"/>
          </a:p>
        </p:txBody>
      </p:sp>
    </p:spTree>
    <p:extLst>
      <p:ext uri="{BB962C8B-B14F-4D97-AF65-F5344CB8AC3E}">
        <p14:creationId xmlns:p14="http://schemas.microsoft.com/office/powerpoint/2010/main" val="1175411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222.xml"/><Relationship Id="rId13" Type="http://schemas.openxmlformats.org/officeDocument/2006/relationships/slideLayout" Target="../slideLayouts/slideLayout227.xml"/><Relationship Id="rId18" Type="http://schemas.openxmlformats.org/officeDocument/2006/relationships/slideLayout" Target="../slideLayouts/slideLayout232.xml"/><Relationship Id="rId3" Type="http://schemas.openxmlformats.org/officeDocument/2006/relationships/slideLayout" Target="../slideLayouts/slideLayout217.xml"/><Relationship Id="rId7" Type="http://schemas.openxmlformats.org/officeDocument/2006/relationships/slideLayout" Target="../slideLayouts/slideLayout221.xml"/><Relationship Id="rId12" Type="http://schemas.openxmlformats.org/officeDocument/2006/relationships/slideLayout" Target="../slideLayouts/slideLayout226.xml"/><Relationship Id="rId17" Type="http://schemas.openxmlformats.org/officeDocument/2006/relationships/slideLayout" Target="../slideLayouts/slideLayout231.xml"/><Relationship Id="rId2" Type="http://schemas.openxmlformats.org/officeDocument/2006/relationships/slideLayout" Target="../slideLayouts/slideLayout216.xml"/><Relationship Id="rId16" Type="http://schemas.openxmlformats.org/officeDocument/2006/relationships/slideLayout" Target="../slideLayouts/slideLayout230.xml"/><Relationship Id="rId20" Type="http://schemas.openxmlformats.org/officeDocument/2006/relationships/image" Target="../media/image26.emf"/><Relationship Id="rId1" Type="http://schemas.openxmlformats.org/officeDocument/2006/relationships/slideLayout" Target="../slideLayouts/slideLayout215.xml"/><Relationship Id="rId6" Type="http://schemas.openxmlformats.org/officeDocument/2006/relationships/slideLayout" Target="../slideLayouts/slideLayout220.xml"/><Relationship Id="rId11" Type="http://schemas.openxmlformats.org/officeDocument/2006/relationships/slideLayout" Target="../slideLayouts/slideLayout225.xml"/><Relationship Id="rId5" Type="http://schemas.openxmlformats.org/officeDocument/2006/relationships/slideLayout" Target="../slideLayouts/slideLayout219.xml"/><Relationship Id="rId15" Type="http://schemas.openxmlformats.org/officeDocument/2006/relationships/slideLayout" Target="../slideLayouts/slideLayout229.xml"/><Relationship Id="rId10" Type="http://schemas.openxmlformats.org/officeDocument/2006/relationships/slideLayout" Target="../slideLayouts/slideLayout224.xml"/><Relationship Id="rId19" Type="http://schemas.openxmlformats.org/officeDocument/2006/relationships/theme" Target="../theme/theme10.xml"/><Relationship Id="rId4" Type="http://schemas.openxmlformats.org/officeDocument/2006/relationships/slideLayout" Target="../slideLayouts/slideLayout218.xml"/><Relationship Id="rId9" Type="http://schemas.openxmlformats.org/officeDocument/2006/relationships/slideLayout" Target="../slideLayouts/slideLayout223.xml"/><Relationship Id="rId14" Type="http://schemas.openxmlformats.org/officeDocument/2006/relationships/slideLayout" Target="../slideLayouts/slideLayout22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40.xml"/><Relationship Id="rId13" Type="http://schemas.openxmlformats.org/officeDocument/2006/relationships/slideLayout" Target="../slideLayouts/slideLayout245.xml"/><Relationship Id="rId3" Type="http://schemas.openxmlformats.org/officeDocument/2006/relationships/slideLayout" Target="../slideLayouts/slideLayout235.xml"/><Relationship Id="rId7" Type="http://schemas.openxmlformats.org/officeDocument/2006/relationships/slideLayout" Target="../slideLayouts/slideLayout239.xml"/><Relationship Id="rId12" Type="http://schemas.openxmlformats.org/officeDocument/2006/relationships/slideLayout" Target="../slideLayouts/slideLayout244.xml"/><Relationship Id="rId2" Type="http://schemas.openxmlformats.org/officeDocument/2006/relationships/slideLayout" Target="../slideLayouts/slideLayout234.xml"/><Relationship Id="rId1" Type="http://schemas.openxmlformats.org/officeDocument/2006/relationships/slideLayout" Target="../slideLayouts/slideLayout233.xml"/><Relationship Id="rId6" Type="http://schemas.openxmlformats.org/officeDocument/2006/relationships/slideLayout" Target="../slideLayouts/slideLayout238.xml"/><Relationship Id="rId11" Type="http://schemas.openxmlformats.org/officeDocument/2006/relationships/slideLayout" Target="../slideLayouts/slideLayout243.xml"/><Relationship Id="rId5" Type="http://schemas.openxmlformats.org/officeDocument/2006/relationships/slideLayout" Target="../slideLayouts/slideLayout237.xml"/><Relationship Id="rId10" Type="http://schemas.openxmlformats.org/officeDocument/2006/relationships/slideLayout" Target="../slideLayouts/slideLayout242.xml"/><Relationship Id="rId4" Type="http://schemas.openxmlformats.org/officeDocument/2006/relationships/slideLayout" Target="../slideLayouts/slideLayout236.xml"/><Relationship Id="rId9" Type="http://schemas.openxmlformats.org/officeDocument/2006/relationships/slideLayout" Target="../slideLayouts/slideLayout241.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53.xml"/><Relationship Id="rId13" Type="http://schemas.openxmlformats.org/officeDocument/2006/relationships/slideLayout" Target="../slideLayouts/slideLayout258.xml"/><Relationship Id="rId3" Type="http://schemas.openxmlformats.org/officeDocument/2006/relationships/slideLayout" Target="../slideLayouts/slideLayout248.xml"/><Relationship Id="rId7" Type="http://schemas.openxmlformats.org/officeDocument/2006/relationships/slideLayout" Target="../slideLayouts/slideLayout252.xml"/><Relationship Id="rId12" Type="http://schemas.openxmlformats.org/officeDocument/2006/relationships/slideLayout" Target="../slideLayouts/slideLayout257.xml"/><Relationship Id="rId2" Type="http://schemas.openxmlformats.org/officeDocument/2006/relationships/slideLayout" Target="../slideLayouts/slideLayout247.xml"/><Relationship Id="rId1" Type="http://schemas.openxmlformats.org/officeDocument/2006/relationships/slideLayout" Target="../slideLayouts/slideLayout246.xml"/><Relationship Id="rId6" Type="http://schemas.openxmlformats.org/officeDocument/2006/relationships/slideLayout" Target="../slideLayouts/slideLayout251.xml"/><Relationship Id="rId11" Type="http://schemas.openxmlformats.org/officeDocument/2006/relationships/slideLayout" Target="../slideLayouts/slideLayout256.xml"/><Relationship Id="rId5" Type="http://schemas.openxmlformats.org/officeDocument/2006/relationships/slideLayout" Target="../slideLayouts/slideLayout250.xml"/><Relationship Id="rId10" Type="http://schemas.openxmlformats.org/officeDocument/2006/relationships/slideLayout" Target="../slideLayouts/slideLayout255.xml"/><Relationship Id="rId4" Type="http://schemas.openxmlformats.org/officeDocument/2006/relationships/slideLayout" Target="../slideLayouts/slideLayout249.xml"/><Relationship Id="rId9" Type="http://schemas.openxmlformats.org/officeDocument/2006/relationships/slideLayout" Target="../slideLayouts/slideLayout254.xml"/><Relationship Id="rId14"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image" Target="../media/image5.png"/><Relationship Id="rId3" Type="http://schemas.openxmlformats.org/officeDocument/2006/relationships/slideLayout" Target="../slideLayouts/slideLayout16.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image" Target="../media/image4.jpeg"/><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slideLayout" Target="../slideLayouts/slideLayout4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theme" Target="../theme/theme2.xml"/><Relationship Id="rId40" Type="http://schemas.openxmlformats.org/officeDocument/2006/relationships/image" Target="../media/image6.png"/><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26" Type="http://schemas.openxmlformats.org/officeDocument/2006/relationships/slideLayout" Target="../slideLayouts/slideLayout75.xml"/><Relationship Id="rId39" Type="http://schemas.openxmlformats.org/officeDocument/2006/relationships/image" Target="../media/image5.png"/><Relationship Id="rId3" Type="http://schemas.openxmlformats.org/officeDocument/2006/relationships/slideLayout" Target="../slideLayouts/slideLayout52.xml"/><Relationship Id="rId21" Type="http://schemas.openxmlformats.org/officeDocument/2006/relationships/slideLayout" Target="../slideLayouts/slideLayout70.xml"/><Relationship Id="rId34" Type="http://schemas.openxmlformats.org/officeDocument/2006/relationships/slideLayout" Target="../slideLayouts/slideLayout83.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5" Type="http://schemas.openxmlformats.org/officeDocument/2006/relationships/slideLayout" Target="../slideLayouts/slideLayout74.xml"/><Relationship Id="rId33" Type="http://schemas.openxmlformats.org/officeDocument/2006/relationships/slideLayout" Target="../slideLayouts/slideLayout82.xml"/><Relationship Id="rId38" Type="http://schemas.openxmlformats.org/officeDocument/2006/relationships/image" Target="../media/image4.jpeg"/><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29" Type="http://schemas.openxmlformats.org/officeDocument/2006/relationships/slideLayout" Target="../slideLayouts/slideLayout78.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slideLayout" Target="../slideLayouts/slideLayout73.xml"/><Relationship Id="rId32" Type="http://schemas.openxmlformats.org/officeDocument/2006/relationships/slideLayout" Target="../slideLayouts/slideLayout81.xml"/><Relationship Id="rId37" Type="http://schemas.openxmlformats.org/officeDocument/2006/relationships/theme" Target="../theme/theme3.xml"/><Relationship Id="rId40" Type="http://schemas.openxmlformats.org/officeDocument/2006/relationships/image" Target="../media/image6.png"/><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28" Type="http://schemas.openxmlformats.org/officeDocument/2006/relationships/slideLayout" Target="../slideLayouts/slideLayout77.xml"/><Relationship Id="rId36" Type="http://schemas.openxmlformats.org/officeDocument/2006/relationships/slideLayout" Target="../slideLayouts/slideLayout85.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31" Type="http://schemas.openxmlformats.org/officeDocument/2006/relationships/slideLayout" Target="../slideLayouts/slideLayout80.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 Id="rId27" Type="http://schemas.openxmlformats.org/officeDocument/2006/relationships/slideLayout" Target="../slideLayouts/slideLayout76.xml"/><Relationship Id="rId30" Type="http://schemas.openxmlformats.org/officeDocument/2006/relationships/slideLayout" Target="../slideLayouts/slideLayout79.xml"/><Relationship Id="rId35" Type="http://schemas.openxmlformats.org/officeDocument/2006/relationships/slideLayout" Target="../slideLayouts/slideLayout8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2" Type="http://schemas.openxmlformats.org/officeDocument/2006/relationships/slideLayout" Target="../slideLayouts/slideLayout87.xml"/><Relationship Id="rId16" Type="http://schemas.openxmlformats.org/officeDocument/2006/relationships/image" Target="../media/image1.png"/><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5" Type="http://schemas.openxmlformats.org/officeDocument/2006/relationships/theme" Target="../theme/theme4.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slideLayout" Target="../slideLayouts/slideLayout112.xml"/><Relationship Id="rId18" Type="http://schemas.openxmlformats.org/officeDocument/2006/relationships/slideLayout" Target="../slideLayouts/slideLayout117.xml"/><Relationship Id="rId26" Type="http://schemas.openxmlformats.org/officeDocument/2006/relationships/slideLayout" Target="../slideLayouts/slideLayout125.xml"/><Relationship Id="rId3" Type="http://schemas.openxmlformats.org/officeDocument/2006/relationships/slideLayout" Target="../slideLayouts/slideLayout102.xml"/><Relationship Id="rId21" Type="http://schemas.openxmlformats.org/officeDocument/2006/relationships/slideLayout" Target="../slideLayouts/slideLayout120.xml"/><Relationship Id="rId34" Type="http://schemas.openxmlformats.org/officeDocument/2006/relationships/image" Target="../media/image6.png"/><Relationship Id="rId7" Type="http://schemas.openxmlformats.org/officeDocument/2006/relationships/slideLayout" Target="../slideLayouts/slideLayout106.xml"/><Relationship Id="rId12" Type="http://schemas.openxmlformats.org/officeDocument/2006/relationships/slideLayout" Target="../slideLayouts/slideLayout111.xml"/><Relationship Id="rId17" Type="http://schemas.openxmlformats.org/officeDocument/2006/relationships/slideLayout" Target="../slideLayouts/slideLayout116.xml"/><Relationship Id="rId25" Type="http://schemas.openxmlformats.org/officeDocument/2006/relationships/slideLayout" Target="../slideLayouts/slideLayout124.xml"/><Relationship Id="rId33" Type="http://schemas.openxmlformats.org/officeDocument/2006/relationships/image" Target="../media/image5.png"/><Relationship Id="rId2" Type="http://schemas.openxmlformats.org/officeDocument/2006/relationships/slideLayout" Target="../slideLayouts/slideLayout101.xml"/><Relationship Id="rId16" Type="http://schemas.openxmlformats.org/officeDocument/2006/relationships/slideLayout" Target="../slideLayouts/slideLayout115.xml"/><Relationship Id="rId20" Type="http://schemas.openxmlformats.org/officeDocument/2006/relationships/slideLayout" Target="../slideLayouts/slideLayout119.xml"/><Relationship Id="rId29" Type="http://schemas.openxmlformats.org/officeDocument/2006/relationships/slideLayout" Target="../slideLayouts/slideLayout128.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24" Type="http://schemas.openxmlformats.org/officeDocument/2006/relationships/slideLayout" Target="../slideLayouts/slideLayout123.xml"/><Relationship Id="rId32" Type="http://schemas.openxmlformats.org/officeDocument/2006/relationships/image" Target="../media/image4.jpeg"/><Relationship Id="rId5" Type="http://schemas.openxmlformats.org/officeDocument/2006/relationships/slideLayout" Target="../slideLayouts/slideLayout104.xml"/><Relationship Id="rId15" Type="http://schemas.openxmlformats.org/officeDocument/2006/relationships/slideLayout" Target="../slideLayouts/slideLayout114.xml"/><Relationship Id="rId23" Type="http://schemas.openxmlformats.org/officeDocument/2006/relationships/slideLayout" Target="../slideLayouts/slideLayout122.xml"/><Relationship Id="rId28" Type="http://schemas.openxmlformats.org/officeDocument/2006/relationships/slideLayout" Target="../slideLayouts/slideLayout127.xml"/><Relationship Id="rId10" Type="http://schemas.openxmlformats.org/officeDocument/2006/relationships/slideLayout" Target="../slideLayouts/slideLayout109.xml"/><Relationship Id="rId19" Type="http://schemas.openxmlformats.org/officeDocument/2006/relationships/slideLayout" Target="../slideLayouts/slideLayout118.xml"/><Relationship Id="rId31" Type="http://schemas.openxmlformats.org/officeDocument/2006/relationships/theme" Target="../theme/theme5.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slideLayout" Target="../slideLayouts/slideLayout113.xml"/><Relationship Id="rId22" Type="http://schemas.openxmlformats.org/officeDocument/2006/relationships/slideLayout" Target="../slideLayouts/slideLayout121.xml"/><Relationship Id="rId27" Type="http://schemas.openxmlformats.org/officeDocument/2006/relationships/slideLayout" Target="../slideLayouts/slideLayout126.xml"/><Relationship Id="rId30" Type="http://schemas.openxmlformats.org/officeDocument/2006/relationships/slideLayout" Target="../slideLayouts/slideLayout12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37.xml"/><Relationship Id="rId13" Type="http://schemas.openxmlformats.org/officeDocument/2006/relationships/slideLayout" Target="../slideLayouts/slideLayout142.xml"/><Relationship Id="rId18" Type="http://schemas.openxmlformats.org/officeDocument/2006/relationships/theme" Target="../theme/theme6.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slideLayout" Target="../slideLayouts/slideLayout141.xml"/><Relationship Id="rId17" Type="http://schemas.openxmlformats.org/officeDocument/2006/relationships/slideLayout" Target="../slideLayouts/slideLayout146.xml"/><Relationship Id="rId2" Type="http://schemas.openxmlformats.org/officeDocument/2006/relationships/slideLayout" Target="../slideLayouts/slideLayout131.xml"/><Relationship Id="rId16" Type="http://schemas.openxmlformats.org/officeDocument/2006/relationships/slideLayout" Target="../slideLayouts/slideLayout145.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5" Type="http://schemas.openxmlformats.org/officeDocument/2006/relationships/slideLayout" Target="../slideLayouts/slideLayout144.xml"/><Relationship Id="rId10" Type="http://schemas.openxmlformats.org/officeDocument/2006/relationships/slideLayout" Target="../slideLayouts/slideLayout139.xml"/><Relationship Id="rId19" Type="http://schemas.openxmlformats.org/officeDocument/2006/relationships/image" Target="../media/image1.png"/><Relationship Id="rId4" Type="http://schemas.openxmlformats.org/officeDocument/2006/relationships/slideLayout" Target="../slideLayouts/slideLayout133.xml"/><Relationship Id="rId9" Type="http://schemas.openxmlformats.org/officeDocument/2006/relationships/slideLayout" Target="../slideLayouts/slideLayout138.xml"/><Relationship Id="rId14" Type="http://schemas.openxmlformats.org/officeDocument/2006/relationships/slideLayout" Target="../slideLayouts/slideLayout14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slideLayout" Target="../slideLayouts/slideLayout159.xml"/><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slideLayout" Target="../slideLayouts/slideLayout158.xml"/><Relationship Id="rId2" Type="http://schemas.openxmlformats.org/officeDocument/2006/relationships/slideLayout" Target="../slideLayouts/slideLayout148.xml"/><Relationship Id="rId16" Type="http://schemas.openxmlformats.org/officeDocument/2006/relationships/image" Target="../media/image1.png"/><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5" Type="http://schemas.openxmlformats.org/officeDocument/2006/relationships/image" Target="../media/image17.jpeg"/><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172.xml"/><Relationship Id="rId18" Type="http://schemas.openxmlformats.org/officeDocument/2006/relationships/slideLayout" Target="../slideLayouts/slideLayout177.xml"/><Relationship Id="rId26" Type="http://schemas.openxmlformats.org/officeDocument/2006/relationships/slideLayout" Target="../slideLayouts/slideLayout185.xml"/><Relationship Id="rId39" Type="http://schemas.openxmlformats.org/officeDocument/2006/relationships/slideLayout" Target="../slideLayouts/slideLayout198.xml"/><Relationship Id="rId3" Type="http://schemas.openxmlformats.org/officeDocument/2006/relationships/slideLayout" Target="../slideLayouts/slideLayout162.xml"/><Relationship Id="rId21" Type="http://schemas.openxmlformats.org/officeDocument/2006/relationships/slideLayout" Target="../slideLayouts/slideLayout180.xml"/><Relationship Id="rId34" Type="http://schemas.openxmlformats.org/officeDocument/2006/relationships/slideLayout" Target="../slideLayouts/slideLayout193.xml"/><Relationship Id="rId42" Type="http://schemas.openxmlformats.org/officeDocument/2006/relationships/slideLayout" Target="../slideLayouts/slideLayout201.xml"/><Relationship Id="rId47" Type="http://schemas.openxmlformats.org/officeDocument/2006/relationships/theme" Target="../theme/theme8.xml"/><Relationship Id="rId50" Type="http://schemas.openxmlformats.org/officeDocument/2006/relationships/image" Target="../media/image19.png"/><Relationship Id="rId7" Type="http://schemas.openxmlformats.org/officeDocument/2006/relationships/slideLayout" Target="../slideLayouts/slideLayout166.xml"/><Relationship Id="rId12" Type="http://schemas.openxmlformats.org/officeDocument/2006/relationships/slideLayout" Target="../slideLayouts/slideLayout171.xml"/><Relationship Id="rId17" Type="http://schemas.openxmlformats.org/officeDocument/2006/relationships/slideLayout" Target="../slideLayouts/slideLayout176.xml"/><Relationship Id="rId25" Type="http://schemas.openxmlformats.org/officeDocument/2006/relationships/slideLayout" Target="../slideLayouts/slideLayout184.xml"/><Relationship Id="rId33" Type="http://schemas.openxmlformats.org/officeDocument/2006/relationships/slideLayout" Target="../slideLayouts/slideLayout192.xml"/><Relationship Id="rId38" Type="http://schemas.openxmlformats.org/officeDocument/2006/relationships/slideLayout" Target="../slideLayouts/slideLayout197.xml"/><Relationship Id="rId46" Type="http://schemas.openxmlformats.org/officeDocument/2006/relationships/slideLayout" Target="../slideLayouts/slideLayout205.xml"/><Relationship Id="rId2" Type="http://schemas.openxmlformats.org/officeDocument/2006/relationships/slideLayout" Target="../slideLayouts/slideLayout161.xml"/><Relationship Id="rId16" Type="http://schemas.openxmlformats.org/officeDocument/2006/relationships/slideLayout" Target="../slideLayouts/slideLayout175.xml"/><Relationship Id="rId20" Type="http://schemas.openxmlformats.org/officeDocument/2006/relationships/slideLayout" Target="../slideLayouts/slideLayout179.xml"/><Relationship Id="rId29" Type="http://schemas.openxmlformats.org/officeDocument/2006/relationships/slideLayout" Target="../slideLayouts/slideLayout188.xml"/><Relationship Id="rId41" Type="http://schemas.openxmlformats.org/officeDocument/2006/relationships/slideLayout" Target="../slideLayouts/slideLayout200.xml"/><Relationship Id="rId1" Type="http://schemas.openxmlformats.org/officeDocument/2006/relationships/slideLayout" Target="../slideLayouts/slideLayout160.xml"/><Relationship Id="rId6" Type="http://schemas.openxmlformats.org/officeDocument/2006/relationships/slideLayout" Target="../slideLayouts/slideLayout165.xml"/><Relationship Id="rId11" Type="http://schemas.openxmlformats.org/officeDocument/2006/relationships/slideLayout" Target="../slideLayouts/slideLayout170.xml"/><Relationship Id="rId24" Type="http://schemas.openxmlformats.org/officeDocument/2006/relationships/slideLayout" Target="../slideLayouts/slideLayout183.xml"/><Relationship Id="rId32" Type="http://schemas.openxmlformats.org/officeDocument/2006/relationships/slideLayout" Target="../slideLayouts/slideLayout191.xml"/><Relationship Id="rId37" Type="http://schemas.openxmlformats.org/officeDocument/2006/relationships/slideLayout" Target="../slideLayouts/slideLayout196.xml"/><Relationship Id="rId40" Type="http://schemas.openxmlformats.org/officeDocument/2006/relationships/slideLayout" Target="../slideLayouts/slideLayout199.xml"/><Relationship Id="rId45" Type="http://schemas.openxmlformats.org/officeDocument/2006/relationships/slideLayout" Target="../slideLayouts/slideLayout204.xml"/><Relationship Id="rId5" Type="http://schemas.openxmlformats.org/officeDocument/2006/relationships/slideLayout" Target="../slideLayouts/slideLayout164.xml"/><Relationship Id="rId15" Type="http://schemas.openxmlformats.org/officeDocument/2006/relationships/slideLayout" Target="../slideLayouts/slideLayout174.xml"/><Relationship Id="rId23" Type="http://schemas.openxmlformats.org/officeDocument/2006/relationships/slideLayout" Target="../slideLayouts/slideLayout182.xml"/><Relationship Id="rId28" Type="http://schemas.openxmlformats.org/officeDocument/2006/relationships/slideLayout" Target="../slideLayouts/slideLayout187.xml"/><Relationship Id="rId36" Type="http://schemas.openxmlformats.org/officeDocument/2006/relationships/slideLayout" Target="../slideLayouts/slideLayout195.xml"/><Relationship Id="rId49" Type="http://schemas.openxmlformats.org/officeDocument/2006/relationships/image" Target="../media/image18.jpeg"/><Relationship Id="rId10" Type="http://schemas.openxmlformats.org/officeDocument/2006/relationships/slideLayout" Target="../slideLayouts/slideLayout169.xml"/><Relationship Id="rId19" Type="http://schemas.openxmlformats.org/officeDocument/2006/relationships/slideLayout" Target="../slideLayouts/slideLayout178.xml"/><Relationship Id="rId31" Type="http://schemas.openxmlformats.org/officeDocument/2006/relationships/slideLayout" Target="../slideLayouts/slideLayout190.xml"/><Relationship Id="rId44" Type="http://schemas.openxmlformats.org/officeDocument/2006/relationships/slideLayout" Target="../slideLayouts/slideLayout203.xml"/><Relationship Id="rId4" Type="http://schemas.openxmlformats.org/officeDocument/2006/relationships/slideLayout" Target="../slideLayouts/slideLayout163.xml"/><Relationship Id="rId9" Type="http://schemas.openxmlformats.org/officeDocument/2006/relationships/slideLayout" Target="../slideLayouts/slideLayout168.xml"/><Relationship Id="rId14" Type="http://schemas.openxmlformats.org/officeDocument/2006/relationships/slideLayout" Target="../slideLayouts/slideLayout173.xml"/><Relationship Id="rId22" Type="http://schemas.openxmlformats.org/officeDocument/2006/relationships/slideLayout" Target="../slideLayouts/slideLayout181.xml"/><Relationship Id="rId27" Type="http://schemas.openxmlformats.org/officeDocument/2006/relationships/slideLayout" Target="../slideLayouts/slideLayout186.xml"/><Relationship Id="rId30" Type="http://schemas.openxmlformats.org/officeDocument/2006/relationships/slideLayout" Target="../slideLayouts/slideLayout189.xml"/><Relationship Id="rId35" Type="http://schemas.openxmlformats.org/officeDocument/2006/relationships/slideLayout" Target="../slideLayouts/slideLayout194.xml"/><Relationship Id="rId43" Type="http://schemas.openxmlformats.org/officeDocument/2006/relationships/slideLayout" Target="../slideLayouts/slideLayout202.xml"/><Relationship Id="rId48" Type="http://schemas.openxmlformats.org/officeDocument/2006/relationships/image" Target="../media/image4.jpeg"/><Relationship Id="rId8" Type="http://schemas.openxmlformats.org/officeDocument/2006/relationships/slideLayout" Target="../slideLayouts/slideLayout16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213.xml"/><Relationship Id="rId3" Type="http://schemas.openxmlformats.org/officeDocument/2006/relationships/slideLayout" Target="../slideLayouts/slideLayout208.xml"/><Relationship Id="rId7" Type="http://schemas.openxmlformats.org/officeDocument/2006/relationships/slideLayout" Target="../slideLayouts/slideLayout212.xml"/><Relationship Id="rId2" Type="http://schemas.openxmlformats.org/officeDocument/2006/relationships/slideLayout" Target="../slideLayouts/slideLayout207.xml"/><Relationship Id="rId1" Type="http://schemas.openxmlformats.org/officeDocument/2006/relationships/slideLayout" Target="../slideLayouts/slideLayout206.xml"/><Relationship Id="rId6" Type="http://schemas.openxmlformats.org/officeDocument/2006/relationships/slideLayout" Target="../slideLayouts/slideLayout211.xml"/><Relationship Id="rId11" Type="http://schemas.openxmlformats.org/officeDocument/2006/relationships/image" Target="../media/image25.png"/><Relationship Id="rId5" Type="http://schemas.openxmlformats.org/officeDocument/2006/relationships/slideLayout" Target="../slideLayouts/slideLayout210.xml"/><Relationship Id="rId10" Type="http://schemas.openxmlformats.org/officeDocument/2006/relationships/theme" Target="../theme/theme9.xml"/><Relationship Id="rId4" Type="http://schemas.openxmlformats.org/officeDocument/2006/relationships/slideLayout" Target="../slideLayouts/slideLayout209.xml"/><Relationship Id="rId9" Type="http://schemas.openxmlformats.org/officeDocument/2006/relationships/slideLayout" Target="../slideLayouts/slideLayout2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22238"/>
            <a:ext cx="82296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29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pic>
        <p:nvPicPr>
          <p:cNvPr id="1028" name="Picture 4" descr="IHI_LogoColo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239000" y="6019800"/>
            <a:ext cx="1676400"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Rectangle 5"/>
          <p:cNvSpPr>
            <a:spLocks noChangeArrowheads="1"/>
          </p:cNvSpPr>
          <p:nvPr/>
        </p:nvSpPr>
        <p:spPr bwMode="auto">
          <a:xfrm>
            <a:off x="228600" y="1249363"/>
            <a:ext cx="8720138" cy="46037"/>
          </a:xfrm>
          <a:prstGeom prst="rect">
            <a:avLst/>
          </a:prstGeom>
          <a:gradFill rotWithShape="1">
            <a:gsLst>
              <a:gs pos="0">
                <a:srgbClr val="000099"/>
              </a:gs>
              <a:gs pos="100000">
                <a:srgbClr val="226A55"/>
              </a:gs>
            </a:gsLst>
            <a:lin ang="0" scaled="1"/>
          </a:gradFill>
          <a:ln w="9525">
            <a:solidFill>
              <a:schemeClr val="accent2"/>
            </a:solidFill>
            <a:miter lim="800000"/>
            <a:headEnd/>
            <a:tailEnd/>
          </a:ln>
          <a:effectLst/>
        </p:spPr>
        <p:txBody>
          <a:bodyPr wrap="none" anchor="ctr"/>
          <a:lstStyle/>
          <a:p>
            <a:pPr>
              <a:defRPr/>
            </a:pPr>
            <a:endParaRPr lang="en-US" dirty="0">
              <a:latin typeface="Arial" charset="0"/>
            </a:endParaRPr>
          </a:p>
        </p:txBody>
      </p:sp>
      <p:sp>
        <p:nvSpPr>
          <p:cNvPr id="3079" name="Rectangle 7"/>
          <p:cNvSpPr>
            <a:spLocks noGrp="1" noChangeArrowheads="1"/>
          </p:cNvSpPr>
          <p:nvPr>
            <p:ph type="sldNum" sz="quarter" idx="4"/>
          </p:nvPr>
        </p:nvSpPr>
        <p:spPr bwMode="auto">
          <a:xfrm>
            <a:off x="457200" y="6151563"/>
            <a:ext cx="914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en-US" dirty="0"/>
          </a:p>
          <a:p>
            <a:fld id="{2F126D04-FA0D-4CF6-8B8F-6E7EDCC67B4E}"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Lst>
  <p:hf sldNum="0" hdr="0" dt="0"/>
  <p:txStyles>
    <p:titleStyle>
      <a:lvl1pPr algn="ctr" rtl="0" eaLnBrk="0" fontAlgn="base" hangingPunct="0">
        <a:spcBef>
          <a:spcPct val="0"/>
        </a:spcBef>
        <a:spcAft>
          <a:spcPct val="0"/>
        </a:spcAft>
        <a:defRPr sz="4400">
          <a:solidFill>
            <a:srgbClr val="000099"/>
          </a:solidFill>
          <a:latin typeface="+mj-lt"/>
          <a:ea typeface="+mj-ea"/>
          <a:cs typeface="+mj-cs"/>
        </a:defRPr>
      </a:lvl1pPr>
      <a:lvl2pPr algn="ctr" rtl="0" eaLnBrk="0" fontAlgn="base" hangingPunct="0">
        <a:spcBef>
          <a:spcPct val="0"/>
        </a:spcBef>
        <a:spcAft>
          <a:spcPct val="0"/>
        </a:spcAft>
        <a:defRPr sz="4400">
          <a:solidFill>
            <a:srgbClr val="000099"/>
          </a:solidFill>
          <a:latin typeface="Arial" charset="0"/>
        </a:defRPr>
      </a:lvl2pPr>
      <a:lvl3pPr algn="ctr" rtl="0" eaLnBrk="0" fontAlgn="base" hangingPunct="0">
        <a:spcBef>
          <a:spcPct val="0"/>
        </a:spcBef>
        <a:spcAft>
          <a:spcPct val="0"/>
        </a:spcAft>
        <a:defRPr sz="4400">
          <a:solidFill>
            <a:srgbClr val="000099"/>
          </a:solidFill>
          <a:latin typeface="Arial" charset="0"/>
        </a:defRPr>
      </a:lvl3pPr>
      <a:lvl4pPr algn="ctr" rtl="0" eaLnBrk="0" fontAlgn="base" hangingPunct="0">
        <a:spcBef>
          <a:spcPct val="0"/>
        </a:spcBef>
        <a:spcAft>
          <a:spcPct val="0"/>
        </a:spcAft>
        <a:defRPr sz="4400">
          <a:solidFill>
            <a:srgbClr val="000099"/>
          </a:solidFill>
          <a:latin typeface="Arial" charset="0"/>
        </a:defRPr>
      </a:lvl4pPr>
      <a:lvl5pPr algn="ctr" rtl="0" eaLnBrk="0" fontAlgn="base" hangingPunct="0">
        <a:spcBef>
          <a:spcPct val="0"/>
        </a:spcBef>
        <a:spcAft>
          <a:spcPct val="0"/>
        </a:spcAft>
        <a:defRPr sz="4400">
          <a:solidFill>
            <a:srgbClr val="000099"/>
          </a:solidFill>
          <a:latin typeface="Arial" charset="0"/>
        </a:defRPr>
      </a:lvl5pPr>
      <a:lvl6pPr marL="457200" algn="ctr" rtl="0" eaLnBrk="1" fontAlgn="base" hangingPunct="1">
        <a:spcBef>
          <a:spcPct val="0"/>
        </a:spcBef>
        <a:spcAft>
          <a:spcPct val="0"/>
        </a:spcAft>
        <a:defRPr sz="4400">
          <a:solidFill>
            <a:srgbClr val="000099"/>
          </a:solidFill>
          <a:latin typeface="Arial" charset="0"/>
        </a:defRPr>
      </a:lvl6pPr>
      <a:lvl7pPr marL="914400" algn="ctr" rtl="0" eaLnBrk="1" fontAlgn="base" hangingPunct="1">
        <a:spcBef>
          <a:spcPct val="0"/>
        </a:spcBef>
        <a:spcAft>
          <a:spcPct val="0"/>
        </a:spcAft>
        <a:defRPr sz="4400">
          <a:solidFill>
            <a:srgbClr val="000099"/>
          </a:solidFill>
          <a:latin typeface="Arial" charset="0"/>
        </a:defRPr>
      </a:lvl7pPr>
      <a:lvl8pPr marL="1371600" algn="ctr" rtl="0" eaLnBrk="1" fontAlgn="base" hangingPunct="1">
        <a:spcBef>
          <a:spcPct val="0"/>
        </a:spcBef>
        <a:spcAft>
          <a:spcPct val="0"/>
        </a:spcAft>
        <a:defRPr sz="4400">
          <a:solidFill>
            <a:srgbClr val="000099"/>
          </a:solidFill>
          <a:latin typeface="Arial" charset="0"/>
        </a:defRPr>
      </a:lvl8pPr>
      <a:lvl9pPr marL="1828800" algn="ctr" rtl="0" eaLnBrk="1" fontAlgn="base" hangingPunct="1">
        <a:spcBef>
          <a:spcPct val="0"/>
        </a:spcBef>
        <a:spcAft>
          <a:spcPct val="0"/>
        </a:spcAft>
        <a:defRPr sz="4400">
          <a:solidFill>
            <a:srgbClr val="000099"/>
          </a:solidFill>
          <a:latin typeface="Arial" charset="0"/>
        </a:defRPr>
      </a:lvl9pPr>
    </p:titleStyle>
    <p:bodyStyle>
      <a:lvl1pPr marL="342900" indent="-342900" algn="l" rtl="0" eaLnBrk="0" fontAlgn="base" hangingPunct="0">
        <a:spcBef>
          <a:spcPct val="20000"/>
        </a:spcBef>
        <a:spcAft>
          <a:spcPct val="0"/>
        </a:spcAft>
        <a:buClr>
          <a:schemeClr val="tx1"/>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Font typeface="Arial" panose="020B0604020202020204" pitchFamily="34" charset="0"/>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Font typeface="Wingdings" panose="05000000000000000000" pitchFamily="2" charset="2"/>
        <a:buChar char="Ø"/>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6473" y="434358"/>
            <a:ext cx="8089900" cy="563231"/>
          </a:xfrm>
          <a:prstGeom prst="rect">
            <a:avLst/>
          </a:prstGeom>
        </p:spPr>
        <p:txBody>
          <a:bodyPr vert="horz" wrap="square" lIns="91440" tIns="45720" rIns="91440" bIns="45720" rtlCol="0" anchor="t" anchorCtr="0">
            <a:spAutoFit/>
          </a:bodyPr>
          <a:lstStyle/>
          <a:p>
            <a:r>
              <a:rPr lang="en-US" dirty="0" smtClean="0"/>
              <a:t>Slide Title Here</a:t>
            </a:r>
            <a:endParaRPr lang="en-US" dirty="0"/>
          </a:p>
        </p:txBody>
      </p:sp>
      <p:sp>
        <p:nvSpPr>
          <p:cNvPr id="3" name="Text Placeholder 2"/>
          <p:cNvSpPr>
            <a:spLocks noGrp="1"/>
          </p:cNvSpPr>
          <p:nvPr>
            <p:ph type="body" idx="1"/>
          </p:nvPr>
        </p:nvSpPr>
        <p:spPr>
          <a:xfrm>
            <a:off x="657789" y="1555416"/>
            <a:ext cx="8089901" cy="1661993"/>
          </a:xfrm>
          <a:prstGeom prst="rect">
            <a:avLst/>
          </a:prstGeom>
        </p:spPr>
        <p:txBody>
          <a:bodyPr vert="horz" wrap="square" lIns="91440" tIns="45720" rIns="91440" bIns="45720" rtlCol="0">
            <a:noAutofit/>
          </a:bodyPr>
          <a:lstStyle/>
          <a:p>
            <a:pPr lvl="0"/>
            <a:r>
              <a:rPr lang="en-US" dirty="0" smtClean="0"/>
              <a:t>Click to edit bullet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4"/>
          <p:cNvSpPr>
            <a:spLocks noGrp="1"/>
          </p:cNvSpPr>
          <p:nvPr>
            <p:ph type="dt" sz="half" idx="2"/>
          </p:nvPr>
        </p:nvSpPr>
        <p:spPr>
          <a:xfrm>
            <a:off x="6334637" y="6452360"/>
            <a:ext cx="927193" cy="155235"/>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pPr fontAlgn="auto">
              <a:spcBef>
                <a:spcPts val="0"/>
              </a:spcBef>
              <a:spcAft>
                <a:spcPts val="0"/>
              </a:spcAft>
            </a:pPr>
            <a:fld id="{DAB5EC3A-29DC-4460-AB8F-0DD1BAF5274D}" type="datetime1">
              <a:rPr lang="en-US" smtClean="0">
                <a:solidFill>
                  <a:prstClr val="white"/>
                </a:solidFill>
              </a:rPr>
              <a:pPr fontAlgn="auto">
                <a:spcBef>
                  <a:spcPts val="0"/>
                </a:spcBef>
                <a:spcAft>
                  <a:spcPts val="0"/>
                </a:spcAft>
              </a:pPr>
              <a:t>1/10/2017</a:t>
            </a:fld>
            <a:endParaRPr lang="en-US" dirty="0">
              <a:solidFill>
                <a:prstClr val="white"/>
              </a:solidFill>
            </a:endParaRPr>
          </a:p>
        </p:txBody>
      </p:sp>
      <p:sp>
        <p:nvSpPr>
          <p:cNvPr id="11" name="Footer Placeholder 5"/>
          <p:cNvSpPr>
            <a:spLocks noGrp="1"/>
          </p:cNvSpPr>
          <p:nvPr>
            <p:ph type="ftr" sz="quarter" idx="3"/>
          </p:nvPr>
        </p:nvSpPr>
        <p:spPr>
          <a:xfrm>
            <a:off x="729161" y="6470128"/>
            <a:ext cx="4310907" cy="137980"/>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pPr fontAlgn="auto">
              <a:spcBef>
                <a:spcPts val="0"/>
              </a:spcBef>
              <a:spcAft>
                <a:spcPts val="0"/>
              </a:spcAft>
            </a:pPr>
            <a:r>
              <a:rPr lang="en-US" dirty="0" smtClean="0">
                <a:solidFill>
                  <a:prstClr val="white"/>
                </a:solidFill>
              </a:rPr>
              <a:t>Presentation Title and/or Sub Brand Name Here</a:t>
            </a:r>
            <a:endParaRPr lang="en-US" dirty="0">
              <a:solidFill>
                <a:prstClr val="white"/>
              </a:solidFill>
            </a:endParaRPr>
          </a:p>
        </p:txBody>
      </p:sp>
      <p:sp>
        <p:nvSpPr>
          <p:cNvPr id="12" name="Slide Number Placeholder 6"/>
          <p:cNvSpPr>
            <a:spLocks noGrp="1"/>
          </p:cNvSpPr>
          <p:nvPr>
            <p:ph type="sldNum" sz="quarter" idx="4"/>
          </p:nvPr>
        </p:nvSpPr>
        <p:spPr>
          <a:xfrm>
            <a:off x="358009" y="6453503"/>
            <a:ext cx="246061" cy="155233"/>
          </a:xfrm>
          <a:prstGeom prst="rect">
            <a:avLst/>
          </a:prstGeom>
        </p:spPr>
        <p:txBody>
          <a:bodyPr vert="horz" wrap="square" lIns="0" tIns="0" rIns="0" bIns="0" rtlCol="0" anchor="b" anchorCtr="0"/>
          <a:lstStyle>
            <a:lvl1pPr algn="l">
              <a:defRPr sz="900" i="0">
                <a:solidFill>
                  <a:schemeClr val="bg1"/>
                </a:solidFill>
                <a:latin typeface="Arial" pitchFamily="34" charset="0"/>
                <a:cs typeface="Arial" pitchFamily="34" charset="0"/>
              </a:defRPr>
            </a:lvl1pPr>
          </a:lstStyle>
          <a:p>
            <a:pPr fontAlgn="auto">
              <a:spcBef>
                <a:spcPts val="0"/>
              </a:spcBef>
              <a:spcAft>
                <a:spcPts val="0"/>
              </a:spcAft>
            </a:pPr>
            <a:fld id="{7BCC8D0D-EAEC-449D-9161-023DFF90F2E2}" type="slidenum">
              <a:rPr lang="en-US" smtClean="0">
                <a:solidFill>
                  <a:prstClr val="white"/>
                </a:solidFill>
              </a:rPr>
              <a:pPr fontAlgn="auto">
                <a:spcBef>
                  <a:spcPts val="0"/>
                </a:spcBef>
                <a:spcAft>
                  <a:spcPts val="0"/>
                </a:spcAft>
              </a:pPr>
              <a:t>‹#›</a:t>
            </a:fld>
            <a:endParaRPr lang="en-US" dirty="0">
              <a:solidFill>
                <a:prstClr val="white"/>
              </a:solidFill>
            </a:endParaRPr>
          </a:p>
        </p:txBody>
      </p:sp>
      <p:cxnSp>
        <p:nvCxnSpPr>
          <p:cNvPr id="36" name="Straight Connector 35"/>
          <p:cNvCxnSpPr/>
          <p:nvPr/>
        </p:nvCxnSpPr>
        <p:spPr>
          <a:xfrm>
            <a:off x="365125" y="6250080"/>
            <a:ext cx="8413750" cy="0"/>
          </a:xfrm>
          <a:prstGeom prst="line">
            <a:avLst/>
          </a:prstGeom>
          <a:noFill/>
          <a:ln w="3175" cap="flat">
            <a:solidFill>
              <a:schemeClr val="bg1"/>
            </a:solidFill>
            <a:prstDash val="solid"/>
            <a:miter lim="800000"/>
            <a:headEnd/>
            <a:tailEnd/>
          </a:ln>
          <a:extLst>
            <a:ext uri="{909E8E84-426E-40DD-AFC4-6F175D3DCCD1}">
              <a14:hiddenFill xmlns:a14="http://schemas.microsoft.com/office/drawing/2010/main">
                <a:noFill/>
              </a14:hiddenFill>
            </a:ext>
          </a:extLst>
        </p:spPr>
      </p:cxnSp>
      <p:cxnSp>
        <p:nvCxnSpPr>
          <p:cNvPr id="9" name="Straight Connector 8"/>
          <p:cNvCxnSpPr/>
          <p:nvPr userDrawn="1"/>
        </p:nvCxnSpPr>
        <p:spPr>
          <a:xfrm>
            <a:off x="365125" y="6250080"/>
            <a:ext cx="8413750" cy="0"/>
          </a:xfrm>
          <a:prstGeom prst="line">
            <a:avLst/>
          </a:prstGeom>
          <a:noFill/>
          <a:ln w="3175" cap="flat">
            <a:solidFill>
              <a:schemeClr val="bg1"/>
            </a:solidFill>
            <a:prstDash val="solid"/>
            <a:miter lim="800000"/>
            <a:headEnd/>
            <a:tailEnd/>
          </a:ln>
          <a:extLst>
            <a:ext uri="{909E8E84-426E-40DD-AFC4-6F175D3DCCD1}">
              <a14:hiddenFill xmlns:a14="http://schemas.microsoft.com/office/drawing/2010/main">
                <a:noFill/>
              </a14:hiddenFill>
            </a:ext>
          </a:extLst>
        </p:spPr>
      </p:cxnSp>
      <p:pic>
        <p:nvPicPr>
          <p:cNvPr id="10" name="Picture 41"/>
          <p:cNvPicPr>
            <a:picLocks noChangeAspect="1" noChangeArrowheads="1"/>
          </p:cNvPicPr>
          <p:nvPr userDrawn="1"/>
        </p:nvPicPr>
        <p:blipFill rotWithShape="1">
          <a:blip r:embed="rId20">
            <a:extLst>
              <a:ext uri="{28A0092B-C50C-407E-A947-70E740481C1C}">
                <a14:useLocalDpi xmlns:a14="http://schemas.microsoft.com/office/drawing/2010/main" val="0"/>
              </a:ext>
            </a:extLst>
          </a:blip>
          <a:srcRect b="35957"/>
          <a:stretch/>
        </p:blipFill>
        <p:spPr bwMode="invGray">
          <a:xfrm>
            <a:off x="8131174" y="6392864"/>
            <a:ext cx="799313" cy="33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0943326"/>
      </p:ext>
    </p:extLst>
  </p:cSld>
  <p:clrMap bg1="lt1" tx1="dk1" bg2="lt2" tx2="dk2" accent1="accent1" accent2="accent2" accent3="accent3" accent4="accent4" accent5="accent5" accent6="accent6" hlink="hlink" folHlink="folHlink"/>
  <p:sldLayoutIdLst>
    <p:sldLayoutId id="2147484304" r:id="rId1"/>
    <p:sldLayoutId id="2147484305" r:id="rId2"/>
    <p:sldLayoutId id="2147484306" r:id="rId3"/>
    <p:sldLayoutId id="2147484307" r:id="rId4"/>
    <p:sldLayoutId id="2147484308" r:id="rId5"/>
    <p:sldLayoutId id="2147484309" r:id="rId6"/>
    <p:sldLayoutId id="2147484310" r:id="rId7"/>
    <p:sldLayoutId id="2147484311" r:id="rId8"/>
    <p:sldLayoutId id="2147484312" r:id="rId9"/>
    <p:sldLayoutId id="2147484313" r:id="rId10"/>
    <p:sldLayoutId id="2147484314" r:id="rId11"/>
    <p:sldLayoutId id="2147484315" r:id="rId12"/>
    <p:sldLayoutId id="2147484316" r:id="rId13"/>
    <p:sldLayoutId id="2147484317" r:id="rId14"/>
    <p:sldLayoutId id="2147484318" r:id="rId15"/>
    <p:sldLayoutId id="2147484319" r:id="rId16"/>
    <p:sldLayoutId id="2147484320" r:id="rId17"/>
    <p:sldLayoutId id="2147484321" r:id="rId18"/>
  </p:sldLayoutIdLst>
  <p:transition>
    <p:fade/>
  </p:transition>
  <p:timing>
    <p:tnLst>
      <p:par>
        <p:cTn id="1" dur="indefinite" restart="never" nodeType="tmRoot"/>
      </p:par>
    </p:tnLst>
  </p:timing>
  <p:hf hdr="0"/>
  <p:txStyles>
    <p:titleStyle>
      <a:lvl1pPr algn="l" defTabSz="914400" rtl="0" eaLnBrk="1" latinLnBrk="0" hangingPunct="1">
        <a:lnSpc>
          <a:spcPct val="85000"/>
        </a:lnSpc>
        <a:spcBef>
          <a:spcPct val="0"/>
        </a:spcBef>
        <a:buNone/>
        <a:defRPr lang="en-US" sz="3600" b="0" kern="1200" cap="none" spc="0" baseline="0" dirty="0" smtClean="0">
          <a:solidFill>
            <a:schemeClr val="bg1"/>
          </a:solidFill>
          <a:latin typeface="+mn-lt"/>
          <a:ea typeface="+mj-ea"/>
          <a:cs typeface="Arial" pitchFamily="34" charset="0"/>
        </a:defRPr>
      </a:lvl1pPr>
    </p:titleStyle>
    <p:bodyStyle>
      <a:lvl1pPr marL="168275" indent="-168275" algn="l" defTabSz="914400" rtl="0" eaLnBrk="1" latinLnBrk="0" hangingPunct="1">
        <a:lnSpc>
          <a:spcPct val="90000"/>
        </a:lnSpc>
        <a:spcBef>
          <a:spcPts val="1400"/>
        </a:spcBef>
        <a:buClr>
          <a:schemeClr val="bg1"/>
        </a:buClr>
        <a:buFont typeface="Wingdings" panose="05000000000000000000" pitchFamily="2" charset="2"/>
        <a:buChar char="§"/>
        <a:defRPr lang="en-US" sz="2100" b="0" kern="1200" dirty="0" smtClean="0">
          <a:solidFill>
            <a:schemeClr val="bg1"/>
          </a:solidFill>
          <a:latin typeface="+mj-lt"/>
          <a:ea typeface="+mn-ea"/>
          <a:cs typeface="+mn-cs"/>
        </a:defRPr>
      </a:lvl1pPr>
      <a:lvl2pPr marL="457200" indent="-227013" algn="l" defTabSz="914400" rtl="0" eaLnBrk="1" latinLnBrk="0" hangingPunct="1">
        <a:lnSpc>
          <a:spcPct val="90000"/>
        </a:lnSpc>
        <a:spcBef>
          <a:spcPts val="1400"/>
        </a:spcBef>
        <a:buClr>
          <a:schemeClr val="bg1"/>
        </a:buClr>
        <a:buFont typeface="Arial" panose="020B0604020202020204" pitchFamily="34" charset="0"/>
        <a:buChar char="•"/>
        <a:defRPr lang="en-US" sz="2100" b="0" kern="1200" dirty="0" smtClean="0">
          <a:solidFill>
            <a:schemeClr val="bg1"/>
          </a:solidFill>
          <a:latin typeface="+mj-lt"/>
          <a:ea typeface="+mn-ea"/>
          <a:cs typeface="+mn-cs"/>
        </a:defRPr>
      </a:lvl2pPr>
      <a:lvl3pPr marL="742950" indent="-227013" algn="l" defTabSz="914400" rtl="0" eaLnBrk="1" latinLnBrk="0" hangingPunct="1">
        <a:lnSpc>
          <a:spcPct val="90000"/>
        </a:lnSpc>
        <a:spcBef>
          <a:spcPts val="1400"/>
        </a:spcBef>
        <a:buClr>
          <a:schemeClr val="bg1"/>
        </a:buClr>
        <a:buFont typeface="Arial" panose="020B0604020202020204" pitchFamily="34" charset="0"/>
        <a:buChar char="‒"/>
        <a:defRPr lang="en-US" sz="2100" b="0" kern="1200" dirty="0" smtClean="0">
          <a:solidFill>
            <a:schemeClr val="bg1"/>
          </a:solidFill>
          <a:latin typeface="+mj-lt"/>
          <a:ea typeface="+mn-ea"/>
          <a:cs typeface="+mn-cs"/>
        </a:defRPr>
      </a:lvl3pPr>
      <a:lvl4pPr marL="1028700" indent="-228600" algn="l" defTabSz="914400" rtl="0" eaLnBrk="1" latinLnBrk="0" hangingPunct="1">
        <a:lnSpc>
          <a:spcPct val="90000"/>
        </a:lnSpc>
        <a:spcBef>
          <a:spcPts val="1400"/>
        </a:spcBef>
        <a:buClr>
          <a:schemeClr val="bg1"/>
        </a:buClr>
        <a:buFont typeface="Wingdings" panose="05000000000000000000" pitchFamily="2" charset="2"/>
        <a:buChar char="§"/>
        <a:defRPr lang="en-US" sz="2100" b="0" kern="1200" dirty="0" smtClean="0">
          <a:solidFill>
            <a:schemeClr val="bg1"/>
          </a:solidFill>
          <a:latin typeface="+mj-lt"/>
          <a:ea typeface="+mn-ea"/>
          <a:cs typeface="+mn-cs"/>
        </a:defRPr>
      </a:lvl4pPr>
      <a:lvl5pPr marL="1312863" indent="-227013" algn="l" defTabSz="914400" rtl="0" eaLnBrk="1" latinLnBrk="0" hangingPunct="1">
        <a:lnSpc>
          <a:spcPct val="90000"/>
        </a:lnSpc>
        <a:spcBef>
          <a:spcPts val="1400"/>
        </a:spcBef>
        <a:buClr>
          <a:schemeClr val="bg1"/>
        </a:buClr>
        <a:buFont typeface="Arial" panose="020B0604020202020204" pitchFamily="34" charset="0"/>
        <a:buChar char="•"/>
        <a:defRPr lang="en-US" sz="2100" b="0" kern="1200" dirty="0">
          <a:solidFill>
            <a:schemeClr val="bg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3"/>
          <p:cNvGrpSpPr>
            <a:grpSpLocks/>
          </p:cNvGrpSpPr>
          <p:nvPr/>
        </p:nvGrpSpPr>
        <p:grpSpPr bwMode="auto">
          <a:xfrm>
            <a:off x="0" y="0"/>
            <a:ext cx="3200400" cy="6858000"/>
            <a:chOff x="0" y="0"/>
            <a:chExt cx="2016" cy="4320"/>
          </a:xfrm>
        </p:grpSpPr>
        <p:sp>
          <p:nvSpPr>
            <p:cNvPr id="1035" name="Rectangle 4"/>
            <p:cNvSpPr>
              <a:spLocks noChangeArrowheads="1"/>
            </p:cNvSpPr>
            <p:nvPr userDrawn="1"/>
          </p:nvSpPr>
          <p:spPr bwMode="auto">
            <a:xfrm>
              <a:off x="0" y="0"/>
              <a:ext cx="480" cy="432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0" hangingPunct="0"/>
              <a:endParaRPr lang="en-US" altLang="en-US" dirty="0" smtClean="0">
                <a:solidFill>
                  <a:srgbClr val="003366"/>
                </a:solidFill>
              </a:endParaRPr>
            </a:p>
          </p:txBody>
        </p:sp>
        <p:sp>
          <p:nvSpPr>
            <p:cNvPr id="1036"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rgbClr val="FF0000"/>
            </a:solidFill>
            <a:ln>
              <a:noFill/>
            </a:ln>
            <a:extLst>
              <a:ext uri="{91240B29-F687-4F45-9708-019B960494DF}">
                <a14:hiddenLine xmlns:a14="http://schemas.microsoft.com/office/drawing/2010/main" w="9525" cap="flat" cmpd="sng">
                  <a:solidFill>
                    <a:srgbClr val="000000"/>
                  </a:solidFill>
                  <a:prstDash val="solid"/>
                  <a:miter lim="800000"/>
                  <a:headEnd type="none" w="med" len="med"/>
                  <a:tailEnd type="none" w="med" len="med"/>
                </a14:hiddenLine>
              </a:ext>
            </a:extLst>
          </p:spPr>
          <p:txBody>
            <a:bodyPr wrap="none"/>
            <a:lstStyle/>
            <a:p>
              <a:pPr eaLnBrk="0" hangingPunct="0"/>
              <a:endParaRPr lang="en-US" dirty="0" smtClean="0">
                <a:solidFill>
                  <a:srgbClr val="003366"/>
                </a:solidFill>
              </a:endParaRPr>
            </a:p>
          </p:txBody>
        </p:sp>
      </p:grpSp>
      <p:grpSp>
        <p:nvGrpSpPr>
          <p:cNvPr id="1027" name="Group 6"/>
          <p:cNvGrpSpPr>
            <a:grpSpLocks/>
          </p:cNvGrpSpPr>
          <p:nvPr/>
        </p:nvGrpSpPr>
        <p:grpSpPr bwMode="auto">
          <a:xfrm>
            <a:off x="1676400" y="609600"/>
            <a:ext cx="7391400" cy="76200"/>
            <a:chOff x="144" y="1248"/>
            <a:chExt cx="4656" cy="201"/>
          </a:xfrm>
        </p:grpSpPr>
        <p:sp>
          <p:nvSpPr>
            <p:cNvPr id="1033" name="AutoShape 7"/>
            <p:cNvSpPr>
              <a:spLocks noChangeArrowheads="1"/>
            </p:cNvSpPr>
            <p:nvPr/>
          </p:nvSpPr>
          <p:spPr bwMode="auto">
            <a:xfrm>
              <a:off x="384" y="1248"/>
              <a:ext cx="4416" cy="201"/>
            </a:xfrm>
            <a:prstGeom prst="roundRect">
              <a:avLst>
                <a:gd name="adj" fmla="val 0"/>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0" hangingPunct="0"/>
              <a:endParaRPr lang="en-US" altLang="en-US" dirty="0" smtClean="0">
                <a:solidFill>
                  <a:srgbClr val="003366"/>
                </a:solidFill>
              </a:endParaRPr>
            </a:p>
          </p:txBody>
        </p:sp>
        <p:sp>
          <p:nvSpPr>
            <p:cNvPr id="1034" name="AutoShape 8"/>
            <p:cNvSpPr>
              <a:spLocks noChangeArrowheads="1"/>
            </p:cNvSpPr>
            <p:nvPr/>
          </p:nvSpPr>
          <p:spPr bwMode="auto">
            <a:xfrm flipH="1">
              <a:off x="144" y="1248"/>
              <a:ext cx="248" cy="201"/>
            </a:xfrm>
            <a:prstGeom prst="flowChartDelay">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0" hangingPunct="0"/>
              <a:endParaRPr lang="en-US" altLang="en-US" dirty="0" smtClean="0">
                <a:solidFill>
                  <a:srgbClr val="003366"/>
                </a:solidFill>
              </a:endParaRPr>
            </a:p>
          </p:txBody>
        </p:sp>
      </p:grpSp>
      <p:sp>
        <p:nvSpPr>
          <p:cNvPr id="1028" name="AutoShape 9"/>
          <p:cNvSpPr>
            <a:spLocks noGrp="1" noChangeArrowheads="1"/>
          </p:cNvSpPr>
          <p:nvPr>
            <p:ph type="title"/>
          </p:nvPr>
        </p:nvSpPr>
        <p:spPr bwMode="auto">
          <a:xfrm>
            <a:off x="3276600" y="0"/>
            <a:ext cx="5562600" cy="609600"/>
          </a:xfrm>
          <a:prstGeom prst="roundRect">
            <a:avLst>
              <a:gd name="adj" fmla="val 21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a:t>
            </a:r>
          </a:p>
        </p:txBody>
      </p:sp>
      <p:sp>
        <p:nvSpPr>
          <p:cNvPr id="1029" name="Rectangle 10"/>
          <p:cNvSpPr>
            <a:spLocks noGrp="1" noChangeArrowheads="1"/>
          </p:cNvSpPr>
          <p:nvPr>
            <p:ph type="body" idx="1"/>
          </p:nvPr>
        </p:nvSpPr>
        <p:spPr bwMode="auto">
          <a:xfrm>
            <a:off x="917575" y="1066800"/>
            <a:ext cx="7693025"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107" name="Rectangle 11"/>
          <p:cNvSpPr>
            <a:spLocks noGrp="1" noChangeArrowheads="1"/>
          </p:cNvSpPr>
          <p:nvPr>
            <p:ph type="dt" sz="half" idx="2"/>
          </p:nvPr>
        </p:nvSpPr>
        <p:spPr bwMode="auto">
          <a:xfrm>
            <a:off x="2438400" y="6248400"/>
            <a:ext cx="2130425"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atin typeface="Arial" charset="0"/>
              </a:defRPr>
            </a:lvl1pPr>
          </a:lstStyle>
          <a:p>
            <a:pPr>
              <a:defRPr/>
            </a:pPr>
            <a:fld id="{3D110503-CE28-4383-B97A-CB62D10CEF3E}" type="datetime1">
              <a:rPr lang="en-US">
                <a:solidFill>
                  <a:srgbClr val="003366"/>
                </a:solidFill>
              </a:rPr>
              <a:pPr>
                <a:defRPr/>
              </a:pPr>
              <a:t>1/10/2017</a:t>
            </a:fld>
            <a:endParaRPr lang="en-US" dirty="0">
              <a:solidFill>
                <a:srgbClr val="003366"/>
              </a:solidFill>
            </a:endParaRPr>
          </a:p>
        </p:txBody>
      </p:sp>
      <p:sp>
        <p:nvSpPr>
          <p:cNvPr id="4108" name="Rectangle 12"/>
          <p:cNvSpPr>
            <a:spLocks noGrp="1" noChangeArrowheads="1"/>
          </p:cNvSpPr>
          <p:nvPr>
            <p:ph type="ftr" sz="quarter" idx="3"/>
          </p:nvPr>
        </p:nvSpPr>
        <p:spPr bwMode="auto">
          <a:xfrm>
            <a:off x="5791200" y="6248400"/>
            <a:ext cx="2897188"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latin typeface="Arial" charset="0"/>
              </a:defRPr>
            </a:lvl1pPr>
          </a:lstStyle>
          <a:p>
            <a:pPr>
              <a:defRPr/>
            </a:pPr>
            <a:endParaRPr lang="en-US" dirty="0">
              <a:solidFill>
                <a:srgbClr val="003366"/>
              </a:solidFill>
            </a:endParaRPr>
          </a:p>
        </p:txBody>
      </p:sp>
      <p:sp>
        <p:nvSpPr>
          <p:cNvPr id="4109" name="Rectangle 13"/>
          <p:cNvSpPr>
            <a:spLocks noGrp="1" noChangeArrowheads="1"/>
          </p:cNvSpPr>
          <p:nvPr>
            <p:ph type="sldNum" sz="quarter" idx="4"/>
          </p:nvPr>
        </p:nvSpPr>
        <p:spPr bwMode="auto">
          <a:xfrm>
            <a:off x="8632825" y="6400800"/>
            <a:ext cx="587375" cy="4889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lgn="l" eaLnBrk="1" hangingPunct="1">
              <a:defRPr sz="1200" b="1" smtClean="0">
                <a:solidFill>
                  <a:srgbClr val="000000"/>
                </a:solidFill>
              </a:defRPr>
            </a:lvl1pPr>
          </a:lstStyle>
          <a:p>
            <a:pPr>
              <a:defRPr/>
            </a:pPr>
            <a:fld id="{1464A839-7111-4860-A492-F522431CCDB9}" type="slidenum">
              <a:rPr lang="en-US" altLang="en-US"/>
              <a:pPr>
                <a:defRPr/>
              </a:pPr>
              <a:t>‹#›</a:t>
            </a:fld>
            <a:endParaRPr lang="en-US" altLang="en-US" dirty="0"/>
          </a:p>
        </p:txBody>
      </p:sp>
    </p:spTree>
    <p:extLst>
      <p:ext uri="{BB962C8B-B14F-4D97-AF65-F5344CB8AC3E}">
        <p14:creationId xmlns:p14="http://schemas.microsoft.com/office/powerpoint/2010/main" val="938226151"/>
      </p:ext>
    </p:extLst>
  </p:cSld>
  <p:clrMap bg1="lt1" tx1="dk1" bg2="lt2" tx2="dk2" accent1="accent1" accent2="accent2" accent3="accent3" accent4="accent4" accent5="accent5" accent6="accent6" hlink="hlink" folHlink="folHlink"/>
  <p:sldLayoutIdLst>
    <p:sldLayoutId id="2147484323" r:id="rId1"/>
    <p:sldLayoutId id="2147484324" r:id="rId2"/>
    <p:sldLayoutId id="2147484325" r:id="rId3"/>
    <p:sldLayoutId id="2147484326" r:id="rId4"/>
    <p:sldLayoutId id="2147484327" r:id="rId5"/>
    <p:sldLayoutId id="2147484328" r:id="rId6"/>
    <p:sldLayoutId id="2147484329" r:id="rId7"/>
    <p:sldLayoutId id="2147484330" r:id="rId8"/>
    <p:sldLayoutId id="2147484331" r:id="rId9"/>
    <p:sldLayoutId id="2147484332" r:id="rId10"/>
    <p:sldLayoutId id="2147484333" r:id="rId11"/>
    <p:sldLayoutId id="2147484334" r:id="rId12"/>
    <p:sldLayoutId id="2147484335" r:id="rId13"/>
  </p:sldLayoutIdLst>
  <p:hf hdr="0" ftr="0" dt="0"/>
  <p:txStyles>
    <p:titleStyle>
      <a:lvl1pPr algn="l" rtl="0" eaLnBrk="0" fontAlgn="base" hangingPunct="0">
        <a:lnSpc>
          <a:spcPct val="90000"/>
        </a:lnSpc>
        <a:spcBef>
          <a:spcPct val="0"/>
        </a:spcBef>
        <a:spcAft>
          <a:spcPct val="0"/>
        </a:spcAft>
        <a:defRPr sz="3200" b="1">
          <a:solidFill>
            <a:schemeClr val="tx2"/>
          </a:solidFill>
          <a:latin typeface="+mj-lt"/>
          <a:ea typeface="+mj-ea"/>
          <a:cs typeface="+mj-cs"/>
        </a:defRPr>
      </a:lvl1pPr>
      <a:lvl2pPr algn="l" rtl="0" eaLnBrk="0" fontAlgn="base" hangingPunct="0">
        <a:lnSpc>
          <a:spcPct val="90000"/>
        </a:lnSpc>
        <a:spcBef>
          <a:spcPct val="0"/>
        </a:spcBef>
        <a:spcAft>
          <a:spcPct val="0"/>
        </a:spcAft>
        <a:defRPr sz="3200" b="1">
          <a:solidFill>
            <a:schemeClr val="tx2"/>
          </a:solidFill>
          <a:latin typeface="Arial" charset="0"/>
        </a:defRPr>
      </a:lvl2pPr>
      <a:lvl3pPr algn="l" rtl="0" eaLnBrk="0" fontAlgn="base" hangingPunct="0">
        <a:lnSpc>
          <a:spcPct val="90000"/>
        </a:lnSpc>
        <a:spcBef>
          <a:spcPct val="0"/>
        </a:spcBef>
        <a:spcAft>
          <a:spcPct val="0"/>
        </a:spcAft>
        <a:defRPr sz="3200" b="1">
          <a:solidFill>
            <a:schemeClr val="tx2"/>
          </a:solidFill>
          <a:latin typeface="Arial" charset="0"/>
        </a:defRPr>
      </a:lvl3pPr>
      <a:lvl4pPr algn="l" rtl="0" eaLnBrk="0" fontAlgn="base" hangingPunct="0">
        <a:lnSpc>
          <a:spcPct val="90000"/>
        </a:lnSpc>
        <a:spcBef>
          <a:spcPct val="0"/>
        </a:spcBef>
        <a:spcAft>
          <a:spcPct val="0"/>
        </a:spcAft>
        <a:defRPr sz="3200" b="1">
          <a:solidFill>
            <a:schemeClr val="tx2"/>
          </a:solidFill>
          <a:latin typeface="Arial" charset="0"/>
        </a:defRPr>
      </a:lvl4pPr>
      <a:lvl5pPr algn="l" rtl="0" eaLnBrk="0" fontAlgn="base" hangingPunct="0">
        <a:lnSpc>
          <a:spcPct val="90000"/>
        </a:lnSpc>
        <a:spcBef>
          <a:spcPct val="0"/>
        </a:spcBef>
        <a:spcAft>
          <a:spcPct val="0"/>
        </a:spcAft>
        <a:defRPr sz="3200" b="1">
          <a:solidFill>
            <a:schemeClr val="tx2"/>
          </a:solidFill>
          <a:latin typeface="Arial" charset="0"/>
        </a:defRPr>
      </a:lvl5pPr>
      <a:lvl6pPr marL="457200" algn="l" rtl="0" fontAlgn="base">
        <a:lnSpc>
          <a:spcPct val="90000"/>
        </a:lnSpc>
        <a:spcBef>
          <a:spcPct val="0"/>
        </a:spcBef>
        <a:spcAft>
          <a:spcPct val="0"/>
        </a:spcAft>
        <a:defRPr sz="3200" b="1">
          <a:solidFill>
            <a:schemeClr val="tx2"/>
          </a:solidFill>
          <a:latin typeface="Arial" charset="0"/>
        </a:defRPr>
      </a:lvl6pPr>
      <a:lvl7pPr marL="914400" algn="l" rtl="0" fontAlgn="base">
        <a:lnSpc>
          <a:spcPct val="90000"/>
        </a:lnSpc>
        <a:spcBef>
          <a:spcPct val="0"/>
        </a:spcBef>
        <a:spcAft>
          <a:spcPct val="0"/>
        </a:spcAft>
        <a:defRPr sz="3200" b="1">
          <a:solidFill>
            <a:schemeClr val="tx2"/>
          </a:solidFill>
          <a:latin typeface="Arial" charset="0"/>
        </a:defRPr>
      </a:lvl7pPr>
      <a:lvl8pPr marL="1371600" algn="l" rtl="0" fontAlgn="base">
        <a:lnSpc>
          <a:spcPct val="90000"/>
        </a:lnSpc>
        <a:spcBef>
          <a:spcPct val="0"/>
        </a:spcBef>
        <a:spcAft>
          <a:spcPct val="0"/>
        </a:spcAft>
        <a:defRPr sz="3200" b="1">
          <a:solidFill>
            <a:schemeClr val="tx2"/>
          </a:solidFill>
          <a:latin typeface="Arial" charset="0"/>
        </a:defRPr>
      </a:lvl8pPr>
      <a:lvl9pPr marL="1828800" algn="l" rtl="0" fontAlgn="base">
        <a:lnSpc>
          <a:spcPct val="90000"/>
        </a:lnSpc>
        <a:spcBef>
          <a:spcPct val="0"/>
        </a:spcBef>
        <a:spcAft>
          <a:spcPct val="0"/>
        </a:spcAft>
        <a:defRPr sz="32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1"/>
        </a:buClr>
        <a:buSzPct val="75000"/>
        <a:buFont typeface="Wingdings" panose="05000000000000000000"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mn-lt"/>
        </a:defRPr>
      </a:lvl3pPr>
      <a:lvl4pPr marL="1600200" indent="-228600" algn="l" rtl="0" eaLnBrk="0" fontAlgn="base" hangingPunct="0">
        <a:spcBef>
          <a:spcPct val="20000"/>
        </a:spcBef>
        <a:spcAft>
          <a:spcPct val="0"/>
        </a:spcAft>
        <a:buClr>
          <a:schemeClr val="tx1"/>
        </a:buClr>
        <a:buSzPct val="80000"/>
        <a:buChar char="–"/>
        <a:defRPr>
          <a:solidFill>
            <a:schemeClr val="tx1"/>
          </a:solidFill>
          <a:latin typeface="+mn-lt"/>
        </a:defRPr>
      </a:lvl4pPr>
      <a:lvl5pPr marL="2057400" indent="-228600" algn="l" rtl="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mn-lt"/>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solidFill>
                  <a:prstClr val="black">
                    <a:tint val="75000"/>
                  </a:prstClr>
                </a:solidFill>
              </a:rPr>
              <a:pPr/>
              <a:t>1/10/2017</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ltLang="en-US" dirty="0" smtClean="0">
              <a:solidFill>
                <a:prstClr val="black">
                  <a:tint val="75000"/>
                </a:prstClr>
              </a:solidFill>
            </a:endParaRPr>
          </a:p>
          <a:p>
            <a:fld id="{2F126D04-FA0D-4CF6-8B8F-6E7EDCC67B4E}" type="slidenum">
              <a:rPr lang="en-US" altLang="en-US" smtClean="0">
                <a:solidFill>
                  <a:prstClr val="black">
                    <a:tint val="75000"/>
                  </a:prstClr>
                </a:solidFill>
              </a:rPr>
              <a:pPr/>
              <a:t>‹#›</a:t>
            </a:fld>
            <a:endParaRPr lang="en-US" altLang="en-US" dirty="0">
              <a:solidFill>
                <a:prstClr val="black">
                  <a:tint val="75000"/>
                </a:prstClr>
              </a:solidFill>
            </a:endParaRPr>
          </a:p>
        </p:txBody>
      </p:sp>
    </p:spTree>
    <p:extLst>
      <p:ext uri="{BB962C8B-B14F-4D97-AF65-F5344CB8AC3E}">
        <p14:creationId xmlns:p14="http://schemas.microsoft.com/office/powerpoint/2010/main" val="807032493"/>
      </p:ext>
    </p:extLst>
  </p:cSld>
  <p:clrMap bg1="lt1" tx1="dk1" bg2="lt2" tx2="dk2" accent1="accent1" accent2="accent2" accent3="accent3" accent4="accent4" accent5="accent5" accent6="accent6" hlink="hlink" folHlink="folHlink"/>
  <p:sldLayoutIdLst>
    <p:sldLayoutId id="2147484339" r:id="rId1"/>
    <p:sldLayoutId id="2147484340" r:id="rId2"/>
    <p:sldLayoutId id="2147484341" r:id="rId3"/>
    <p:sldLayoutId id="2147484342" r:id="rId4"/>
    <p:sldLayoutId id="2147484343" r:id="rId5"/>
    <p:sldLayoutId id="2147484344" r:id="rId6"/>
    <p:sldLayoutId id="2147484345" r:id="rId7"/>
    <p:sldLayoutId id="2147484346" r:id="rId8"/>
    <p:sldLayoutId id="2147484347" r:id="rId9"/>
    <p:sldLayoutId id="2147484348" r:id="rId10"/>
    <p:sldLayoutId id="2147484349" r:id="rId11"/>
    <p:sldLayoutId id="2147484350" r:id="rId12"/>
    <p:sldLayoutId id="2147484351" r:id="rId13"/>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15635"/>
            <a:ext cx="8229600" cy="762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447800"/>
            <a:ext cx="8229600" cy="4267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descr="IHI_Symbol.png"/>
          <p:cNvPicPr>
            <a:picLocks noChangeAspect="1"/>
          </p:cNvPicPr>
          <p:nvPr/>
        </p:nvPicPr>
        <p:blipFill>
          <a:blip r:embed="rId39" cstate="print"/>
          <a:stretch>
            <a:fillRect/>
          </a:stretch>
        </p:blipFill>
        <p:spPr>
          <a:xfrm>
            <a:off x="8241224" y="6224157"/>
            <a:ext cx="438652" cy="432955"/>
          </a:xfrm>
          <a:prstGeom prst="rect">
            <a:avLst/>
          </a:prstGeom>
        </p:spPr>
      </p:pic>
      <p:cxnSp>
        <p:nvCxnSpPr>
          <p:cNvPr id="10" name="Straight Connector 9"/>
          <p:cNvCxnSpPr/>
          <p:nvPr/>
        </p:nvCxnSpPr>
        <p:spPr>
          <a:xfrm>
            <a:off x="457200" y="1219200"/>
            <a:ext cx="8229600" cy="0"/>
          </a:xfrm>
          <a:prstGeom prst="line">
            <a:avLst/>
          </a:prstGeom>
          <a:ln w="57150">
            <a:solidFill>
              <a:srgbClr val="455660">
                <a:alpha val="63922"/>
              </a:srgbClr>
            </a:solidFill>
          </a:ln>
        </p:spPr>
        <p:style>
          <a:lnRef idx="1">
            <a:schemeClr val="accent1"/>
          </a:lnRef>
          <a:fillRef idx="0">
            <a:schemeClr val="accent1"/>
          </a:fillRef>
          <a:effectRef idx="0">
            <a:schemeClr val="accent1"/>
          </a:effectRef>
          <a:fontRef idx="minor">
            <a:schemeClr val="tx1"/>
          </a:fontRef>
        </p:style>
      </p:cxnSp>
      <p:sp>
        <p:nvSpPr>
          <p:cNvPr id="9" name="Slide Number Placeholder 2"/>
          <p:cNvSpPr>
            <a:spLocks noGrp="1"/>
          </p:cNvSpPr>
          <p:nvPr>
            <p:ph type="sldNum" sz="quarter" idx="4"/>
          </p:nvPr>
        </p:nvSpPr>
        <p:spPr>
          <a:xfrm>
            <a:off x="8229600" y="320676"/>
            <a:ext cx="552450" cy="365125"/>
          </a:xfrm>
          <a:prstGeom prst="rect">
            <a:avLst/>
          </a:prstGeom>
        </p:spPr>
        <p:txBody>
          <a:bodyPr/>
          <a:lstStyle>
            <a:lvl1pPr algn="r">
              <a:defRPr sz="900" b="1">
                <a:solidFill>
                  <a:schemeClr val="accent5"/>
                </a:solidFill>
                <a:latin typeface="Arial" pitchFamily="34" charset="0"/>
                <a:cs typeface="Arial" pitchFamily="34" charset="0"/>
              </a:defRPr>
            </a:lvl1pPr>
          </a:lstStyle>
          <a:p>
            <a:pPr>
              <a:defRPr/>
            </a:pPr>
            <a:endParaRPr lang="en-US" dirty="0" smtClean="0">
              <a:solidFill>
                <a:srgbClr val="777779"/>
              </a:solidFill>
            </a:endParaRPr>
          </a:p>
          <a:p>
            <a:pPr>
              <a:defRPr/>
            </a:pPr>
            <a:fld id="{B11094D5-C3F5-4DB0-941A-E3CAE6E74B31}" type="slidenum">
              <a:rPr lang="en-US" smtClean="0">
                <a:solidFill>
                  <a:srgbClr val="777779"/>
                </a:solidFill>
              </a:rPr>
              <a:pPr>
                <a:defRPr/>
              </a:pPr>
              <a:t>‹#›</a:t>
            </a:fld>
            <a:endParaRPr lang="en-US" dirty="0">
              <a:solidFill>
                <a:srgbClr val="777779"/>
              </a:solidFill>
            </a:endParaRPr>
          </a:p>
        </p:txBody>
      </p:sp>
      <p:pic>
        <p:nvPicPr>
          <p:cNvPr id="7" name="Picture 6" descr="IHI_Symbol.png"/>
          <p:cNvPicPr>
            <a:picLocks noChangeAspect="1"/>
          </p:cNvPicPr>
          <p:nvPr/>
        </p:nvPicPr>
        <p:blipFill>
          <a:blip r:embed="rId39" cstate="print"/>
          <a:stretch>
            <a:fillRect/>
          </a:stretch>
        </p:blipFill>
        <p:spPr>
          <a:xfrm>
            <a:off x="8241224" y="6224157"/>
            <a:ext cx="438652" cy="432955"/>
          </a:xfrm>
          <a:prstGeom prst="rect">
            <a:avLst/>
          </a:prstGeom>
        </p:spPr>
      </p:pic>
      <p:cxnSp>
        <p:nvCxnSpPr>
          <p:cNvPr id="11" name="Straight Connector 10"/>
          <p:cNvCxnSpPr/>
          <p:nvPr/>
        </p:nvCxnSpPr>
        <p:spPr>
          <a:xfrm>
            <a:off x="457200" y="1219200"/>
            <a:ext cx="8229600" cy="0"/>
          </a:xfrm>
          <a:prstGeom prst="line">
            <a:avLst/>
          </a:prstGeom>
          <a:ln w="57150">
            <a:solidFill>
              <a:srgbClr val="455660">
                <a:alpha val="6392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4218574"/>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 id="2147483837" r:id="rId13"/>
    <p:sldLayoutId id="2147483838" r:id="rId14"/>
    <p:sldLayoutId id="2147483839" r:id="rId15"/>
    <p:sldLayoutId id="2147483840" r:id="rId16"/>
    <p:sldLayoutId id="2147483841" r:id="rId17"/>
    <p:sldLayoutId id="2147483842" r:id="rId18"/>
    <p:sldLayoutId id="2147483843" r:id="rId19"/>
    <p:sldLayoutId id="2147483844" r:id="rId20"/>
    <p:sldLayoutId id="2147483845" r:id="rId21"/>
    <p:sldLayoutId id="2147483846" r:id="rId22"/>
    <p:sldLayoutId id="2147483847" r:id="rId23"/>
    <p:sldLayoutId id="2147483848" r:id="rId24"/>
    <p:sldLayoutId id="2147483849" r:id="rId25"/>
    <p:sldLayoutId id="2147483850" r:id="rId26"/>
    <p:sldLayoutId id="2147483851" r:id="rId27"/>
    <p:sldLayoutId id="2147483852" r:id="rId28"/>
    <p:sldLayoutId id="2147483853" r:id="rId29"/>
    <p:sldLayoutId id="2147483854" r:id="rId30"/>
    <p:sldLayoutId id="2147483855" r:id="rId31"/>
    <p:sldLayoutId id="2147483856" r:id="rId32"/>
    <p:sldLayoutId id="2147483857" r:id="rId33"/>
    <p:sldLayoutId id="2147483858" r:id="rId34"/>
    <p:sldLayoutId id="2147483859" r:id="rId35"/>
    <p:sldLayoutId id="2147484157" r:id="rId36"/>
  </p:sldLayoutIdLst>
  <p:hf hdr="0" dt="0"/>
  <p:txStyles>
    <p:titleStyle>
      <a:lvl1pPr algn="l" defTabSz="685800" rtl="0" eaLnBrk="1" latinLnBrk="0" hangingPunct="1">
        <a:spcBef>
          <a:spcPct val="0"/>
        </a:spcBef>
        <a:buNone/>
        <a:defRPr sz="3000" b="0" kern="1200">
          <a:solidFill>
            <a:srgbClr val="009EC2"/>
          </a:solidFill>
          <a:latin typeface="Arial" pitchFamily="34" charset="0"/>
          <a:ea typeface="+mj-ea"/>
          <a:cs typeface="Arial" pitchFamily="34" charset="0"/>
        </a:defRPr>
      </a:lvl1pPr>
    </p:titleStyle>
    <p:bodyStyle>
      <a:lvl1pPr marL="257175" indent="-257175" algn="l" defTabSz="685800" rtl="0" eaLnBrk="1" latinLnBrk="0" hangingPunct="1">
        <a:spcBef>
          <a:spcPct val="20000"/>
        </a:spcBef>
        <a:buClr>
          <a:srgbClr val="9CD4E4"/>
        </a:buClr>
        <a:buSzPct val="85000"/>
        <a:buFontTx/>
        <a:buBlip>
          <a:blip r:embed="rId40"/>
        </a:buBlip>
        <a:defRPr sz="1800" kern="1200">
          <a:solidFill>
            <a:schemeClr val="tx1"/>
          </a:solidFill>
          <a:latin typeface="Arial" pitchFamily="34" charset="0"/>
          <a:ea typeface="+mn-ea"/>
          <a:cs typeface="Arial" pitchFamily="34" charset="0"/>
        </a:defRPr>
      </a:lvl1pPr>
      <a:lvl2pPr marL="557213" indent="-214313" algn="l" defTabSz="685800" rtl="0" eaLnBrk="1" latinLnBrk="0" hangingPunct="1">
        <a:spcBef>
          <a:spcPct val="20000"/>
        </a:spcBef>
        <a:buClr>
          <a:srgbClr val="9CD4E4"/>
        </a:buClr>
        <a:buSzPct val="85000"/>
        <a:buFont typeface="Arial" pitchFamily="34" charset="0"/>
        <a:buChar char="–"/>
        <a:defRPr sz="1500" kern="1200">
          <a:solidFill>
            <a:schemeClr val="tx1"/>
          </a:solidFill>
          <a:latin typeface="Arial" pitchFamily="34" charset="0"/>
          <a:ea typeface="+mn-ea"/>
          <a:cs typeface="Arial" pitchFamily="34" charset="0"/>
        </a:defRPr>
      </a:lvl2pPr>
      <a:lvl3pPr marL="857250" indent="-171450" algn="l" defTabSz="685800" rtl="0" eaLnBrk="1" latinLnBrk="0" hangingPunct="1">
        <a:spcBef>
          <a:spcPct val="20000"/>
        </a:spcBef>
        <a:buClr>
          <a:srgbClr val="9CD4E4"/>
        </a:buClr>
        <a:buSzPct val="85000"/>
        <a:buFont typeface="Arial" pitchFamily="34" charset="0"/>
        <a:buChar char="–"/>
        <a:defRPr sz="1350" kern="1200">
          <a:solidFill>
            <a:schemeClr val="tx1"/>
          </a:solidFill>
          <a:latin typeface="Arial" pitchFamily="34" charset="0"/>
          <a:ea typeface="+mn-ea"/>
          <a:cs typeface="Arial" pitchFamily="34" charset="0"/>
        </a:defRPr>
      </a:lvl3pPr>
      <a:lvl4pPr marL="1200150" indent="-171450" algn="l" defTabSz="685800" rtl="0" eaLnBrk="1" latinLnBrk="0" hangingPunct="1">
        <a:spcBef>
          <a:spcPct val="20000"/>
        </a:spcBef>
        <a:buClr>
          <a:srgbClr val="9CD4E4"/>
        </a:buClr>
        <a:buSzPct val="85000"/>
        <a:buFont typeface="Arial" pitchFamily="34" charset="0"/>
        <a:buChar char="–"/>
        <a:defRPr sz="1200" kern="1200">
          <a:solidFill>
            <a:schemeClr val="tx1"/>
          </a:solidFill>
          <a:latin typeface="Arial" pitchFamily="34" charset="0"/>
          <a:ea typeface="+mn-ea"/>
          <a:cs typeface="Arial" pitchFamily="34" charset="0"/>
        </a:defRPr>
      </a:lvl4pPr>
      <a:lvl5pPr marL="1543050" indent="-171450" algn="l" defTabSz="685800" rtl="0" eaLnBrk="1" latinLnBrk="0" hangingPunct="1">
        <a:spcBef>
          <a:spcPct val="20000"/>
        </a:spcBef>
        <a:buClr>
          <a:srgbClr val="9CD4E4"/>
        </a:buClr>
        <a:buSzPct val="85000"/>
        <a:buFont typeface="Arial" pitchFamily="34" charset="0"/>
        <a:buChar char="–"/>
        <a:defRPr sz="1200" kern="1200">
          <a:solidFill>
            <a:schemeClr val="tx1"/>
          </a:solidFill>
          <a:latin typeface="Arial"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15635"/>
            <a:ext cx="8229600" cy="762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447800"/>
            <a:ext cx="8229600" cy="4267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descr="IHI_Symbol.png"/>
          <p:cNvPicPr>
            <a:picLocks noChangeAspect="1"/>
          </p:cNvPicPr>
          <p:nvPr/>
        </p:nvPicPr>
        <p:blipFill>
          <a:blip r:embed="rId39" cstate="print"/>
          <a:stretch>
            <a:fillRect/>
          </a:stretch>
        </p:blipFill>
        <p:spPr>
          <a:xfrm>
            <a:off x="8330124" y="6224165"/>
            <a:ext cx="356677" cy="469393"/>
          </a:xfrm>
          <a:prstGeom prst="rect">
            <a:avLst/>
          </a:prstGeom>
          <a:noFill/>
          <a:ln>
            <a:noFill/>
          </a:ln>
        </p:spPr>
      </p:pic>
      <p:cxnSp>
        <p:nvCxnSpPr>
          <p:cNvPr id="10" name="Straight Connector 9"/>
          <p:cNvCxnSpPr/>
          <p:nvPr/>
        </p:nvCxnSpPr>
        <p:spPr>
          <a:xfrm>
            <a:off x="457200" y="1219200"/>
            <a:ext cx="8229600" cy="0"/>
          </a:xfrm>
          <a:prstGeom prst="line">
            <a:avLst/>
          </a:prstGeom>
          <a:ln w="57150">
            <a:solidFill>
              <a:srgbClr val="455660">
                <a:alpha val="63922"/>
              </a:srgbClr>
            </a:solidFill>
          </a:ln>
        </p:spPr>
        <p:style>
          <a:lnRef idx="1">
            <a:schemeClr val="accent1"/>
          </a:lnRef>
          <a:fillRef idx="0">
            <a:schemeClr val="accent1"/>
          </a:fillRef>
          <a:effectRef idx="0">
            <a:schemeClr val="accent1"/>
          </a:effectRef>
          <a:fontRef idx="minor">
            <a:schemeClr val="tx1"/>
          </a:fontRef>
        </p:style>
      </p:cxnSp>
      <p:sp>
        <p:nvSpPr>
          <p:cNvPr id="9"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pPr fontAlgn="auto">
              <a:spcBef>
                <a:spcPts val="0"/>
              </a:spcBef>
              <a:spcAft>
                <a:spcPts val="0"/>
              </a:spcAft>
            </a:pPr>
            <a:fld id="{144970FF-6123-42CA-A003-B0DD987502E2}" type="slidenum">
              <a:rPr lang="en-US" smtClean="0">
                <a:solidFill>
                  <a:srgbClr val="8C9BA3"/>
                </a:solidFill>
              </a:rPr>
              <a:pPr fontAlgn="auto">
                <a:spcBef>
                  <a:spcPts val="0"/>
                </a:spcBef>
                <a:spcAft>
                  <a:spcPts val="0"/>
                </a:spcAft>
              </a:pPr>
              <a:t>‹#›</a:t>
            </a:fld>
            <a:endParaRPr lang="en-US" dirty="0">
              <a:solidFill>
                <a:srgbClr val="8C9BA3"/>
              </a:solidFill>
            </a:endParaRPr>
          </a:p>
        </p:txBody>
      </p:sp>
    </p:spTree>
    <p:extLst>
      <p:ext uri="{BB962C8B-B14F-4D97-AF65-F5344CB8AC3E}">
        <p14:creationId xmlns:p14="http://schemas.microsoft.com/office/powerpoint/2010/main" val="716274311"/>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 id="2147483877" r:id="rId12"/>
    <p:sldLayoutId id="2147483878" r:id="rId13"/>
    <p:sldLayoutId id="2147483879" r:id="rId14"/>
    <p:sldLayoutId id="2147483880" r:id="rId15"/>
    <p:sldLayoutId id="2147483881" r:id="rId16"/>
    <p:sldLayoutId id="2147483882" r:id="rId17"/>
    <p:sldLayoutId id="2147483883" r:id="rId18"/>
    <p:sldLayoutId id="2147483884" r:id="rId19"/>
    <p:sldLayoutId id="2147483885" r:id="rId20"/>
    <p:sldLayoutId id="2147483886" r:id="rId21"/>
    <p:sldLayoutId id="2147483887" r:id="rId22"/>
    <p:sldLayoutId id="2147483888" r:id="rId23"/>
    <p:sldLayoutId id="2147483889" r:id="rId24"/>
    <p:sldLayoutId id="2147483890" r:id="rId25"/>
    <p:sldLayoutId id="2147483891" r:id="rId26"/>
    <p:sldLayoutId id="2147483892" r:id="rId27"/>
    <p:sldLayoutId id="2147483895" r:id="rId28"/>
    <p:sldLayoutId id="2147483896" r:id="rId29"/>
    <p:sldLayoutId id="2147483897" r:id="rId30"/>
    <p:sldLayoutId id="2147483898" r:id="rId31"/>
    <p:sldLayoutId id="2147484135" r:id="rId32"/>
    <p:sldLayoutId id="2147484158" r:id="rId33"/>
    <p:sldLayoutId id="2147484265" r:id="rId34"/>
    <p:sldLayoutId id="2147484336" r:id="rId35"/>
    <p:sldLayoutId id="2147484337" r:id="rId36"/>
  </p:sldLayoutIdLst>
  <p:hf hdr="0" ftr="0" dt="0"/>
  <p:txStyles>
    <p:titleStyle>
      <a:lvl1pPr algn="l" defTabSz="914333" rtl="0" eaLnBrk="1" latinLnBrk="0" hangingPunct="1">
        <a:spcBef>
          <a:spcPct val="0"/>
        </a:spcBef>
        <a:buNone/>
        <a:defRPr sz="4000" b="0" kern="1200">
          <a:solidFill>
            <a:srgbClr val="009EC2"/>
          </a:solidFill>
          <a:latin typeface="Arial" pitchFamily="34" charset="0"/>
          <a:ea typeface="+mj-ea"/>
          <a:cs typeface="Arial" pitchFamily="34" charset="0"/>
        </a:defRPr>
      </a:lvl1pPr>
    </p:titleStyle>
    <p:bodyStyle>
      <a:lvl1pPr marL="342874" indent="-342874" algn="l" defTabSz="914333" rtl="0" eaLnBrk="1" latinLnBrk="0" hangingPunct="1">
        <a:spcBef>
          <a:spcPct val="20000"/>
        </a:spcBef>
        <a:buClr>
          <a:srgbClr val="9CD4E4"/>
        </a:buClr>
        <a:buSzPct val="85000"/>
        <a:buFontTx/>
        <a:buBlip>
          <a:blip r:embed="rId40"/>
        </a:buBlip>
        <a:defRPr sz="2800" kern="1200">
          <a:solidFill>
            <a:schemeClr val="tx1"/>
          </a:solidFill>
          <a:latin typeface="Arial" pitchFamily="34" charset="0"/>
          <a:ea typeface="+mn-ea"/>
          <a:cs typeface="Arial" pitchFamily="34" charset="0"/>
        </a:defRPr>
      </a:lvl1pPr>
      <a:lvl2pPr marL="742893" indent="-285729" algn="l" defTabSz="914333" rtl="0" eaLnBrk="1" latinLnBrk="0" hangingPunct="1">
        <a:spcBef>
          <a:spcPct val="20000"/>
        </a:spcBef>
        <a:buClr>
          <a:srgbClr val="9CD4E4"/>
        </a:buClr>
        <a:buSzPct val="85000"/>
        <a:buFont typeface="Arial" pitchFamily="34" charset="0"/>
        <a:buChar char="–"/>
        <a:defRPr sz="2400" kern="1200">
          <a:solidFill>
            <a:schemeClr val="tx1"/>
          </a:solidFill>
          <a:latin typeface="Arial" pitchFamily="34" charset="0"/>
          <a:ea typeface="+mn-ea"/>
          <a:cs typeface="Arial" pitchFamily="34" charset="0"/>
        </a:defRPr>
      </a:lvl2pPr>
      <a:lvl3pPr marL="1142914" indent="-228584" algn="l" defTabSz="914333" rtl="0" eaLnBrk="1" latinLnBrk="0" hangingPunct="1">
        <a:spcBef>
          <a:spcPct val="20000"/>
        </a:spcBef>
        <a:buClr>
          <a:srgbClr val="9CD4E4"/>
        </a:buClr>
        <a:buSzPct val="85000"/>
        <a:buFont typeface="Arial" pitchFamily="34" charset="0"/>
        <a:buChar char="–"/>
        <a:defRPr sz="2000" kern="1200">
          <a:solidFill>
            <a:schemeClr val="tx1"/>
          </a:solidFill>
          <a:latin typeface="Arial" pitchFamily="34" charset="0"/>
          <a:ea typeface="+mn-ea"/>
          <a:cs typeface="Arial" pitchFamily="34" charset="0"/>
        </a:defRPr>
      </a:lvl3pPr>
      <a:lvl4pPr marL="1600080" indent="-228584" algn="l" defTabSz="914333" rtl="0" eaLnBrk="1" latinLnBrk="0" hangingPunct="1">
        <a:spcBef>
          <a:spcPct val="20000"/>
        </a:spcBef>
        <a:buClr>
          <a:srgbClr val="9CD4E4"/>
        </a:buClr>
        <a:buSzPct val="85000"/>
        <a:buFont typeface="Arial" pitchFamily="34" charset="0"/>
        <a:buChar char="–"/>
        <a:defRPr sz="1800" kern="1200">
          <a:solidFill>
            <a:schemeClr val="tx1"/>
          </a:solidFill>
          <a:latin typeface="Arial" pitchFamily="34" charset="0"/>
          <a:ea typeface="+mn-ea"/>
          <a:cs typeface="Arial" pitchFamily="34" charset="0"/>
        </a:defRPr>
      </a:lvl4pPr>
      <a:lvl5pPr marL="2057246" indent="-228584" algn="l" defTabSz="914333" rtl="0" eaLnBrk="1" latinLnBrk="0" hangingPunct="1">
        <a:spcBef>
          <a:spcPct val="20000"/>
        </a:spcBef>
        <a:buClr>
          <a:srgbClr val="9CD4E4"/>
        </a:buClr>
        <a:buSzPct val="85000"/>
        <a:buFont typeface="Arial" pitchFamily="34" charset="0"/>
        <a:buChar char="–"/>
        <a:defRPr sz="1800" kern="1200">
          <a:solidFill>
            <a:schemeClr val="tx1"/>
          </a:solidFill>
          <a:latin typeface="Arial" pitchFamily="34" charset="0"/>
          <a:ea typeface="+mn-ea"/>
          <a:cs typeface="Arial" pitchFamily="34" charset="0"/>
        </a:defRPr>
      </a:lvl5pPr>
      <a:lvl6pPr marL="2514412" indent="-228584"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3" rtl="0" eaLnBrk="1" latinLnBrk="0" hangingPunct="1">
        <a:defRPr sz="1800" kern="1200">
          <a:solidFill>
            <a:schemeClr val="tx1"/>
          </a:solidFill>
          <a:latin typeface="+mn-lt"/>
          <a:ea typeface="+mn-ea"/>
          <a:cs typeface="+mn-cs"/>
        </a:defRPr>
      </a:lvl1pPr>
      <a:lvl2pPr marL="457167"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30" algn="l" defTabSz="914333" rtl="0" eaLnBrk="1" latinLnBrk="0" hangingPunct="1">
        <a:defRPr sz="1800" kern="1200">
          <a:solidFill>
            <a:schemeClr val="tx1"/>
          </a:solidFill>
          <a:latin typeface="+mn-lt"/>
          <a:ea typeface="+mn-ea"/>
          <a:cs typeface="+mn-cs"/>
        </a:defRPr>
      </a:lvl6pPr>
      <a:lvl7pPr marL="2742994"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7" algn="l" defTabSz="91433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0207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297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pic>
        <p:nvPicPr>
          <p:cNvPr id="2052" name="Picture 7" descr="IHI_LogoColor"/>
          <p:cNvPicPr>
            <a:picLocks noChangeAspect="1" noChangeArrowheads="1"/>
          </p:cNvPicPr>
          <p:nvPr/>
        </p:nvPicPr>
        <p:blipFill>
          <a:blip r:embed="rId16" cstate="print"/>
          <a:srcRect/>
          <a:stretch>
            <a:fillRect/>
          </a:stretch>
        </p:blipFill>
        <p:spPr bwMode="auto">
          <a:xfrm>
            <a:off x="7239000" y="6019800"/>
            <a:ext cx="1676400" cy="658813"/>
          </a:xfrm>
          <a:prstGeom prst="rect">
            <a:avLst/>
          </a:prstGeom>
          <a:noFill/>
          <a:ln w="9525">
            <a:noFill/>
            <a:miter lim="800000"/>
            <a:headEnd/>
            <a:tailEnd/>
          </a:ln>
        </p:spPr>
      </p:pic>
      <p:sp>
        <p:nvSpPr>
          <p:cNvPr id="18440" name="Rectangle 8"/>
          <p:cNvSpPr>
            <a:spLocks noChangeArrowheads="1"/>
          </p:cNvSpPr>
          <p:nvPr/>
        </p:nvSpPr>
        <p:spPr bwMode="auto">
          <a:xfrm>
            <a:off x="228600" y="1249363"/>
            <a:ext cx="8720138" cy="46037"/>
          </a:xfrm>
          <a:prstGeom prst="rect">
            <a:avLst/>
          </a:prstGeom>
          <a:gradFill rotWithShape="1">
            <a:gsLst>
              <a:gs pos="0">
                <a:srgbClr val="000099"/>
              </a:gs>
              <a:gs pos="100000">
                <a:srgbClr val="226A55"/>
              </a:gs>
            </a:gsLst>
            <a:lin ang="0" scaled="1"/>
          </a:gradFill>
          <a:ln w="9525">
            <a:solidFill>
              <a:schemeClr val="accent2"/>
            </a:solidFill>
            <a:miter lim="800000"/>
            <a:headEnd/>
            <a:tailEnd/>
          </a:ln>
          <a:effectLst/>
        </p:spPr>
        <p:txBody>
          <a:bodyPr wrap="none" anchor="ctr"/>
          <a:lstStyle/>
          <a:p>
            <a:pPr>
              <a:defRPr/>
            </a:pPr>
            <a:endParaRPr lang="en-US" dirty="0">
              <a:solidFill>
                <a:srgbClr val="000000"/>
              </a:solidFill>
              <a:latin typeface="Arial" charset="0"/>
            </a:endParaRPr>
          </a:p>
        </p:txBody>
      </p:sp>
      <p:sp>
        <p:nvSpPr>
          <p:cNvPr id="18441" name="Rectangle 9"/>
          <p:cNvSpPr>
            <a:spLocks noGrp="1" noChangeArrowheads="1"/>
          </p:cNvSpPr>
          <p:nvPr>
            <p:ph type="ftr" sz="quarter" idx="3"/>
          </p:nvPr>
        </p:nvSpPr>
        <p:spPr bwMode="auto">
          <a:xfrm>
            <a:off x="1600200" y="6153150"/>
            <a:ext cx="5410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dirty="0">
              <a:solidFill>
                <a:srgbClr val="000000"/>
              </a:solidFill>
              <a:latin typeface="Arial" charset="0"/>
            </a:endParaRPr>
          </a:p>
          <a:p>
            <a:pPr>
              <a:defRPr/>
            </a:pPr>
            <a:endParaRPr lang="en-US" dirty="0">
              <a:solidFill>
                <a:srgbClr val="000000"/>
              </a:solidFill>
              <a:latin typeface="Arial" charset="0"/>
            </a:endParaRPr>
          </a:p>
        </p:txBody>
      </p:sp>
      <p:sp>
        <p:nvSpPr>
          <p:cNvPr id="18442" name="Rectangle 10"/>
          <p:cNvSpPr>
            <a:spLocks noGrp="1" noChangeArrowheads="1"/>
          </p:cNvSpPr>
          <p:nvPr>
            <p:ph type="sldNum" sz="quarter" idx="4"/>
          </p:nvPr>
        </p:nvSpPr>
        <p:spPr bwMode="auto">
          <a:xfrm>
            <a:off x="457200" y="6151563"/>
            <a:ext cx="914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dirty="0">
              <a:solidFill>
                <a:srgbClr val="000000"/>
              </a:solidFill>
              <a:latin typeface="Arial" charset="0"/>
            </a:endParaRPr>
          </a:p>
          <a:p>
            <a:pPr>
              <a:defRPr/>
            </a:pPr>
            <a:fld id="{728CDE93-0026-4811-BBCA-CE91868A6EF6}" type="slidenum">
              <a:rPr lang="en-US">
                <a:solidFill>
                  <a:srgbClr val="000000"/>
                </a:solidFill>
                <a:latin typeface="Arial" charset="0"/>
              </a:rPr>
              <a:pPr>
                <a:defRPr/>
              </a:pPr>
              <a:t>‹#›</a:t>
            </a:fld>
            <a:endParaRPr lang="en-US" dirty="0">
              <a:solidFill>
                <a:srgbClr val="000000"/>
              </a:solidFill>
              <a:latin typeface="Arial" charset="0"/>
            </a:endParaRPr>
          </a:p>
        </p:txBody>
      </p:sp>
    </p:spTree>
    <p:extLst>
      <p:ext uri="{BB962C8B-B14F-4D97-AF65-F5344CB8AC3E}">
        <p14:creationId xmlns:p14="http://schemas.microsoft.com/office/powerpoint/2010/main" val="3637652221"/>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 id="2147483911" r:id="rId12"/>
    <p:sldLayoutId id="2147483912" r:id="rId13"/>
    <p:sldLayoutId id="2147483913" r:id="rId14"/>
  </p:sldLayoutIdLst>
  <p:transition>
    <p:fade/>
  </p:transition>
  <p:hf hdr="0" dt="0"/>
  <p:txStyles>
    <p:titleStyle>
      <a:lvl1pPr algn="ctr" rtl="0" eaLnBrk="0" fontAlgn="base" hangingPunct="0">
        <a:spcBef>
          <a:spcPct val="0"/>
        </a:spcBef>
        <a:spcAft>
          <a:spcPct val="0"/>
        </a:spcAft>
        <a:defRPr sz="4400">
          <a:solidFill>
            <a:srgbClr val="000099"/>
          </a:solidFill>
          <a:latin typeface="+mj-lt"/>
          <a:ea typeface="+mj-ea"/>
          <a:cs typeface="+mj-cs"/>
        </a:defRPr>
      </a:lvl1pPr>
      <a:lvl2pPr algn="ctr" rtl="0" eaLnBrk="0" fontAlgn="base" hangingPunct="0">
        <a:spcBef>
          <a:spcPct val="0"/>
        </a:spcBef>
        <a:spcAft>
          <a:spcPct val="0"/>
        </a:spcAft>
        <a:defRPr sz="4400">
          <a:solidFill>
            <a:srgbClr val="000099"/>
          </a:solidFill>
          <a:latin typeface="Arial" charset="0"/>
        </a:defRPr>
      </a:lvl2pPr>
      <a:lvl3pPr algn="ctr" rtl="0" eaLnBrk="0" fontAlgn="base" hangingPunct="0">
        <a:spcBef>
          <a:spcPct val="0"/>
        </a:spcBef>
        <a:spcAft>
          <a:spcPct val="0"/>
        </a:spcAft>
        <a:defRPr sz="4400">
          <a:solidFill>
            <a:srgbClr val="000099"/>
          </a:solidFill>
          <a:latin typeface="Arial" charset="0"/>
        </a:defRPr>
      </a:lvl3pPr>
      <a:lvl4pPr algn="ctr" rtl="0" eaLnBrk="0" fontAlgn="base" hangingPunct="0">
        <a:spcBef>
          <a:spcPct val="0"/>
        </a:spcBef>
        <a:spcAft>
          <a:spcPct val="0"/>
        </a:spcAft>
        <a:defRPr sz="4400">
          <a:solidFill>
            <a:srgbClr val="000099"/>
          </a:solidFill>
          <a:latin typeface="Arial" charset="0"/>
        </a:defRPr>
      </a:lvl4pPr>
      <a:lvl5pPr algn="ctr" rtl="0" eaLnBrk="0" fontAlgn="base" hangingPunct="0">
        <a:spcBef>
          <a:spcPct val="0"/>
        </a:spcBef>
        <a:spcAft>
          <a:spcPct val="0"/>
        </a:spcAft>
        <a:defRPr sz="4400">
          <a:solidFill>
            <a:srgbClr val="000099"/>
          </a:solidFill>
          <a:latin typeface="Arial" charset="0"/>
        </a:defRPr>
      </a:lvl5pPr>
      <a:lvl6pPr marL="457200" algn="ctr" rtl="0" fontAlgn="base">
        <a:spcBef>
          <a:spcPct val="0"/>
        </a:spcBef>
        <a:spcAft>
          <a:spcPct val="0"/>
        </a:spcAft>
        <a:defRPr sz="4400">
          <a:solidFill>
            <a:srgbClr val="000099"/>
          </a:solidFill>
          <a:latin typeface="Arial" charset="0"/>
        </a:defRPr>
      </a:lvl6pPr>
      <a:lvl7pPr marL="914400" algn="ctr" rtl="0" fontAlgn="base">
        <a:spcBef>
          <a:spcPct val="0"/>
        </a:spcBef>
        <a:spcAft>
          <a:spcPct val="0"/>
        </a:spcAft>
        <a:defRPr sz="4400">
          <a:solidFill>
            <a:srgbClr val="000099"/>
          </a:solidFill>
          <a:latin typeface="Arial" charset="0"/>
        </a:defRPr>
      </a:lvl7pPr>
      <a:lvl8pPr marL="1371600" algn="ctr" rtl="0" fontAlgn="base">
        <a:spcBef>
          <a:spcPct val="0"/>
        </a:spcBef>
        <a:spcAft>
          <a:spcPct val="0"/>
        </a:spcAft>
        <a:defRPr sz="4400">
          <a:solidFill>
            <a:srgbClr val="000099"/>
          </a:solidFill>
          <a:latin typeface="Arial" charset="0"/>
        </a:defRPr>
      </a:lvl8pPr>
      <a:lvl9pPr marL="1828800" algn="ctr" rtl="0" fontAlgn="base">
        <a:spcBef>
          <a:spcPct val="0"/>
        </a:spcBef>
        <a:spcAft>
          <a:spcPct val="0"/>
        </a:spcAft>
        <a:defRPr sz="4400">
          <a:solidFill>
            <a:srgbClr val="000099"/>
          </a:solidFill>
          <a:latin typeface="Arial" charset="0"/>
        </a:defRPr>
      </a:lvl9pPr>
    </p:titleStyle>
    <p:bodyStyle>
      <a:lvl1pPr marL="342900" indent="-342900" algn="l" rtl="0" eaLnBrk="0" fontAlgn="base" hangingPunct="0">
        <a:spcBef>
          <a:spcPct val="20000"/>
        </a:spcBef>
        <a:spcAft>
          <a:spcPct val="0"/>
        </a:spcAft>
        <a:buClr>
          <a:schemeClr val="tx1"/>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Font typeface="Arial" charset="0"/>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Font typeface="Wingdings" pitchFamily="2" charset="2"/>
        <a:buChar char="Ø"/>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2"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15635"/>
            <a:ext cx="8229600" cy="762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447800"/>
            <a:ext cx="8229600" cy="4267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descr="IHI_Symbol.png"/>
          <p:cNvPicPr>
            <a:picLocks noChangeAspect="1"/>
          </p:cNvPicPr>
          <p:nvPr/>
        </p:nvPicPr>
        <p:blipFill>
          <a:blip r:embed="rId33" cstate="print"/>
          <a:stretch>
            <a:fillRect/>
          </a:stretch>
        </p:blipFill>
        <p:spPr>
          <a:xfrm>
            <a:off x="8330124" y="6224165"/>
            <a:ext cx="356677" cy="469393"/>
          </a:xfrm>
          <a:prstGeom prst="rect">
            <a:avLst/>
          </a:prstGeom>
          <a:noFill/>
          <a:ln>
            <a:noFill/>
          </a:ln>
        </p:spPr>
      </p:pic>
      <p:cxnSp>
        <p:nvCxnSpPr>
          <p:cNvPr id="10" name="Straight Connector 9"/>
          <p:cNvCxnSpPr/>
          <p:nvPr/>
        </p:nvCxnSpPr>
        <p:spPr>
          <a:xfrm>
            <a:off x="457200" y="1219200"/>
            <a:ext cx="8229600" cy="0"/>
          </a:xfrm>
          <a:prstGeom prst="line">
            <a:avLst/>
          </a:prstGeom>
          <a:ln w="57150">
            <a:solidFill>
              <a:srgbClr val="455660">
                <a:alpha val="63922"/>
              </a:srgbClr>
            </a:solidFill>
          </a:ln>
        </p:spPr>
        <p:style>
          <a:lnRef idx="1">
            <a:schemeClr val="accent1"/>
          </a:lnRef>
          <a:fillRef idx="0">
            <a:schemeClr val="accent1"/>
          </a:fillRef>
          <a:effectRef idx="0">
            <a:schemeClr val="accent1"/>
          </a:effectRef>
          <a:fontRef idx="minor">
            <a:schemeClr val="tx1"/>
          </a:fontRef>
        </p:style>
      </p:cxnSp>
      <p:sp>
        <p:nvSpPr>
          <p:cNvPr id="9" name="Slide Number Placeholder 2"/>
          <p:cNvSpPr>
            <a:spLocks noGrp="1"/>
          </p:cNvSpPr>
          <p:nvPr>
            <p:ph type="sldNum" sz="quarter" idx="4"/>
          </p:nvPr>
        </p:nvSpPr>
        <p:spPr>
          <a:xfrm>
            <a:off x="8229601" y="320676"/>
            <a:ext cx="552451" cy="365125"/>
          </a:xfrm>
          <a:prstGeom prst="rect">
            <a:avLst/>
          </a:prstGeom>
        </p:spPr>
        <p:txBody>
          <a:bodyPr/>
          <a:lstStyle>
            <a:lvl1pPr algn="r">
              <a:defRPr sz="1200" b="1">
                <a:solidFill>
                  <a:schemeClr val="accent5"/>
                </a:solidFill>
                <a:latin typeface="Arial" pitchFamily="34" charset="0"/>
                <a:cs typeface="Arial" pitchFamily="34" charset="0"/>
              </a:defRPr>
            </a:lvl1pPr>
          </a:lstStyle>
          <a:p>
            <a:pPr fontAlgn="auto">
              <a:spcBef>
                <a:spcPts val="0"/>
              </a:spcBef>
              <a:spcAft>
                <a:spcPts val="0"/>
              </a:spcAft>
            </a:pPr>
            <a:fld id="{144970FF-6123-42CA-A003-B0DD987502E2}" type="slidenum">
              <a:rPr lang="en-US" smtClean="0">
                <a:solidFill>
                  <a:srgbClr val="8C9BA3"/>
                </a:solidFill>
              </a:rPr>
              <a:pPr fontAlgn="auto">
                <a:spcBef>
                  <a:spcPts val="0"/>
                </a:spcBef>
                <a:spcAft>
                  <a:spcPts val="0"/>
                </a:spcAft>
              </a:pPr>
              <a:t>‹#›</a:t>
            </a:fld>
            <a:endParaRPr lang="en-US" dirty="0">
              <a:solidFill>
                <a:srgbClr val="8C9BA3"/>
              </a:solidFill>
            </a:endParaRPr>
          </a:p>
        </p:txBody>
      </p:sp>
    </p:spTree>
    <p:extLst>
      <p:ext uri="{BB962C8B-B14F-4D97-AF65-F5344CB8AC3E}">
        <p14:creationId xmlns:p14="http://schemas.microsoft.com/office/powerpoint/2010/main" val="2870705500"/>
      </p:ext>
    </p:extLst>
  </p:cSld>
  <p:clrMap bg1="lt1" tx1="dk1" bg2="lt2" tx2="dk2" accent1="accent1" accent2="accent2" accent3="accent3" accent4="accent4" accent5="accent5" accent6="accent6" hlink="hlink" folHlink="folHlink"/>
  <p:sldLayoutIdLst>
    <p:sldLayoutId id="2147484020" r:id="rId1"/>
    <p:sldLayoutId id="2147484021" r:id="rId2"/>
    <p:sldLayoutId id="2147484022" r:id="rId3"/>
    <p:sldLayoutId id="2147484023" r:id="rId4"/>
    <p:sldLayoutId id="2147484024" r:id="rId5"/>
    <p:sldLayoutId id="2147484025" r:id="rId6"/>
    <p:sldLayoutId id="2147484026" r:id="rId7"/>
    <p:sldLayoutId id="2147484027" r:id="rId8"/>
    <p:sldLayoutId id="2147484028" r:id="rId9"/>
    <p:sldLayoutId id="2147484029" r:id="rId10"/>
    <p:sldLayoutId id="2147484030" r:id="rId11"/>
    <p:sldLayoutId id="2147484031" r:id="rId12"/>
    <p:sldLayoutId id="2147484032" r:id="rId13"/>
    <p:sldLayoutId id="2147484033" r:id="rId14"/>
    <p:sldLayoutId id="2147484034" r:id="rId15"/>
    <p:sldLayoutId id="2147484035" r:id="rId16"/>
    <p:sldLayoutId id="2147484036" r:id="rId17"/>
    <p:sldLayoutId id="2147484037" r:id="rId18"/>
    <p:sldLayoutId id="2147484038" r:id="rId19"/>
    <p:sldLayoutId id="2147484039" r:id="rId20"/>
    <p:sldLayoutId id="2147484040" r:id="rId21"/>
    <p:sldLayoutId id="2147484041" r:id="rId22"/>
    <p:sldLayoutId id="2147484042" r:id="rId23"/>
    <p:sldLayoutId id="2147484043" r:id="rId24"/>
    <p:sldLayoutId id="2147484044" r:id="rId25"/>
    <p:sldLayoutId id="2147484045" r:id="rId26"/>
    <p:sldLayoutId id="2147484046" r:id="rId27"/>
    <p:sldLayoutId id="2147484048" r:id="rId28"/>
    <p:sldLayoutId id="2147484049" r:id="rId29"/>
    <p:sldLayoutId id="2147484050" r:id="rId30"/>
  </p:sldLayoutIdLst>
  <p:hf hdr="0" ftr="0" dt="0"/>
  <p:txStyles>
    <p:titleStyle>
      <a:lvl1pPr algn="l" defTabSz="914333" rtl="0" eaLnBrk="1" latinLnBrk="0" hangingPunct="1">
        <a:spcBef>
          <a:spcPct val="0"/>
        </a:spcBef>
        <a:buNone/>
        <a:defRPr sz="4000" b="0" kern="1200">
          <a:solidFill>
            <a:srgbClr val="009EC2"/>
          </a:solidFill>
          <a:latin typeface="Arial" pitchFamily="34" charset="0"/>
          <a:ea typeface="+mj-ea"/>
          <a:cs typeface="Arial" pitchFamily="34" charset="0"/>
        </a:defRPr>
      </a:lvl1pPr>
    </p:titleStyle>
    <p:bodyStyle>
      <a:lvl1pPr marL="342874" indent="-342874" algn="l" defTabSz="914333" rtl="0" eaLnBrk="1" latinLnBrk="0" hangingPunct="1">
        <a:spcBef>
          <a:spcPct val="20000"/>
        </a:spcBef>
        <a:buClr>
          <a:srgbClr val="9CD4E4"/>
        </a:buClr>
        <a:buSzPct val="85000"/>
        <a:buFontTx/>
        <a:buBlip>
          <a:blip r:embed="rId34"/>
        </a:buBlip>
        <a:defRPr sz="2800" kern="1200">
          <a:solidFill>
            <a:schemeClr val="tx1"/>
          </a:solidFill>
          <a:latin typeface="Arial" pitchFamily="34" charset="0"/>
          <a:ea typeface="+mn-ea"/>
          <a:cs typeface="Arial" pitchFamily="34" charset="0"/>
        </a:defRPr>
      </a:lvl1pPr>
      <a:lvl2pPr marL="742893" indent="-285729" algn="l" defTabSz="914333" rtl="0" eaLnBrk="1" latinLnBrk="0" hangingPunct="1">
        <a:spcBef>
          <a:spcPct val="20000"/>
        </a:spcBef>
        <a:buClr>
          <a:srgbClr val="9CD4E4"/>
        </a:buClr>
        <a:buSzPct val="85000"/>
        <a:buFont typeface="Arial" pitchFamily="34" charset="0"/>
        <a:buChar char="–"/>
        <a:defRPr sz="2400" kern="1200">
          <a:solidFill>
            <a:schemeClr val="tx1"/>
          </a:solidFill>
          <a:latin typeface="Arial" pitchFamily="34" charset="0"/>
          <a:ea typeface="+mn-ea"/>
          <a:cs typeface="Arial" pitchFamily="34" charset="0"/>
        </a:defRPr>
      </a:lvl2pPr>
      <a:lvl3pPr marL="1142914" indent="-228584" algn="l" defTabSz="914333" rtl="0" eaLnBrk="1" latinLnBrk="0" hangingPunct="1">
        <a:spcBef>
          <a:spcPct val="20000"/>
        </a:spcBef>
        <a:buClr>
          <a:srgbClr val="9CD4E4"/>
        </a:buClr>
        <a:buSzPct val="85000"/>
        <a:buFont typeface="Arial" pitchFamily="34" charset="0"/>
        <a:buChar char="–"/>
        <a:defRPr sz="2000" kern="1200">
          <a:solidFill>
            <a:schemeClr val="tx1"/>
          </a:solidFill>
          <a:latin typeface="Arial" pitchFamily="34" charset="0"/>
          <a:ea typeface="+mn-ea"/>
          <a:cs typeface="Arial" pitchFamily="34" charset="0"/>
        </a:defRPr>
      </a:lvl3pPr>
      <a:lvl4pPr marL="1600080" indent="-228584" algn="l" defTabSz="914333" rtl="0" eaLnBrk="1" latinLnBrk="0" hangingPunct="1">
        <a:spcBef>
          <a:spcPct val="20000"/>
        </a:spcBef>
        <a:buClr>
          <a:srgbClr val="9CD4E4"/>
        </a:buClr>
        <a:buSzPct val="85000"/>
        <a:buFont typeface="Arial" pitchFamily="34" charset="0"/>
        <a:buChar char="–"/>
        <a:defRPr sz="1800" kern="1200">
          <a:solidFill>
            <a:schemeClr val="tx1"/>
          </a:solidFill>
          <a:latin typeface="Arial" pitchFamily="34" charset="0"/>
          <a:ea typeface="+mn-ea"/>
          <a:cs typeface="Arial" pitchFamily="34" charset="0"/>
        </a:defRPr>
      </a:lvl4pPr>
      <a:lvl5pPr marL="2057246" indent="-228584" algn="l" defTabSz="914333" rtl="0" eaLnBrk="1" latinLnBrk="0" hangingPunct="1">
        <a:spcBef>
          <a:spcPct val="20000"/>
        </a:spcBef>
        <a:buClr>
          <a:srgbClr val="9CD4E4"/>
        </a:buClr>
        <a:buSzPct val="85000"/>
        <a:buFont typeface="Arial" pitchFamily="34" charset="0"/>
        <a:buChar char="–"/>
        <a:defRPr sz="1800" kern="1200">
          <a:solidFill>
            <a:schemeClr val="tx1"/>
          </a:solidFill>
          <a:latin typeface="Arial" pitchFamily="34" charset="0"/>
          <a:ea typeface="+mn-ea"/>
          <a:cs typeface="Arial" pitchFamily="34" charset="0"/>
        </a:defRPr>
      </a:lvl5pPr>
      <a:lvl6pPr marL="2514412" indent="-228584"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3" rtl="0" eaLnBrk="1" latinLnBrk="0" hangingPunct="1">
        <a:defRPr sz="1800" kern="1200">
          <a:solidFill>
            <a:schemeClr val="tx1"/>
          </a:solidFill>
          <a:latin typeface="+mn-lt"/>
          <a:ea typeface="+mn-ea"/>
          <a:cs typeface="+mn-cs"/>
        </a:defRPr>
      </a:lvl1pPr>
      <a:lvl2pPr marL="457167"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30" algn="l" defTabSz="914333" rtl="0" eaLnBrk="1" latinLnBrk="0" hangingPunct="1">
        <a:defRPr sz="1800" kern="1200">
          <a:solidFill>
            <a:schemeClr val="tx1"/>
          </a:solidFill>
          <a:latin typeface="+mn-lt"/>
          <a:ea typeface="+mn-ea"/>
          <a:cs typeface="+mn-cs"/>
        </a:defRPr>
      </a:lvl6pPr>
      <a:lvl7pPr marL="2742994"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7" algn="l" defTabSz="91433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122238"/>
            <a:ext cx="8229600" cy="10207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457200" y="1600200"/>
            <a:ext cx="8229600" cy="4297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pic>
        <p:nvPicPr>
          <p:cNvPr id="6148" name="Picture 7" descr="IHI_LogoColor"/>
          <p:cNvPicPr>
            <a:picLocks noChangeAspect="1" noChangeArrowheads="1"/>
          </p:cNvPicPr>
          <p:nvPr/>
        </p:nvPicPr>
        <p:blipFill>
          <a:blip r:embed="rId19" cstate="print"/>
          <a:srcRect/>
          <a:stretch>
            <a:fillRect/>
          </a:stretch>
        </p:blipFill>
        <p:spPr bwMode="auto">
          <a:xfrm>
            <a:off x="7239000" y="6019800"/>
            <a:ext cx="1676400" cy="658813"/>
          </a:xfrm>
          <a:prstGeom prst="rect">
            <a:avLst/>
          </a:prstGeom>
          <a:noFill/>
          <a:ln w="9525">
            <a:noFill/>
            <a:miter lim="800000"/>
            <a:headEnd/>
            <a:tailEnd/>
          </a:ln>
        </p:spPr>
      </p:pic>
      <p:sp>
        <p:nvSpPr>
          <p:cNvPr id="18440" name="Rectangle 8"/>
          <p:cNvSpPr>
            <a:spLocks noChangeArrowheads="1"/>
          </p:cNvSpPr>
          <p:nvPr/>
        </p:nvSpPr>
        <p:spPr bwMode="auto">
          <a:xfrm>
            <a:off x="228600" y="1249363"/>
            <a:ext cx="8720138" cy="46037"/>
          </a:xfrm>
          <a:prstGeom prst="rect">
            <a:avLst/>
          </a:prstGeom>
          <a:gradFill rotWithShape="1">
            <a:gsLst>
              <a:gs pos="0">
                <a:srgbClr val="000099"/>
              </a:gs>
              <a:gs pos="100000">
                <a:srgbClr val="226A55"/>
              </a:gs>
            </a:gsLst>
            <a:lin ang="0" scaled="1"/>
          </a:gradFill>
          <a:ln w="9525">
            <a:solidFill>
              <a:schemeClr val="accent2"/>
            </a:solidFill>
            <a:miter lim="800000"/>
            <a:headEnd/>
            <a:tailEnd/>
          </a:ln>
          <a:effectLst/>
        </p:spPr>
        <p:txBody>
          <a:bodyPr wrap="none" anchor="ctr"/>
          <a:lstStyle/>
          <a:p>
            <a:pPr>
              <a:defRPr/>
            </a:pPr>
            <a:endParaRPr lang="en-US" dirty="0">
              <a:solidFill>
                <a:srgbClr val="000000"/>
              </a:solidFill>
              <a:latin typeface="Arial" charset="0"/>
            </a:endParaRPr>
          </a:p>
        </p:txBody>
      </p:sp>
      <p:sp>
        <p:nvSpPr>
          <p:cNvPr id="18441" name="Rectangle 9"/>
          <p:cNvSpPr>
            <a:spLocks noGrp="1" noChangeArrowheads="1"/>
          </p:cNvSpPr>
          <p:nvPr>
            <p:ph type="ftr" sz="quarter" idx="3"/>
          </p:nvPr>
        </p:nvSpPr>
        <p:spPr bwMode="auto">
          <a:xfrm>
            <a:off x="1600200" y="6153150"/>
            <a:ext cx="5410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dirty="0">
                <a:latin typeface="Arial" charset="0"/>
              </a:defRPr>
            </a:lvl1pPr>
          </a:lstStyle>
          <a:p>
            <a:pPr>
              <a:defRPr/>
            </a:pPr>
            <a:endParaRPr lang="en-US" dirty="0">
              <a:solidFill>
                <a:srgbClr val="000000"/>
              </a:solidFill>
            </a:endParaRPr>
          </a:p>
          <a:p>
            <a:pPr>
              <a:defRPr/>
            </a:pPr>
            <a:endParaRPr lang="en-US" dirty="0">
              <a:solidFill>
                <a:srgbClr val="000000"/>
              </a:solidFill>
            </a:endParaRPr>
          </a:p>
        </p:txBody>
      </p:sp>
      <p:sp>
        <p:nvSpPr>
          <p:cNvPr id="18442" name="Rectangle 10"/>
          <p:cNvSpPr>
            <a:spLocks noGrp="1" noChangeArrowheads="1"/>
          </p:cNvSpPr>
          <p:nvPr>
            <p:ph type="sldNum" sz="quarter" idx="4"/>
          </p:nvPr>
        </p:nvSpPr>
        <p:spPr bwMode="auto">
          <a:xfrm>
            <a:off x="457200" y="6151563"/>
            <a:ext cx="914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dirty="0">
                <a:latin typeface="Arial" charset="0"/>
              </a:defRPr>
            </a:lvl1pPr>
          </a:lstStyle>
          <a:p>
            <a:pPr>
              <a:defRPr/>
            </a:pPr>
            <a:endParaRPr lang="en-US" dirty="0">
              <a:solidFill>
                <a:srgbClr val="000000"/>
              </a:solidFill>
            </a:endParaRPr>
          </a:p>
          <a:p>
            <a:pPr>
              <a:defRPr/>
            </a:pPr>
            <a:fld id="{4D54C7A9-6516-4C8B-A37F-914EDAFCF26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06813512"/>
      </p:ext>
    </p:extLst>
  </p:cSld>
  <p:clrMap bg1="lt1" tx1="dk1" bg2="lt2" tx2="dk2" accent1="accent1" accent2="accent2" accent3="accent3" accent4="accent4" accent5="accent5" accent6="accent6" hlink="hlink" folHlink="folHlink"/>
  <p:sldLayoutIdLst>
    <p:sldLayoutId id="2147484053" r:id="rId1"/>
    <p:sldLayoutId id="2147484054" r:id="rId2"/>
    <p:sldLayoutId id="2147484055" r:id="rId3"/>
    <p:sldLayoutId id="2147484056" r:id="rId4"/>
    <p:sldLayoutId id="2147484057" r:id="rId5"/>
    <p:sldLayoutId id="2147484058" r:id="rId6"/>
    <p:sldLayoutId id="2147484059" r:id="rId7"/>
    <p:sldLayoutId id="2147484060" r:id="rId8"/>
    <p:sldLayoutId id="2147484061" r:id="rId9"/>
    <p:sldLayoutId id="2147484062" r:id="rId10"/>
    <p:sldLayoutId id="2147484063" r:id="rId11"/>
    <p:sldLayoutId id="2147484064" r:id="rId12"/>
    <p:sldLayoutId id="2147484065" r:id="rId13"/>
    <p:sldLayoutId id="2147484066" r:id="rId14"/>
    <p:sldLayoutId id="2147484067" r:id="rId15"/>
    <p:sldLayoutId id="2147484068" r:id="rId16"/>
    <p:sldLayoutId id="2147484069" r:id="rId17"/>
  </p:sldLayoutIdLst>
  <p:hf sldNum="0" hdr="0" dt="0"/>
  <p:txStyles>
    <p:titleStyle>
      <a:lvl1pPr algn="ctr" rtl="0" eaLnBrk="1" fontAlgn="base" hangingPunct="1">
        <a:spcBef>
          <a:spcPct val="0"/>
        </a:spcBef>
        <a:spcAft>
          <a:spcPct val="0"/>
        </a:spcAft>
        <a:defRPr sz="4400">
          <a:solidFill>
            <a:srgbClr val="000099"/>
          </a:solidFill>
          <a:latin typeface="+mj-lt"/>
          <a:ea typeface="+mj-ea"/>
          <a:cs typeface="+mj-cs"/>
        </a:defRPr>
      </a:lvl1pPr>
      <a:lvl2pPr algn="ctr" rtl="0" eaLnBrk="1" fontAlgn="base" hangingPunct="1">
        <a:spcBef>
          <a:spcPct val="0"/>
        </a:spcBef>
        <a:spcAft>
          <a:spcPct val="0"/>
        </a:spcAft>
        <a:defRPr sz="4400">
          <a:solidFill>
            <a:srgbClr val="000099"/>
          </a:solidFill>
          <a:latin typeface="Arial" charset="0"/>
        </a:defRPr>
      </a:lvl2pPr>
      <a:lvl3pPr algn="ctr" rtl="0" eaLnBrk="1" fontAlgn="base" hangingPunct="1">
        <a:spcBef>
          <a:spcPct val="0"/>
        </a:spcBef>
        <a:spcAft>
          <a:spcPct val="0"/>
        </a:spcAft>
        <a:defRPr sz="4400">
          <a:solidFill>
            <a:srgbClr val="000099"/>
          </a:solidFill>
          <a:latin typeface="Arial" charset="0"/>
        </a:defRPr>
      </a:lvl3pPr>
      <a:lvl4pPr algn="ctr" rtl="0" eaLnBrk="1" fontAlgn="base" hangingPunct="1">
        <a:spcBef>
          <a:spcPct val="0"/>
        </a:spcBef>
        <a:spcAft>
          <a:spcPct val="0"/>
        </a:spcAft>
        <a:defRPr sz="4400">
          <a:solidFill>
            <a:srgbClr val="000099"/>
          </a:solidFill>
          <a:latin typeface="Arial" charset="0"/>
        </a:defRPr>
      </a:lvl4pPr>
      <a:lvl5pPr algn="ctr" rtl="0" eaLnBrk="1" fontAlgn="base" hangingPunct="1">
        <a:spcBef>
          <a:spcPct val="0"/>
        </a:spcBef>
        <a:spcAft>
          <a:spcPct val="0"/>
        </a:spcAft>
        <a:defRPr sz="4400">
          <a:solidFill>
            <a:srgbClr val="000099"/>
          </a:solidFill>
          <a:latin typeface="Arial" charset="0"/>
        </a:defRPr>
      </a:lvl5pPr>
      <a:lvl6pPr marL="457200" algn="ctr" rtl="0" eaLnBrk="1" fontAlgn="base" hangingPunct="1">
        <a:spcBef>
          <a:spcPct val="0"/>
        </a:spcBef>
        <a:spcAft>
          <a:spcPct val="0"/>
        </a:spcAft>
        <a:defRPr sz="4400">
          <a:solidFill>
            <a:srgbClr val="000099"/>
          </a:solidFill>
          <a:latin typeface="Arial" charset="0"/>
        </a:defRPr>
      </a:lvl6pPr>
      <a:lvl7pPr marL="914400" algn="ctr" rtl="0" eaLnBrk="1" fontAlgn="base" hangingPunct="1">
        <a:spcBef>
          <a:spcPct val="0"/>
        </a:spcBef>
        <a:spcAft>
          <a:spcPct val="0"/>
        </a:spcAft>
        <a:defRPr sz="4400">
          <a:solidFill>
            <a:srgbClr val="000099"/>
          </a:solidFill>
          <a:latin typeface="Arial" charset="0"/>
        </a:defRPr>
      </a:lvl7pPr>
      <a:lvl8pPr marL="1371600" algn="ctr" rtl="0" eaLnBrk="1" fontAlgn="base" hangingPunct="1">
        <a:spcBef>
          <a:spcPct val="0"/>
        </a:spcBef>
        <a:spcAft>
          <a:spcPct val="0"/>
        </a:spcAft>
        <a:defRPr sz="4400">
          <a:solidFill>
            <a:srgbClr val="000099"/>
          </a:solidFill>
          <a:latin typeface="Arial" charset="0"/>
        </a:defRPr>
      </a:lvl8pPr>
      <a:lvl9pPr marL="1828800" algn="ctr" rtl="0" eaLnBrk="1" fontAlgn="base" hangingPunct="1">
        <a:spcBef>
          <a:spcPct val="0"/>
        </a:spcBef>
        <a:spcAft>
          <a:spcPct val="0"/>
        </a:spcAft>
        <a:defRPr sz="4400">
          <a:solidFill>
            <a:srgbClr val="000099"/>
          </a:solidFill>
          <a:latin typeface="Arial" charset="0"/>
        </a:defRPr>
      </a:lvl9pPr>
    </p:titleStyle>
    <p:bodyStyle>
      <a:lvl1pPr marL="342900" indent="-342900" algn="l" rtl="0" eaLnBrk="1" fontAlgn="base" hangingPunct="1">
        <a:spcBef>
          <a:spcPct val="20000"/>
        </a:spcBef>
        <a:spcAft>
          <a:spcPct val="0"/>
        </a:spcAft>
        <a:buClr>
          <a:schemeClr val="tx1"/>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Font typeface="Arial" pitchFamily="34" charset="0"/>
        <a:buChar char="─"/>
        <a:defRPr sz="2800">
          <a:solidFill>
            <a:schemeClr val="tx1"/>
          </a:solidFill>
          <a:latin typeface="+mn-lt"/>
        </a:defRPr>
      </a:lvl2pPr>
      <a:lvl3pPr marL="1143000" indent="-228600" algn="l" rtl="0" eaLnBrk="1" fontAlgn="base" hangingPunct="1">
        <a:spcBef>
          <a:spcPct val="20000"/>
        </a:spcBef>
        <a:spcAft>
          <a:spcPct val="0"/>
        </a:spcAft>
        <a:buClr>
          <a:schemeClr val="tx1"/>
        </a:buClr>
        <a:buFont typeface="Wingdings" pitchFamily="2" charset="2"/>
        <a:buChar char="Ø"/>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29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1028" name="Rectangle 5"/>
          <p:cNvSpPr>
            <a:spLocks noChangeArrowheads="1"/>
          </p:cNvSpPr>
          <p:nvPr/>
        </p:nvSpPr>
        <p:spPr bwMode="auto">
          <a:xfrm>
            <a:off x="228600" y="1249363"/>
            <a:ext cx="8720138" cy="46037"/>
          </a:xfrm>
          <a:prstGeom prst="rect">
            <a:avLst/>
          </a:prstGeom>
          <a:gradFill rotWithShape="1">
            <a:gsLst>
              <a:gs pos="0">
                <a:srgbClr val="000099"/>
              </a:gs>
              <a:gs pos="100000">
                <a:srgbClr val="226A55"/>
              </a:gs>
            </a:gsLst>
            <a:lin ang="0" scaled="1"/>
          </a:gradFill>
          <a:ln w="9525">
            <a:solidFill>
              <a:schemeClr val="accent2"/>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dirty="0" smtClean="0">
              <a:solidFill>
                <a:srgbClr val="000000"/>
              </a:solidFill>
            </a:endParaRPr>
          </a:p>
        </p:txBody>
      </p:sp>
      <p:sp>
        <p:nvSpPr>
          <p:cNvPr id="220166" name="Rectangle 6"/>
          <p:cNvSpPr>
            <a:spLocks noGrp="1" noChangeArrowheads="1"/>
          </p:cNvSpPr>
          <p:nvPr>
            <p:ph type="ftr" sz="quarter" idx="3"/>
          </p:nvPr>
        </p:nvSpPr>
        <p:spPr bwMode="auto">
          <a:xfrm>
            <a:off x="1600200" y="6153150"/>
            <a:ext cx="5410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dirty="0">
              <a:solidFill>
                <a:srgbClr val="000000"/>
              </a:solidFill>
            </a:endParaRPr>
          </a:p>
          <a:p>
            <a:pPr>
              <a:defRPr/>
            </a:pPr>
            <a:endParaRPr lang="en-US" dirty="0">
              <a:solidFill>
                <a:srgbClr val="000000"/>
              </a:solidFill>
            </a:endParaRPr>
          </a:p>
        </p:txBody>
      </p:sp>
      <p:sp>
        <p:nvSpPr>
          <p:cNvPr id="220167" name="Rectangle 7"/>
          <p:cNvSpPr>
            <a:spLocks noGrp="1" noChangeArrowheads="1"/>
          </p:cNvSpPr>
          <p:nvPr>
            <p:ph type="sldNum" sz="quarter" idx="4"/>
          </p:nvPr>
        </p:nvSpPr>
        <p:spPr bwMode="auto">
          <a:xfrm>
            <a:off x="457200" y="6151563"/>
            <a:ext cx="914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dirty="0">
              <a:solidFill>
                <a:srgbClr val="000000"/>
              </a:solidFill>
            </a:endParaRPr>
          </a:p>
          <a:p>
            <a:pPr>
              <a:defRPr/>
            </a:pPr>
            <a:fld id="{16D70D3F-A34E-437A-9B9C-938827214D76}" type="slidenum">
              <a:rPr lang="en-US" altLang="en-US">
                <a:solidFill>
                  <a:srgbClr val="000000"/>
                </a:solidFill>
              </a:rPr>
              <a:pPr>
                <a:defRPr/>
              </a:pPr>
              <a:t>‹#›</a:t>
            </a:fld>
            <a:endParaRPr lang="en-US" altLang="en-US" dirty="0">
              <a:solidFill>
                <a:srgbClr val="000000"/>
              </a:solidFill>
            </a:endParaRPr>
          </a:p>
        </p:txBody>
      </p:sp>
      <p:pic>
        <p:nvPicPr>
          <p:cNvPr id="1031" name="Picture 9"/>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239000" y="6324600"/>
            <a:ext cx="1219200"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0"/>
          <p:cNvSpPr>
            <a:spLocks noChangeArrowheads="1"/>
          </p:cNvSpPr>
          <p:nvPr userDrawn="1"/>
        </p:nvSpPr>
        <p:spPr bwMode="auto">
          <a:xfrm>
            <a:off x="2057400" y="6521450"/>
            <a:ext cx="31210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hangingPunct="0"/>
            <a:r>
              <a:rPr lang="en-US" altLang="en-US" sz="1600" dirty="0" smtClean="0">
                <a:solidFill>
                  <a:srgbClr val="000000"/>
                </a:solidFill>
                <a:sym typeface="Symbol" panose="05050102010706020507" pitchFamily="18" charset="2"/>
              </a:rPr>
              <a:t> Kirk Jensen, MD MBA FACEP</a:t>
            </a:r>
          </a:p>
        </p:txBody>
      </p:sp>
      <p:pic>
        <p:nvPicPr>
          <p:cNvPr id="1033" name="Picture 12" descr="IHI_LogoColor"/>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5257800" y="6199188"/>
            <a:ext cx="1676400"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7950219"/>
      </p:ext>
    </p:extLst>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Lst>
  <p:hf sldNum="0" hdr="0" dt="0"/>
  <p:txStyles>
    <p:titleStyle>
      <a:lvl1pPr algn="ctr" rtl="0" eaLnBrk="0" fontAlgn="base" hangingPunct="0">
        <a:spcBef>
          <a:spcPct val="0"/>
        </a:spcBef>
        <a:spcAft>
          <a:spcPct val="0"/>
        </a:spcAft>
        <a:defRPr sz="4400">
          <a:solidFill>
            <a:srgbClr val="000099"/>
          </a:solidFill>
          <a:latin typeface="+mj-lt"/>
          <a:ea typeface="+mj-ea"/>
          <a:cs typeface="+mj-cs"/>
        </a:defRPr>
      </a:lvl1pPr>
      <a:lvl2pPr algn="ctr" rtl="0" eaLnBrk="0" fontAlgn="base" hangingPunct="0">
        <a:spcBef>
          <a:spcPct val="0"/>
        </a:spcBef>
        <a:spcAft>
          <a:spcPct val="0"/>
        </a:spcAft>
        <a:defRPr sz="4400">
          <a:solidFill>
            <a:srgbClr val="000099"/>
          </a:solidFill>
          <a:latin typeface="Arial" charset="0"/>
        </a:defRPr>
      </a:lvl2pPr>
      <a:lvl3pPr algn="ctr" rtl="0" eaLnBrk="0" fontAlgn="base" hangingPunct="0">
        <a:spcBef>
          <a:spcPct val="0"/>
        </a:spcBef>
        <a:spcAft>
          <a:spcPct val="0"/>
        </a:spcAft>
        <a:defRPr sz="4400">
          <a:solidFill>
            <a:srgbClr val="000099"/>
          </a:solidFill>
          <a:latin typeface="Arial" charset="0"/>
        </a:defRPr>
      </a:lvl3pPr>
      <a:lvl4pPr algn="ctr" rtl="0" eaLnBrk="0" fontAlgn="base" hangingPunct="0">
        <a:spcBef>
          <a:spcPct val="0"/>
        </a:spcBef>
        <a:spcAft>
          <a:spcPct val="0"/>
        </a:spcAft>
        <a:defRPr sz="4400">
          <a:solidFill>
            <a:srgbClr val="000099"/>
          </a:solidFill>
          <a:latin typeface="Arial" charset="0"/>
        </a:defRPr>
      </a:lvl4pPr>
      <a:lvl5pPr algn="ctr" rtl="0" eaLnBrk="0" fontAlgn="base" hangingPunct="0">
        <a:spcBef>
          <a:spcPct val="0"/>
        </a:spcBef>
        <a:spcAft>
          <a:spcPct val="0"/>
        </a:spcAft>
        <a:defRPr sz="4400">
          <a:solidFill>
            <a:srgbClr val="000099"/>
          </a:solidFill>
          <a:latin typeface="Arial" charset="0"/>
        </a:defRPr>
      </a:lvl5pPr>
      <a:lvl6pPr marL="457200" algn="ctr" rtl="0" fontAlgn="base">
        <a:spcBef>
          <a:spcPct val="0"/>
        </a:spcBef>
        <a:spcAft>
          <a:spcPct val="0"/>
        </a:spcAft>
        <a:defRPr sz="4400">
          <a:solidFill>
            <a:srgbClr val="000099"/>
          </a:solidFill>
          <a:latin typeface="Arial" charset="0"/>
        </a:defRPr>
      </a:lvl6pPr>
      <a:lvl7pPr marL="914400" algn="ctr" rtl="0" fontAlgn="base">
        <a:spcBef>
          <a:spcPct val="0"/>
        </a:spcBef>
        <a:spcAft>
          <a:spcPct val="0"/>
        </a:spcAft>
        <a:defRPr sz="4400">
          <a:solidFill>
            <a:srgbClr val="000099"/>
          </a:solidFill>
          <a:latin typeface="Arial" charset="0"/>
        </a:defRPr>
      </a:lvl7pPr>
      <a:lvl8pPr marL="1371600" algn="ctr" rtl="0" fontAlgn="base">
        <a:spcBef>
          <a:spcPct val="0"/>
        </a:spcBef>
        <a:spcAft>
          <a:spcPct val="0"/>
        </a:spcAft>
        <a:defRPr sz="4400">
          <a:solidFill>
            <a:srgbClr val="000099"/>
          </a:solidFill>
          <a:latin typeface="Arial" charset="0"/>
        </a:defRPr>
      </a:lvl8pPr>
      <a:lvl9pPr marL="1828800" algn="ctr" rtl="0" fontAlgn="base">
        <a:spcBef>
          <a:spcPct val="0"/>
        </a:spcBef>
        <a:spcAft>
          <a:spcPct val="0"/>
        </a:spcAft>
        <a:defRPr sz="4400">
          <a:solidFill>
            <a:srgbClr val="000099"/>
          </a:solidFill>
          <a:latin typeface="Arial" charset="0"/>
        </a:defRPr>
      </a:lvl9pPr>
    </p:titleStyle>
    <p:bodyStyle>
      <a:lvl1pPr marL="342900" indent="-342900" algn="l" rtl="0" eaLnBrk="0" fontAlgn="base" hangingPunct="0">
        <a:spcBef>
          <a:spcPct val="20000"/>
        </a:spcBef>
        <a:spcAft>
          <a:spcPct val="0"/>
        </a:spcAft>
        <a:buClr>
          <a:schemeClr val="tx1"/>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Font typeface="Arial" panose="020B0604020202020204" pitchFamily="34" charset="0"/>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Font typeface="Wingdings" panose="05000000000000000000" pitchFamily="2" charset="2"/>
        <a:buChar char="Ø"/>
        <a:defRPr sz="2400">
          <a:solidFill>
            <a:schemeClr val="tx1"/>
          </a:solidFill>
          <a:latin typeface="+mn-lt"/>
        </a:defRPr>
      </a:lvl3pPr>
      <a:lvl4pPr marL="1600200" indent="-228600" algn="l" rtl="0" eaLnBrk="0" fontAlgn="base" hangingPunct="0">
        <a:spcBef>
          <a:spcPct val="20000"/>
        </a:spcBef>
        <a:spcAft>
          <a:spcPct val="0"/>
        </a:spcAft>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48"/>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762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304800" y="1066800"/>
            <a:ext cx="822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cxnSp>
        <p:nvCxnSpPr>
          <p:cNvPr id="10" name="Straight Connector 9"/>
          <p:cNvCxnSpPr/>
          <p:nvPr userDrawn="1"/>
        </p:nvCxnSpPr>
        <p:spPr>
          <a:xfrm>
            <a:off x="457200" y="914400"/>
            <a:ext cx="8229600" cy="0"/>
          </a:xfrm>
          <a:prstGeom prst="line">
            <a:avLst/>
          </a:prstGeom>
          <a:ln w="57150">
            <a:solidFill>
              <a:srgbClr val="455660">
                <a:alpha val="63922"/>
              </a:srgbClr>
            </a:solidFill>
          </a:ln>
        </p:spPr>
        <p:style>
          <a:lnRef idx="1">
            <a:schemeClr val="accent1"/>
          </a:lnRef>
          <a:fillRef idx="0">
            <a:schemeClr val="accent1"/>
          </a:fillRef>
          <a:effectRef idx="0">
            <a:schemeClr val="accent1"/>
          </a:effectRef>
          <a:fontRef idx="minor">
            <a:schemeClr val="tx1"/>
          </a:fontRef>
        </p:style>
      </p:cxnSp>
      <p:sp>
        <p:nvSpPr>
          <p:cNvPr id="9" name="Slide Number Placeholder 2"/>
          <p:cNvSpPr>
            <a:spLocks noGrp="1"/>
          </p:cNvSpPr>
          <p:nvPr>
            <p:ph type="sldNum" sz="quarter" idx="4"/>
          </p:nvPr>
        </p:nvSpPr>
        <p:spPr>
          <a:xfrm>
            <a:off x="8229600" y="320676"/>
            <a:ext cx="552450"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900" b="1" smtClean="0">
                <a:solidFill>
                  <a:srgbClr val="CDD4D9"/>
                </a:solidFill>
                <a:cs typeface="Arial" panose="020B0604020202020204" pitchFamily="34" charset="0"/>
              </a:defRPr>
            </a:lvl1pPr>
          </a:lstStyle>
          <a:p>
            <a:pPr>
              <a:defRPr/>
            </a:pPr>
            <a:r>
              <a:rPr lang="en-US" altLang="en-US" dirty="0">
                <a:ea typeface="ＭＳ Ｐゴシック" panose="020B0600070205080204" pitchFamily="34" charset="-128"/>
              </a:rPr>
              <a:t>P</a:t>
            </a:r>
            <a:fld id="{D316B030-19A6-4539-AFDD-07B34F6610EC}" type="slidenum">
              <a:rPr lang="en-US" altLang="en-US">
                <a:solidFill>
                  <a:srgbClr val="8C9BA3"/>
                </a:solidFill>
                <a:ea typeface="ＭＳ Ｐゴシック" panose="020B0600070205080204" pitchFamily="34" charset="-128"/>
              </a:rPr>
              <a:pPr>
                <a:defRPr/>
              </a:pPr>
              <a:t>‹#›</a:t>
            </a:fld>
            <a:endParaRPr lang="en-US" altLang="en-US" dirty="0">
              <a:solidFill>
                <a:srgbClr val="8C9BA3"/>
              </a:solidFill>
              <a:ea typeface="ＭＳ Ｐゴシック" panose="020B0600070205080204" pitchFamily="34" charset="-128"/>
            </a:endParaRPr>
          </a:p>
        </p:txBody>
      </p:sp>
      <p:sp>
        <p:nvSpPr>
          <p:cNvPr id="7" name="Text Placeholder 9"/>
          <p:cNvSpPr txBox="1">
            <a:spLocks/>
          </p:cNvSpPr>
          <p:nvPr userDrawn="1"/>
        </p:nvSpPr>
        <p:spPr>
          <a:xfrm>
            <a:off x="457200" y="6132513"/>
            <a:ext cx="7620000" cy="609600"/>
          </a:xfrm>
          <a:prstGeom prst="rect">
            <a:avLst/>
          </a:prstGeom>
        </p:spPr>
        <p:txBody>
          <a:bodyPr anchor="ctr"/>
          <a:lstStyle>
            <a:lvl1pPr marL="0" indent="0" algn="ctr" defTabSz="914400" rtl="0" eaLnBrk="1" latinLnBrk="0" hangingPunct="1">
              <a:spcBef>
                <a:spcPts val="0"/>
              </a:spcBef>
              <a:buClr>
                <a:schemeClr val="accent1">
                  <a:lumMod val="50000"/>
                </a:schemeClr>
              </a:buClr>
              <a:buSzPct val="85000"/>
              <a:buFont typeface="Arial" pitchFamily="34" charset="0"/>
              <a:buNone/>
              <a:defRPr sz="1000" b="1" i="1" kern="1200" baseline="0">
                <a:solidFill>
                  <a:schemeClr val="bg1"/>
                </a:solidFill>
                <a:latin typeface="Arial" pitchFamily="34" charset="0"/>
                <a:ea typeface="+mn-ea"/>
                <a:cs typeface="Arial" pitchFamily="34" charset="0"/>
              </a:defRPr>
            </a:lvl1pPr>
            <a:lvl2pPr marL="742950" indent="-285750" algn="l" defTabSz="914400" rtl="0" eaLnBrk="1" latinLnBrk="0" hangingPunct="1">
              <a:spcBef>
                <a:spcPct val="20000"/>
              </a:spcBef>
              <a:buClr>
                <a:schemeClr val="accent1">
                  <a:lumMod val="50000"/>
                </a:schemeClr>
              </a:buClr>
              <a:buSzPct val="85000"/>
              <a:buFont typeface="Arial" pitchFamily="34" charset="0"/>
              <a:buNone/>
              <a:defRPr sz="1600" kern="1200">
                <a:solidFill>
                  <a:schemeClr val="bg1"/>
                </a:solidFill>
                <a:latin typeface="Arial" pitchFamily="34" charset="0"/>
                <a:ea typeface="+mn-ea"/>
                <a:cs typeface="Arial" pitchFamily="34" charset="0"/>
              </a:defRPr>
            </a:lvl2pPr>
            <a:lvl3pPr marL="1143000" indent="-228600" algn="l" defTabSz="914400" rtl="0" eaLnBrk="1" latinLnBrk="0" hangingPunct="1">
              <a:spcBef>
                <a:spcPct val="20000"/>
              </a:spcBef>
              <a:buClr>
                <a:schemeClr val="accent1">
                  <a:lumMod val="50000"/>
                </a:schemeClr>
              </a:buClr>
              <a:buSzPct val="85000"/>
              <a:buFont typeface="Arial" pitchFamily="34" charset="0"/>
              <a:buNone/>
              <a:defRPr sz="14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Clr>
                <a:schemeClr val="accent1">
                  <a:lumMod val="50000"/>
                </a:schemeClr>
              </a:buClr>
              <a:buSzPct val="85000"/>
              <a:buFont typeface="Arial" pitchFamily="34" charset="0"/>
              <a:buNone/>
              <a:defRPr sz="12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Clr>
                <a:schemeClr val="accent1">
                  <a:lumMod val="50000"/>
                </a:schemeClr>
              </a:buClr>
              <a:buSzPct val="85000"/>
              <a:buFont typeface="Arial" pitchFamily="34" charset="0"/>
              <a:buNone/>
              <a:defRPr sz="12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7299C6">
                  <a:lumMod val="50000"/>
                </a:srgbClr>
              </a:buClr>
              <a:defRPr/>
            </a:pPr>
            <a:r>
              <a:rPr lang="en-US" sz="750" dirty="0" smtClean="0">
                <a:solidFill>
                  <a:srgbClr val="FFFFFF"/>
                </a:solidFill>
              </a:rPr>
              <a:t>James M. Anderson Center</a:t>
            </a:r>
          </a:p>
          <a:p>
            <a:pPr>
              <a:buClr>
                <a:srgbClr val="7299C6">
                  <a:lumMod val="50000"/>
                </a:srgbClr>
              </a:buClr>
              <a:defRPr/>
            </a:pPr>
            <a:r>
              <a:rPr lang="en-US" sz="750" dirty="0" smtClean="0">
                <a:solidFill>
                  <a:srgbClr val="FFFFFF"/>
                </a:solidFill>
              </a:rPr>
              <a:t>For</a:t>
            </a:r>
          </a:p>
          <a:p>
            <a:pPr>
              <a:buClr>
                <a:srgbClr val="7299C6">
                  <a:lumMod val="50000"/>
                </a:srgbClr>
              </a:buClr>
              <a:defRPr/>
            </a:pPr>
            <a:r>
              <a:rPr lang="en-US" sz="750" dirty="0" smtClean="0">
                <a:solidFill>
                  <a:srgbClr val="FFFFFF"/>
                </a:solidFill>
              </a:rPr>
              <a:t>Health Systems Excellence</a:t>
            </a:r>
          </a:p>
        </p:txBody>
      </p:sp>
      <p:pic>
        <p:nvPicPr>
          <p:cNvPr id="1031" name="Picture 7" descr="cincinnati-childrens-logo-blue"/>
          <p:cNvPicPr>
            <a:picLocks noChangeAspect="1" noChangeArrowheads="1"/>
          </p:cNvPicPr>
          <p:nvPr userDrawn="1"/>
        </p:nvPicPr>
        <p:blipFill>
          <a:blip r:embed="rId49">
            <a:lum contrast="24000"/>
            <a:extLst>
              <a:ext uri="{28A0092B-C50C-407E-A947-70E740481C1C}">
                <a14:useLocalDpi xmlns:a14="http://schemas.microsoft.com/office/drawing/2010/main" val="0"/>
              </a:ext>
            </a:extLst>
          </a:blip>
          <a:srcRect/>
          <a:stretch>
            <a:fillRect/>
          </a:stretch>
        </p:blipFill>
        <p:spPr bwMode="auto">
          <a:xfrm>
            <a:off x="152400" y="6127750"/>
            <a:ext cx="12954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11" descr="IHI_Reverse.png"/>
          <p:cNvPicPr>
            <a:picLocks noChangeAspect="1"/>
          </p:cNvPicPr>
          <p:nvPr userDrawn="1"/>
        </p:nvPicPr>
        <p:blipFill>
          <a:blip r:embed="rId50">
            <a:extLst>
              <a:ext uri="{28A0092B-C50C-407E-A947-70E740481C1C}">
                <a14:useLocalDpi xmlns:a14="http://schemas.microsoft.com/office/drawing/2010/main" val="0"/>
              </a:ext>
            </a:extLst>
          </a:blip>
          <a:srcRect/>
          <a:stretch>
            <a:fillRect/>
          </a:stretch>
        </p:blipFill>
        <p:spPr bwMode="auto">
          <a:xfrm>
            <a:off x="7162800" y="6145215"/>
            <a:ext cx="16764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9466365"/>
      </p:ext>
    </p:extLst>
  </p:cSld>
  <p:clrMap bg1="lt1" tx1="dk1" bg2="lt2" tx2="dk2" accent1="accent1" accent2="accent2" accent3="accent3" accent4="accent4" accent5="accent5" accent6="accent6" hlink="hlink" folHlink="folHlink"/>
  <p:sldLayoutIdLst>
    <p:sldLayoutId id="2147484160" r:id="rId1"/>
    <p:sldLayoutId id="2147484161" r:id="rId2"/>
    <p:sldLayoutId id="2147484162" r:id="rId3"/>
    <p:sldLayoutId id="2147484163" r:id="rId4"/>
    <p:sldLayoutId id="2147484164" r:id="rId5"/>
    <p:sldLayoutId id="2147484165" r:id="rId6"/>
    <p:sldLayoutId id="2147484166" r:id="rId7"/>
    <p:sldLayoutId id="2147484167" r:id="rId8"/>
    <p:sldLayoutId id="2147484168" r:id="rId9"/>
    <p:sldLayoutId id="2147484169" r:id="rId10"/>
    <p:sldLayoutId id="2147484170" r:id="rId11"/>
    <p:sldLayoutId id="2147484171" r:id="rId12"/>
    <p:sldLayoutId id="2147484172" r:id="rId13"/>
    <p:sldLayoutId id="2147484173" r:id="rId14"/>
    <p:sldLayoutId id="2147484174" r:id="rId15"/>
    <p:sldLayoutId id="2147484175" r:id="rId16"/>
    <p:sldLayoutId id="2147484176" r:id="rId17"/>
    <p:sldLayoutId id="2147484177" r:id="rId18"/>
    <p:sldLayoutId id="2147484178" r:id="rId19"/>
    <p:sldLayoutId id="2147484179" r:id="rId20"/>
    <p:sldLayoutId id="2147484180" r:id="rId21"/>
    <p:sldLayoutId id="2147484181" r:id="rId22"/>
    <p:sldLayoutId id="2147484182" r:id="rId23"/>
    <p:sldLayoutId id="2147484183" r:id="rId24"/>
    <p:sldLayoutId id="2147484184" r:id="rId25"/>
    <p:sldLayoutId id="2147484185" r:id="rId26"/>
    <p:sldLayoutId id="2147484186" r:id="rId27"/>
    <p:sldLayoutId id="2147484187" r:id="rId28"/>
    <p:sldLayoutId id="2147484188" r:id="rId29"/>
    <p:sldLayoutId id="2147484189" r:id="rId30"/>
    <p:sldLayoutId id="2147484190" r:id="rId31"/>
    <p:sldLayoutId id="2147484191" r:id="rId32"/>
    <p:sldLayoutId id="2147484192" r:id="rId33"/>
    <p:sldLayoutId id="2147484193" r:id="rId34"/>
    <p:sldLayoutId id="2147484194" r:id="rId35"/>
    <p:sldLayoutId id="2147484195" r:id="rId36"/>
    <p:sldLayoutId id="2147484196" r:id="rId37"/>
    <p:sldLayoutId id="2147484197" r:id="rId38"/>
    <p:sldLayoutId id="2147484198" r:id="rId39"/>
    <p:sldLayoutId id="2147484199" r:id="rId40"/>
    <p:sldLayoutId id="2147484200" r:id="rId41"/>
    <p:sldLayoutId id="2147484201" r:id="rId42"/>
    <p:sldLayoutId id="2147484202" r:id="rId43"/>
    <p:sldLayoutId id="2147484203" r:id="rId44"/>
    <p:sldLayoutId id="2147484204" r:id="rId45"/>
    <p:sldLayoutId id="2147484205" r:id="rId46"/>
  </p:sldLayoutIdLst>
  <p:timing>
    <p:tnLst>
      <p:par>
        <p:cTn id="1" dur="indefinite" restart="never" nodeType="tmRoot"/>
      </p:par>
    </p:tnLst>
  </p:timing>
  <p:hf hdr="0" ftr="0" dt="0"/>
  <p:txStyles>
    <p:titleStyle>
      <a:lvl1pPr algn="l" rtl="0" eaLnBrk="0" fontAlgn="base" hangingPunct="0">
        <a:spcBef>
          <a:spcPct val="0"/>
        </a:spcBef>
        <a:spcAft>
          <a:spcPct val="0"/>
        </a:spcAft>
        <a:defRPr sz="2700" kern="1200">
          <a:solidFill>
            <a:srgbClr val="2D4C6F"/>
          </a:solidFill>
          <a:latin typeface="Arial" pitchFamily="34" charset="0"/>
          <a:ea typeface="ＭＳ Ｐゴシック" charset="0"/>
          <a:cs typeface="Arial" pitchFamily="34" charset="0"/>
        </a:defRPr>
      </a:lvl1pPr>
      <a:lvl2pPr algn="l" rtl="0" eaLnBrk="0" fontAlgn="base" hangingPunct="0">
        <a:spcBef>
          <a:spcPct val="0"/>
        </a:spcBef>
        <a:spcAft>
          <a:spcPct val="0"/>
        </a:spcAft>
        <a:defRPr sz="2700">
          <a:solidFill>
            <a:srgbClr val="2D4C6F"/>
          </a:solidFill>
          <a:latin typeface="Arial" charset="0"/>
          <a:ea typeface="ＭＳ Ｐゴシック" charset="0"/>
          <a:cs typeface="Arial" charset="0"/>
        </a:defRPr>
      </a:lvl2pPr>
      <a:lvl3pPr algn="l" rtl="0" eaLnBrk="0" fontAlgn="base" hangingPunct="0">
        <a:spcBef>
          <a:spcPct val="0"/>
        </a:spcBef>
        <a:spcAft>
          <a:spcPct val="0"/>
        </a:spcAft>
        <a:defRPr sz="2700">
          <a:solidFill>
            <a:srgbClr val="2D4C6F"/>
          </a:solidFill>
          <a:latin typeface="Arial" charset="0"/>
          <a:ea typeface="ＭＳ Ｐゴシック" charset="0"/>
          <a:cs typeface="Arial" charset="0"/>
        </a:defRPr>
      </a:lvl3pPr>
      <a:lvl4pPr algn="l" rtl="0" eaLnBrk="0" fontAlgn="base" hangingPunct="0">
        <a:spcBef>
          <a:spcPct val="0"/>
        </a:spcBef>
        <a:spcAft>
          <a:spcPct val="0"/>
        </a:spcAft>
        <a:defRPr sz="2700">
          <a:solidFill>
            <a:srgbClr val="2D4C6F"/>
          </a:solidFill>
          <a:latin typeface="Arial" charset="0"/>
          <a:ea typeface="ＭＳ Ｐゴシック" charset="0"/>
          <a:cs typeface="Arial" charset="0"/>
        </a:defRPr>
      </a:lvl4pPr>
      <a:lvl5pPr algn="l" rtl="0" eaLnBrk="0" fontAlgn="base" hangingPunct="0">
        <a:spcBef>
          <a:spcPct val="0"/>
        </a:spcBef>
        <a:spcAft>
          <a:spcPct val="0"/>
        </a:spcAft>
        <a:defRPr sz="2700">
          <a:solidFill>
            <a:srgbClr val="2D4C6F"/>
          </a:solidFill>
          <a:latin typeface="Arial" charset="0"/>
          <a:ea typeface="ＭＳ Ｐゴシック" charset="0"/>
          <a:cs typeface="Arial" charset="0"/>
        </a:defRPr>
      </a:lvl5pPr>
      <a:lvl6pPr marL="342900" algn="l" rtl="0" fontAlgn="base">
        <a:spcBef>
          <a:spcPct val="0"/>
        </a:spcBef>
        <a:spcAft>
          <a:spcPct val="0"/>
        </a:spcAft>
        <a:defRPr sz="3000">
          <a:solidFill>
            <a:srgbClr val="2D4C6F"/>
          </a:solidFill>
          <a:latin typeface="Arial" charset="0"/>
          <a:cs typeface="Arial" charset="0"/>
        </a:defRPr>
      </a:lvl6pPr>
      <a:lvl7pPr marL="685800" algn="l" rtl="0" fontAlgn="base">
        <a:spcBef>
          <a:spcPct val="0"/>
        </a:spcBef>
        <a:spcAft>
          <a:spcPct val="0"/>
        </a:spcAft>
        <a:defRPr sz="3000">
          <a:solidFill>
            <a:srgbClr val="2D4C6F"/>
          </a:solidFill>
          <a:latin typeface="Arial" charset="0"/>
          <a:cs typeface="Arial" charset="0"/>
        </a:defRPr>
      </a:lvl7pPr>
      <a:lvl8pPr marL="1028700" algn="l" rtl="0" fontAlgn="base">
        <a:spcBef>
          <a:spcPct val="0"/>
        </a:spcBef>
        <a:spcAft>
          <a:spcPct val="0"/>
        </a:spcAft>
        <a:defRPr sz="3000">
          <a:solidFill>
            <a:srgbClr val="2D4C6F"/>
          </a:solidFill>
          <a:latin typeface="Arial" charset="0"/>
          <a:cs typeface="Arial" charset="0"/>
        </a:defRPr>
      </a:lvl8pPr>
      <a:lvl9pPr marL="1371600" algn="l" rtl="0" fontAlgn="base">
        <a:spcBef>
          <a:spcPct val="0"/>
        </a:spcBef>
        <a:spcAft>
          <a:spcPct val="0"/>
        </a:spcAft>
        <a:defRPr sz="3000">
          <a:solidFill>
            <a:srgbClr val="2D4C6F"/>
          </a:solidFill>
          <a:latin typeface="Arial" charset="0"/>
          <a:cs typeface="Arial" charset="0"/>
        </a:defRPr>
      </a:lvl9pPr>
    </p:titleStyle>
    <p:bodyStyle>
      <a:lvl1pPr marL="257175" indent="-257175" algn="l" rtl="0" eaLnBrk="0" fontAlgn="base" hangingPunct="0">
        <a:spcBef>
          <a:spcPct val="20000"/>
        </a:spcBef>
        <a:spcAft>
          <a:spcPct val="0"/>
        </a:spcAft>
        <a:buClr>
          <a:srgbClr val="2D4C6F"/>
        </a:buClr>
        <a:buSzPct val="85000"/>
        <a:buFont typeface="Arial" panose="020B0604020202020204" pitchFamily="34" charset="0"/>
        <a:buChar char="•"/>
        <a:defRPr sz="1800" kern="1200">
          <a:solidFill>
            <a:schemeClr val="tx1"/>
          </a:solidFill>
          <a:latin typeface="Arial" pitchFamily="34" charset="0"/>
          <a:ea typeface="ＭＳ Ｐゴシック" charset="0"/>
          <a:cs typeface="Arial" pitchFamily="34" charset="0"/>
        </a:defRPr>
      </a:lvl1pPr>
      <a:lvl2pPr marL="557213" indent="-214313" algn="l" rtl="0" eaLnBrk="0" fontAlgn="base" hangingPunct="0">
        <a:spcBef>
          <a:spcPct val="20000"/>
        </a:spcBef>
        <a:spcAft>
          <a:spcPct val="0"/>
        </a:spcAft>
        <a:buClr>
          <a:srgbClr val="2D4C6F"/>
        </a:buClr>
        <a:buSzPct val="85000"/>
        <a:buFont typeface="Arial" panose="020B0604020202020204" pitchFamily="34" charset="0"/>
        <a:buChar char="•"/>
        <a:defRPr sz="1500" kern="1200">
          <a:solidFill>
            <a:schemeClr val="tx1"/>
          </a:solidFill>
          <a:latin typeface="Arial" pitchFamily="34" charset="0"/>
          <a:ea typeface="Arial" charset="0"/>
          <a:cs typeface="Arial" pitchFamily="34" charset="0"/>
        </a:defRPr>
      </a:lvl2pPr>
      <a:lvl3pPr marL="857250" indent="-171450" algn="l" rtl="0" eaLnBrk="0" fontAlgn="base" hangingPunct="0">
        <a:spcBef>
          <a:spcPct val="20000"/>
        </a:spcBef>
        <a:spcAft>
          <a:spcPct val="0"/>
        </a:spcAft>
        <a:buClr>
          <a:srgbClr val="2D4C6F"/>
        </a:buClr>
        <a:buSzPct val="85000"/>
        <a:buFont typeface="Arial" panose="020B0604020202020204" pitchFamily="34" charset="0"/>
        <a:buChar char="•"/>
        <a:defRPr kern="1200">
          <a:solidFill>
            <a:schemeClr val="tx1"/>
          </a:solidFill>
          <a:latin typeface="Arial" pitchFamily="34" charset="0"/>
          <a:ea typeface="Arial" charset="0"/>
          <a:cs typeface="Arial" pitchFamily="34" charset="0"/>
        </a:defRPr>
      </a:lvl3pPr>
      <a:lvl4pPr marL="1200150" indent="-171450" algn="l" rtl="0" eaLnBrk="0" fontAlgn="base" hangingPunct="0">
        <a:spcBef>
          <a:spcPct val="20000"/>
        </a:spcBef>
        <a:spcAft>
          <a:spcPct val="0"/>
        </a:spcAft>
        <a:buClr>
          <a:srgbClr val="2D4C6F"/>
        </a:buClr>
        <a:buSzPct val="85000"/>
        <a:buFont typeface="Arial" panose="020B0604020202020204" pitchFamily="34" charset="0"/>
        <a:buChar char="•"/>
        <a:defRPr sz="1200" kern="1200">
          <a:solidFill>
            <a:schemeClr val="tx1"/>
          </a:solidFill>
          <a:latin typeface="Arial" pitchFamily="34" charset="0"/>
          <a:ea typeface="Arial" charset="0"/>
          <a:cs typeface="Arial" pitchFamily="34" charset="0"/>
        </a:defRPr>
      </a:lvl4pPr>
      <a:lvl5pPr marL="1543050" indent="-171450" algn="l" rtl="0" eaLnBrk="0" fontAlgn="base" hangingPunct="0">
        <a:spcBef>
          <a:spcPct val="20000"/>
        </a:spcBef>
        <a:spcAft>
          <a:spcPct val="0"/>
        </a:spcAft>
        <a:buClr>
          <a:srgbClr val="2D4C6F"/>
        </a:buClr>
        <a:buSzPct val="85000"/>
        <a:buFont typeface="Arial" panose="020B0604020202020204" pitchFamily="34" charset="0"/>
        <a:buChar char="•"/>
        <a:defRPr sz="1200" kern="1200">
          <a:solidFill>
            <a:schemeClr val="tx1"/>
          </a:solidFill>
          <a:latin typeface="Arial" pitchFamily="34" charset="0"/>
          <a:ea typeface="Arial" charset="0"/>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01121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70454" y="1175826"/>
            <a:ext cx="8583984" cy="4950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342900" fontAlgn="auto">
              <a:spcBef>
                <a:spcPts val="0"/>
              </a:spcBef>
              <a:spcAft>
                <a:spcPts val="0"/>
              </a:spcAft>
            </a:pPr>
            <a:endParaRPr lang="en-US" dirty="0">
              <a:solidFill>
                <a:prstClr val="black">
                  <a:tint val="75000"/>
                </a:prstClr>
              </a:solidFill>
              <a:latin typeface="Calibri"/>
            </a:endParaRPr>
          </a:p>
        </p:txBody>
      </p:sp>
      <p:pic>
        <p:nvPicPr>
          <p:cNvPr id="7" name="Picture 5"/>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6278565"/>
            <a:ext cx="129540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58983220"/>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Lst>
  <p:txStyles>
    <p:titleStyle>
      <a:lvl1pPr algn="ctr" defTabSz="342900" rtl="0" eaLnBrk="1" latinLnBrk="0" hangingPunct="1">
        <a:spcBef>
          <a:spcPct val="0"/>
        </a:spcBef>
        <a:buNone/>
        <a:defRPr sz="30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7.xml"/><Relationship Id="rId1" Type="http://schemas.openxmlformats.org/officeDocument/2006/relationships/slideLayout" Target="../slideLayouts/slideLayout8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3.xml"/><Relationship Id="rId1" Type="http://schemas.openxmlformats.org/officeDocument/2006/relationships/vmlDrawing" Target="../drawings/vmlDrawing1.vml"/><Relationship Id="rId4" Type="http://schemas.openxmlformats.org/officeDocument/2006/relationships/image" Target="../media/image43.emf"/></Relationships>
</file>

<file path=ppt/slides/_rels/slide1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8.xml"/><Relationship Id="rId1" Type="http://schemas.openxmlformats.org/officeDocument/2006/relationships/slideLayout" Target="../slideLayouts/slideLayout78.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9.xml"/></Relationships>
</file>

<file path=ppt/slides/_rels/slide2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9.jpeg"/><Relationship Id="rId2" Type="http://schemas.openxmlformats.org/officeDocument/2006/relationships/notesSlide" Target="../notesSlides/notesSlide13.xml"/><Relationship Id="rId1" Type="http://schemas.openxmlformats.org/officeDocument/2006/relationships/slideLayout" Target="../slideLayouts/slideLayout74.xml"/><Relationship Id="rId6" Type="http://schemas.openxmlformats.org/officeDocument/2006/relationships/image" Target="../media/image48.jpeg"/><Relationship Id="rId5" Type="http://schemas.openxmlformats.org/officeDocument/2006/relationships/hyperlink" Target="http://www.google.com/url?sa=i&amp;rct=j&amp;q=abc+world+news+with+diane+sawyer&amp;source=images&amp;cd=&amp;cad=rja&amp;docid=bNTbqUsifoOD3M&amp;tbnid=0ixzqOxpERFd_M:&amp;ved=0CAUQjRw&amp;url=http://repairpal.com/press&amp;ei=Wpr6UbGoE-_54AOO1oGICQ&amp;bvm=bv.50165853,d.dmg&amp;psig=AFQjCNEqbFzeR8q4VQ09pGlVcUGFQrFSUg&amp;ust=1375464382304750" TargetMode="External"/><Relationship Id="rId10" Type="http://schemas.openxmlformats.org/officeDocument/2006/relationships/image" Target="../media/image51.jpeg"/><Relationship Id="rId4" Type="http://schemas.openxmlformats.org/officeDocument/2006/relationships/image" Target="../media/image47.jpeg"/><Relationship Id="rId9" Type="http://schemas.openxmlformats.org/officeDocument/2006/relationships/hyperlink" Target="http://www.google.com/url?sa=i&amp;rct=j&amp;q=o+magazine&amp;source=images&amp;cd=&amp;cad=rja&amp;docid=pfc8K27-UE6mbM&amp;tbnid=l3vag5-GiFVbKM:&amp;ved=0CAUQjRw&amp;url=http://www.examiner.com/article/what-is-the-ultimate-stylish-treat-the-august-issue-of-o-the-oprah-magazine-find-out-why-and-win&amp;ei=_Jv6UYi_J-_i4APr-4DICA&amp;bvm=bv.50165853,d.dmg&amp;psig=AFQjCNHhT2tXc8hVXrXMjgIwZhmixmh6ZQ&amp;ust=1375464809014591"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emf"/><Relationship Id="rId1" Type="http://schemas.openxmlformats.org/officeDocument/2006/relationships/slideLayout" Target="../slideLayouts/slideLayout61.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23.xml"/></Relationships>
</file>

<file path=ppt/slides/_rels/slide26.xml.rels><?xml version="1.0" encoding="UTF-8" standalone="yes"?>
<Relationships xmlns="http://schemas.openxmlformats.org/package/2006/relationships"><Relationship Id="rId2" Type="http://schemas.openxmlformats.org/officeDocument/2006/relationships/hyperlink" Target="https://innovations.ahrq.gov/profiles/trained-paramedics-provide-ongoing-support-frequent-911-callers-reducing-use-ambulance-and" TargetMode="Externa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207.xml"/></Relationships>
</file>

<file path=ppt/slides/_rels/slide3.xml.rels><?xml version="1.0" encoding="UTF-8" standalone="yes"?>
<Relationships xmlns="http://schemas.openxmlformats.org/package/2006/relationships"><Relationship Id="rId3" Type="http://schemas.openxmlformats.org/officeDocument/2006/relationships/hyperlink" Target="http://jessjacobs.me/on-wasting-my-time-the-numbers/" TargetMode="External"/><Relationship Id="rId2" Type="http://schemas.openxmlformats.org/officeDocument/2006/relationships/notesSlide" Target="../notesSlides/notesSlide2.xml"/><Relationship Id="rId1" Type="http://schemas.openxmlformats.org/officeDocument/2006/relationships/slideLayout" Target="../slideLayouts/slideLayout29.xml"/><Relationship Id="rId5" Type="http://schemas.openxmlformats.org/officeDocument/2006/relationships/image" Target="../media/image41.jpg"/><Relationship Id="rId4" Type="http://schemas.openxmlformats.org/officeDocument/2006/relationships/image" Target="../media/image40.jpg"/></Relationships>
</file>

<file path=ppt/slides/_rels/slide30.xml.rels><?xml version="1.0" encoding="UTF-8" standalone="yes"?>
<Relationships xmlns="http://schemas.openxmlformats.org/package/2006/relationships"><Relationship Id="rId3" Type="http://schemas.openxmlformats.org/officeDocument/2006/relationships/hyperlink" Target="http://www.fiercehealthcare.com/healthcare/c-difficile-infections-increase-lengths-stay-costs" TargetMode="External"/><Relationship Id="rId2" Type="http://schemas.openxmlformats.org/officeDocument/2006/relationships/hyperlink" Target="http://hospitals.healthgrove.com/?utm_source=viz&amp;utm_medium=viz.referral&amp;utm_campaign=viz.ref.110&amp;utm_viz_id=3uBSpNzlGsd&amp;utm_pubreferrer=www.fiercehealthcare.com/hospitals/report-c-diff-infections-continue-to-be-a-struggle-for-big-name-medical-centers" TargetMode="External"/><Relationship Id="rId1" Type="http://schemas.openxmlformats.org/officeDocument/2006/relationships/slideLayout" Target="../slideLayouts/slideLayout60.xml"/><Relationship Id="rId6" Type="http://schemas.openxmlformats.org/officeDocument/2006/relationships/hyperlink" Target="http://www.fiercehealthcare.com/healthcare/antibiotic-stewardship-programs-reduce-unneeded-prescriptions-bacterial-infections" TargetMode="External"/><Relationship Id="rId5" Type="http://schemas.openxmlformats.org/officeDocument/2006/relationships/hyperlink" Target="http://www.fiercehealthcare.com/healthcare/cdc-unveils-new-campaign-to-improve-hand-hygiene-compliance" TargetMode="External"/><Relationship Id="rId4" Type="http://schemas.openxmlformats.org/officeDocument/2006/relationships/hyperlink" Target="http://www.fiercehealthcare.com/healthcare/hospitals-and-researchers-redouble-efforts-to-fight-c-diff"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8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56.emf"/><Relationship Id="rId2" Type="http://schemas.openxmlformats.org/officeDocument/2006/relationships/slideLayout" Target="../slideLayouts/slideLayout81.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55.emf"/><Relationship Id="rId4" Type="http://schemas.openxmlformats.org/officeDocument/2006/relationships/oleObject" Target="../embeddings/oleObject2.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6.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61.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0.xml"/><Relationship Id="rId5" Type="http://schemas.openxmlformats.org/officeDocument/2006/relationships/image" Target="../media/image61.png"/><Relationship Id="rId4" Type="http://schemas.openxmlformats.org/officeDocument/2006/relationships/image" Target="../media/image6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38.xml"/><Relationship Id="rId1" Type="http://schemas.openxmlformats.org/officeDocument/2006/relationships/vmlDrawing" Target="../drawings/vmlDrawing3.vml"/><Relationship Id="rId6" Type="http://schemas.openxmlformats.org/officeDocument/2006/relationships/image" Target="../media/image63.png"/><Relationship Id="rId5" Type="http://schemas.openxmlformats.org/officeDocument/2006/relationships/hyperlink" Target="http://www.challiance.org/../index.shtml" TargetMode="External"/><Relationship Id="rId4" Type="http://schemas.openxmlformats.org/officeDocument/2006/relationships/image" Target="../media/image62.e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8.xml"/></Relationships>
</file>

<file path=ppt/slides/_rels/slide4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61.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9.xml"/><Relationship Id="rId1" Type="http://schemas.openxmlformats.org/officeDocument/2006/relationships/vmlDrawing" Target="../drawings/vmlDrawing4.vml"/><Relationship Id="rId6" Type="http://schemas.openxmlformats.org/officeDocument/2006/relationships/image" Target="../media/image66.png"/><Relationship Id="rId5" Type="http://schemas.openxmlformats.org/officeDocument/2006/relationships/image" Target="../media/image65.emf"/><Relationship Id="rId4" Type="http://schemas.openxmlformats.org/officeDocument/2006/relationships/package" Target="../embeddings/Microsoft_PowerPoint_Slide2.sldx"/></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0.xml"/><Relationship Id="rId1" Type="http://schemas.openxmlformats.org/officeDocument/2006/relationships/slideLayout" Target="../slideLayouts/slideLayout1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57.xml"/></Relationships>
</file>

<file path=ppt/slides/_rels/slide46.xml.rels><?xml version="1.0" encoding="UTF-8" standalone="yes"?>
<Relationships xmlns="http://schemas.openxmlformats.org/package/2006/relationships"><Relationship Id="rId3" Type="http://schemas.openxmlformats.org/officeDocument/2006/relationships/hyperlink" Target="http://www.ihi.org/education/InPersonTraining/Applying-Value-Management-to-Health-Care/2016-November-Applying-Value-Management-to-Health-Care/Pages/default.aspx" TargetMode="External"/><Relationship Id="rId2" Type="http://schemas.openxmlformats.org/officeDocument/2006/relationships/notesSlide" Target="../notesSlides/notesSlide21.xml"/><Relationship Id="rId1" Type="http://schemas.openxmlformats.org/officeDocument/2006/relationships/slideLayout" Target="../slideLayouts/slideLayout84.xml"/><Relationship Id="rId5" Type="http://schemas.openxmlformats.org/officeDocument/2006/relationships/image" Target="../media/image67.jpg"/><Relationship Id="rId4" Type="http://schemas.openxmlformats.org/officeDocument/2006/relationships/hyperlink" Target="http://www.ihi.org/education/InPersonTraining/HospitalFlowProfessionalDevelopmentProgram/October-2016-Hospital-Flow-Professional-Development-Program/Pages/default.aspx"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08.xml"/></Relationships>
</file>

<file path=ppt/slides/_rels/slide4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08.xml"/></Relationships>
</file>

<file path=ppt/slides/_rels/slide4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0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318736"/>
            <a:ext cx="6019800" cy="2308324"/>
          </a:xfrm>
        </p:spPr>
        <p:txBody>
          <a:bodyPr/>
          <a:lstStyle/>
          <a:p>
            <a:r>
              <a:rPr lang="en-US" dirty="0" smtClean="0"/>
              <a:t/>
            </a:r>
            <a:br>
              <a:rPr lang="en-US" dirty="0" smtClean="0"/>
            </a:br>
            <a:r>
              <a:rPr lang="en-US" dirty="0" smtClean="0"/>
              <a:t/>
            </a:r>
            <a:br>
              <a:rPr lang="en-US" dirty="0" smtClean="0"/>
            </a:br>
            <a:r>
              <a:rPr lang="en-US" sz="3600" dirty="0">
                <a:solidFill>
                  <a:srgbClr val="FFFFFF"/>
                </a:solidFill>
              </a:rPr>
              <a:t>Hospital Flow Professional Development </a:t>
            </a:r>
            <a:r>
              <a:rPr lang="en-US" sz="3600" dirty="0" smtClean="0">
                <a:solidFill>
                  <a:srgbClr val="FFFFFF"/>
                </a:solidFill>
              </a:rPr>
              <a:t>Program</a:t>
            </a:r>
            <a:endParaRPr lang="en-US" sz="3600" dirty="0">
              <a:solidFill>
                <a:schemeClr val="bg1"/>
              </a:solidFill>
            </a:endParaRPr>
          </a:p>
        </p:txBody>
      </p:sp>
      <p:sp>
        <p:nvSpPr>
          <p:cNvPr id="3" name="Content Placeholder 2"/>
          <p:cNvSpPr>
            <a:spLocks noGrp="1"/>
          </p:cNvSpPr>
          <p:nvPr>
            <p:ph sz="quarter" idx="12"/>
          </p:nvPr>
        </p:nvSpPr>
        <p:spPr>
          <a:xfrm>
            <a:off x="6477000" y="4705529"/>
            <a:ext cx="2133600" cy="1009471"/>
          </a:xfrm>
        </p:spPr>
        <p:txBody>
          <a:bodyPr/>
          <a:lstStyle/>
          <a:p>
            <a:r>
              <a:rPr lang="it-IT" sz="1800" b="0" dirty="0" smtClean="0">
                <a:solidFill>
                  <a:srgbClr val="FFFFFF"/>
                </a:solidFill>
              </a:rPr>
              <a:t>May</a:t>
            </a:r>
            <a:r>
              <a:rPr lang="it-IT" sz="1800" b="0" dirty="0">
                <a:solidFill>
                  <a:srgbClr val="FFFFFF"/>
                </a:solidFill>
              </a:rPr>
              <a:t> </a:t>
            </a:r>
            <a:r>
              <a:rPr lang="it-IT" sz="1800" b="0" dirty="0" smtClean="0">
                <a:solidFill>
                  <a:srgbClr val="FFFFFF"/>
                </a:solidFill>
              </a:rPr>
              <a:t>1–May </a:t>
            </a:r>
            <a:r>
              <a:rPr lang="it-IT" sz="1800" b="0" dirty="0">
                <a:solidFill>
                  <a:srgbClr val="FFFFFF"/>
                </a:solidFill>
              </a:rPr>
              <a:t>4</a:t>
            </a:r>
            <a:r>
              <a:rPr lang="it-IT" sz="1800" b="0" dirty="0" smtClean="0">
                <a:solidFill>
                  <a:srgbClr val="FFFFFF"/>
                </a:solidFill>
              </a:rPr>
              <a:t>, </a:t>
            </a:r>
            <a:r>
              <a:rPr lang="it-IT" sz="1800" b="0" dirty="0">
                <a:solidFill>
                  <a:srgbClr val="FFFFFF"/>
                </a:solidFill>
              </a:rPr>
              <a:t>2016 </a:t>
            </a:r>
            <a:endParaRPr lang="it-IT" sz="1800" b="0" dirty="0" smtClean="0">
              <a:solidFill>
                <a:srgbClr val="FFFFFF"/>
              </a:solidFill>
            </a:endParaRPr>
          </a:p>
          <a:p>
            <a:r>
              <a:rPr lang="it-IT" sz="1800" b="0" dirty="0" smtClean="0">
                <a:solidFill>
                  <a:srgbClr val="FFFFFF"/>
                </a:solidFill>
              </a:rPr>
              <a:t>Cambridge</a:t>
            </a:r>
            <a:r>
              <a:rPr lang="it-IT" sz="1800" b="0" dirty="0">
                <a:solidFill>
                  <a:srgbClr val="FFFFFF"/>
                </a:solidFill>
              </a:rPr>
              <a:t>, MA</a:t>
            </a:r>
            <a:endParaRPr lang="en-US" sz="1800" b="0" i="1" dirty="0">
              <a:solidFill>
                <a:srgbClr val="FFFFFF"/>
              </a:solidFill>
            </a:endParaRPr>
          </a:p>
          <a:p>
            <a:endParaRPr lang="en-US" dirty="0"/>
          </a:p>
        </p:txBody>
      </p:sp>
      <p:sp>
        <p:nvSpPr>
          <p:cNvPr id="4" name="TextBox 3"/>
          <p:cNvSpPr txBox="1"/>
          <p:nvPr/>
        </p:nvSpPr>
        <p:spPr>
          <a:xfrm>
            <a:off x="1524000" y="3733800"/>
            <a:ext cx="5562600" cy="1077218"/>
          </a:xfrm>
          <a:prstGeom prst="rect">
            <a:avLst/>
          </a:prstGeom>
          <a:noFill/>
        </p:spPr>
        <p:txBody>
          <a:bodyPr wrap="square" rtlCol="0">
            <a:spAutoFit/>
          </a:bodyPr>
          <a:lstStyle/>
          <a:p>
            <a:r>
              <a:rPr lang="en-US" sz="2000" i="1" dirty="0" smtClean="0">
                <a:solidFill>
                  <a:schemeClr val="bg1"/>
                </a:solidFill>
                <a:latin typeface="Cambria" panose="02040503050406030204" pitchFamily="18" charset="0"/>
              </a:rPr>
              <a:t>Pat Rutherford, RN, MS</a:t>
            </a:r>
          </a:p>
          <a:p>
            <a:r>
              <a:rPr lang="en-US" sz="2000" i="1" dirty="0" smtClean="0">
                <a:solidFill>
                  <a:schemeClr val="bg1"/>
                </a:solidFill>
                <a:latin typeface="Cambria" panose="02040503050406030204" pitchFamily="18" charset="0"/>
              </a:rPr>
              <a:t>VP, Institute for Healthcare Improvement</a:t>
            </a:r>
          </a:p>
          <a:p>
            <a:endParaRPr lang="en-US" sz="2400" dirty="0"/>
          </a:p>
        </p:txBody>
      </p:sp>
      <p:sp>
        <p:nvSpPr>
          <p:cNvPr id="5" name="Text Placeholder 4"/>
          <p:cNvSpPr>
            <a:spLocks noGrp="1"/>
          </p:cNvSpPr>
          <p:nvPr>
            <p:ph type="body" sz="quarter" idx="11"/>
          </p:nvPr>
        </p:nvSpPr>
        <p:spPr/>
        <p:txBody>
          <a:bodyPr/>
          <a:lstStyle/>
          <a:p>
            <a:endParaRPr lang="en-US" dirty="0"/>
          </a:p>
        </p:txBody>
      </p:sp>
      <p:sp>
        <p:nvSpPr>
          <p:cNvPr id="6" name="Text Placeholder 5"/>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946394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43000" y="1828800"/>
            <a:ext cx="7620000" cy="3352800"/>
          </a:xfrm>
        </p:spPr>
        <p:txBody>
          <a:bodyPr>
            <a:noAutofit/>
          </a:bodyPr>
          <a:lstStyle/>
          <a:p>
            <a:r>
              <a:rPr lang="en-US" sz="5400" dirty="0" smtClean="0">
                <a:solidFill>
                  <a:srgbClr val="FFC000"/>
                </a:solidFill>
                <a:latin typeface="Georgia" panose="02040502050405020303" pitchFamily="18" charset="0"/>
              </a:rPr>
              <a:t>What are your performance goals?</a:t>
            </a:r>
            <a:br>
              <a:rPr lang="en-US" sz="5400" dirty="0" smtClean="0">
                <a:solidFill>
                  <a:srgbClr val="FFC000"/>
                </a:solidFill>
                <a:latin typeface="Georgia" panose="02040502050405020303" pitchFamily="18" charset="0"/>
              </a:rPr>
            </a:br>
            <a:r>
              <a:rPr lang="en-US" sz="5400" dirty="0" smtClean="0">
                <a:solidFill>
                  <a:srgbClr val="FFC000"/>
                </a:solidFill>
                <a:latin typeface="Georgia" panose="02040502050405020303" pitchFamily="18" charset="0"/>
              </a:rPr>
              <a:t/>
            </a:r>
            <a:br>
              <a:rPr lang="en-US" sz="5400" dirty="0" smtClean="0">
                <a:solidFill>
                  <a:srgbClr val="FFC000"/>
                </a:solidFill>
                <a:latin typeface="Georgia" panose="02040502050405020303" pitchFamily="18" charset="0"/>
              </a:rPr>
            </a:br>
            <a:r>
              <a:rPr lang="en-US" sz="5400" dirty="0" smtClean="0">
                <a:solidFill>
                  <a:srgbClr val="FFC000"/>
                </a:solidFill>
                <a:latin typeface="Georgia" panose="02040502050405020303" pitchFamily="18" charset="0"/>
              </a:rPr>
              <a:t>What would success look like?</a:t>
            </a:r>
            <a:endParaRPr lang="en-US" sz="5400" dirty="0">
              <a:solidFill>
                <a:srgbClr val="FFC000"/>
              </a:solidFill>
              <a:latin typeface="Georgia" panose="02040502050405020303" pitchFamily="18" charset="0"/>
            </a:endParaRPr>
          </a:p>
        </p:txBody>
      </p:sp>
    </p:spTree>
    <p:extLst>
      <p:ext uri="{BB962C8B-B14F-4D97-AF65-F5344CB8AC3E}">
        <p14:creationId xmlns:p14="http://schemas.microsoft.com/office/powerpoint/2010/main" val="7024011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5635"/>
            <a:ext cx="8001000" cy="762000"/>
          </a:xfrm>
        </p:spPr>
        <p:txBody>
          <a:bodyPr>
            <a:normAutofit fontScale="90000"/>
          </a:bodyPr>
          <a:lstStyle/>
          <a:p>
            <a:r>
              <a:rPr lang="en-US" dirty="0" smtClean="0"/>
              <a:t>What are your performance goals?</a:t>
            </a:r>
            <a:endParaRPr lang="en-US" dirty="0"/>
          </a:p>
        </p:txBody>
      </p:sp>
      <p:sp>
        <p:nvSpPr>
          <p:cNvPr id="3" name="Content Placeholder 2"/>
          <p:cNvSpPr>
            <a:spLocks noGrp="1"/>
          </p:cNvSpPr>
          <p:nvPr>
            <p:ph idx="1"/>
          </p:nvPr>
        </p:nvSpPr>
        <p:spPr>
          <a:xfrm>
            <a:off x="457200" y="1295400"/>
            <a:ext cx="8305800" cy="4953000"/>
          </a:xfrm>
        </p:spPr>
        <p:txBody>
          <a:bodyPr>
            <a:normAutofit lnSpcReduction="10000"/>
          </a:bodyPr>
          <a:lstStyle/>
          <a:p>
            <a:r>
              <a:rPr lang="en-US" sz="1900" b="1" dirty="0"/>
              <a:t>Decrease overutilization of hospital </a:t>
            </a:r>
            <a:r>
              <a:rPr lang="en-US" sz="1900" b="1" dirty="0" smtClean="0"/>
              <a:t>services?</a:t>
            </a:r>
          </a:p>
          <a:p>
            <a:pPr lvl="1"/>
            <a:r>
              <a:rPr lang="en-US" sz="1700" dirty="0" smtClean="0">
                <a:solidFill>
                  <a:srgbClr val="0000CC"/>
                </a:solidFill>
              </a:rPr>
              <a:t>Relocate care to more appropriate care settings outside the hospital</a:t>
            </a:r>
          </a:p>
          <a:p>
            <a:pPr lvl="1"/>
            <a:r>
              <a:rPr lang="en-US" sz="1700" dirty="0" smtClean="0">
                <a:solidFill>
                  <a:srgbClr val="0000CC"/>
                </a:solidFill>
              </a:rPr>
              <a:t>Decreasing related medical errors and harm to patients? </a:t>
            </a:r>
          </a:p>
          <a:p>
            <a:pPr lvl="1"/>
            <a:r>
              <a:rPr lang="en-US" sz="1700" dirty="0" smtClean="0">
                <a:solidFill>
                  <a:srgbClr val="0000CC"/>
                </a:solidFill>
              </a:rPr>
              <a:t>Manage LOS “outliers”?</a:t>
            </a:r>
          </a:p>
          <a:p>
            <a:r>
              <a:rPr lang="en-US" sz="1900" b="1" dirty="0"/>
              <a:t>Optimize patient placement to insure the right care, in the right place, at the right </a:t>
            </a:r>
            <a:r>
              <a:rPr lang="en-US" sz="1900" b="1" dirty="0" smtClean="0"/>
              <a:t>time? </a:t>
            </a:r>
          </a:p>
          <a:p>
            <a:pPr lvl="1"/>
            <a:r>
              <a:rPr lang="en-US" sz="1700" dirty="0">
                <a:solidFill>
                  <a:srgbClr val="0000CC"/>
                </a:solidFill>
              </a:rPr>
              <a:t>Reducing delays in treatment, surgery, transfers, discharge, etc.?</a:t>
            </a:r>
          </a:p>
          <a:p>
            <a:pPr lvl="1"/>
            <a:r>
              <a:rPr lang="en-US" sz="1700" dirty="0" smtClean="0">
                <a:solidFill>
                  <a:srgbClr val="0000CC"/>
                </a:solidFill>
              </a:rPr>
              <a:t>Decrease external diversions?  </a:t>
            </a:r>
          </a:p>
          <a:p>
            <a:pPr lvl="1"/>
            <a:r>
              <a:rPr lang="en-US" sz="1700" dirty="0" smtClean="0">
                <a:solidFill>
                  <a:srgbClr val="0000CC"/>
                </a:solidFill>
              </a:rPr>
              <a:t>Decrease internal diversions  (“off-service” patients)?</a:t>
            </a:r>
          </a:p>
          <a:p>
            <a:r>
              <a:rPr lang="en-US" sz="1900" b="1" dirty="0" smtClean="0"/>
              <a:t>Maintain adequate staffing levels to maintain quality and safety?</a:t>
            </a:r>
          </a:p>
          <a:p>
            <a:r>
              <a:rPr lang="en-US" sz="1900" b="1" dirty="0"/>
              <a:t>Increase clinician and staff </a:t>
            </a:r>
            <a:r>
              <a:rPr lang="en-US" sz="1900" b="1" dirty="0" smtClean="0"/>
              <a:t>satisfaction with hospital operations?</a:t>
            </a:r>
          </a:p>
          <a:p>
            <a:r>
              <a:rPr lang="en-US" sz="1900" b="1" dirty="0"/>
              <a:t>Demonstrate a ROI for the </a:t>
            </a:r>
            <a:r>
              <a:rPr lang="en-US" sz="1900" b="1" dirty="0" smtClean="0"/>
              <a:t>hospital or the health system?</a:t>
            </a:r>
          </a:p>
          <a:p>
            <a:pPr lvl="1"/>
            <a:r>
              <a:rPr lang="en-US" sz="1700" dirty="0">
                <a:solidFill>
                  <a:srgbClr val="0000CC"/>
                </a:solidFill>
              </a:rPr>
              <a:t>Is </a:t>
            </a:r>
            <a:r>
              <a:rPr lang="en-US" sz="1700" dirty="0" smtClean="0">
                <a:solidFill>
                  <a:srgbClr val="0000CC"/>
                </a:solidFill>
              </a:rPr>
              <a:t>your </a:t>
            </a:r>
            <a:r>
              <a:rPr lang="en-US" sz="1700" dirty="0">
                <a:solidFill>
                  <a:srgbClr val="0000CC"/>
                </a:solidFill>
              </a:rPr>
              <a:t>g</a:t>
            </a:r>
            <a:r>
              <a:rPr lang="en-US" sz="1700" dirty="0" smtClean="0">
                <a:solidFill>
                  <a:srgbClr val="0000CC"/>
                </a:solidFill>
              </a:rPr>
              <a:t>oal </a:t>
            </a:r>
            <a:r>
              <a:rPr lang="en-US" sz="1700" dirty="0">
                <a:solidFill>
                  <a:srgbClr val="0000CC"/>
                </a:solidFill>
              </a:rPr>
              <a:t>to </a:t>
            </a:r>
            <a:r>
              <a:rPr lang="en-US" sz="1700" dirty="0" smtClean="0">
                <a:solidFill>
                  <a:srgbClr val="0000CC"/>
                </a:solidFill>
              </a:rPr>
              <a:t>have </a:t>
            </a:r>
            <a:r>
              <a:rPr lang="en-US" sz="1700" dirty="0">
                <a:solidFill>
                  <a:srgbClr val="0000CC"/>
                </a:solidFill>
              </a:rPr>
              <a:t>a </a:t>
            </a:r>
            <a:r>
              <a:rPr lang="en-US" sz="1700" dirty="0" smtClean="0">
                <a:solidFill>
                  <a:srgbClr val="0000CC"/>
                </a:solidFill>
              </a:rPr>
              <a:t>high </a:t>
            </a:r>
            <a:r>
              <a:rPr lang="en-US" sz="1700" dirty="0">
                <a:solidFill>
                  <a:srgbClr val="0000CC"/>
                </a:solidFill>
              </a:rPr>
              <a:t>u</a:t>
            </a:r>
            <a:r>
              <a:rPr lang="en-US" sz="1700" dirty="0" smtClean="0">
                <a:solidFill>
                  <a:srgbClr val="0000CC"/>
                </a:solidFill>
              </a:rPr>
              <a:t>tilization </a:t>
            </a:r>
            <a:r>
              <a:rPr lang="en-US" sz="1700" dirty="0">
                <a:solidFill>
                  <a:srgbClr val="0000CC"/>
                </a:solidFill>
              </a:rPr>
              <a:t>of y</a:t>
            </a:r>
            <a:r>
              <a:rPr lang="en-US" sz="1700" dirty="0" smtClean="0">
                <a:solidFill>
                  <a:srgbClr val="0000CC"/>
                </a:solidFill>
              </a:rPr>
              <a:t>our hospital resources (procedures, beds and staff)?  What is the right goal?</a:t>
            </a:r>
          </a:p>
          <a:p>
            <a:pPr lvl="1"/>
            <a:r>
              <a:rPr lang="en-US" sz="1700" dirty="0" smtClean="0">
                <a:solidFill>
                  <a:srgbClr val="0000CC"/>
                </a:solidFill>
              </a:rPr>
              <a:t>What are the quality and safety balancing measures?</a:t>
            </a:r>
          </a:p>
          <a:p>
            <a:pPr lvl="1"/>
            <a:r>
              <a:rPr lang="en-US" sz="1700" dirty="0" smtClean="0">
                <a:solidFill>
                  <a:srgbClr val="0000CC"/>
                </a:solidFill>
              </a:rPr>
              <a:t>When do you consider adding more bed capacity?</a:t>
            </a:r>
            <a:endParaRPr lang="en-US" sz="1700" dirty="0">
              <a:solidFill>
                <a:srgbClr val="0000CC"/>
              </a:solidFill>
            </a:endParaRPr>
          </a:p>
          <a:p>
            <a:endParaRPr lang="en-US" dirty="0"/>
          </a:p>
        </p:txBody>
      </p:sp>
      <p:sp>
        <p:nvSpPr>
          <p:cNvPr id="4" name="Text Placeholder 3"/>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11899161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5635"/>
            <a:ext cx="7848600" cy="762000"/>
          </a:xfrm>
        </p:spPr>
        <p:txBody>
          <a:bodyPr>
            <a:normAutofit/>
          </a:bodyPr>
          <a:lstStyle/>
          <a:p>
            <a:r>
              <a:rPr lang="en-US" dirty="0"/>
              <a:t>Hospital Occupancy Rates in </a:t>
            </a:r>
            <a:r>
              <a:rPr lang="en-US" dirty="0" smtClean="0"/>
              <a:t>MA</a:t>
            </a:r>
            <a:endParaRPr lang="en-US" dirty="0"/>
          </a:p>
        </p:txBody>
      </p:sp>
      <p:pic>
        <p:nvPicPr>
          <p:cNvPr id="6" name="Content Placeholder 5"/>
          <p:cNvPicPr>
            <a:picLocks noGrp="1" noChangeAspect="1"/>
          </p:cNvPicPr>
          <p:nvPr>
            <p:ph idx="1"/>
          </p:nvPr>
        </p:nvPicPr>
        <p:blipFill>
          <a:blip r:embed="rId3"/>
          <a:stretch>
            <a:fillRect/>
          </a:stretch>
        </p:blipFill>
        <p:spPr>
          <a:xfrm rot="5400000">
            <a:off x="2209799" y="76201"/>
            <a:ext cx="4648204" cy="7086602"/>
          </a:xfrm>
          <a:prstGeom prst="rect">
            <a:avLst/>
          </a:prstGeom>
        </p:spPr>
      </p:pic>
      <p:sp>
        <p:nvSpPr>
          <p:cNvPr id="4" name="Text Placeholder 3"/>
          <p:cNvSpPr>
            <a:spLocks noGrp="1"/>
          </p:cNvSpPr>
          <p:nvPr>
            <p:ph type="body" sz="quarter" idx="10"/>
          </p:nvPr>
        </p:nvSpPr>
        <p:spPr/>
        <p:txBody>
          <a:bodyPr/>
          <a:lstStyle/>
          <a:p>
            <a:r>
              <a:rPr lang="en-US" sz="2000" i="1" dirty="0"/>
              <a:t>N</a:t>
            </a:r>
            <a:r>
              <a:rPr lang="en-US" sz="2000" i="1" dirty="0" smtClean="0"/>
              <a:t>ational </a:t>
            </a:r>
            <a:r>
              <a:rPr lang="en-US" sz="2000" i="1" dirty="0"/>
              <a:t>average </a:t>
            </a:r>
            <a:r>
              <a:rPr lang="en-US" sz="2000" i="1" dirty="0" smtClean="0"/>
              <a:t>hospital bed occupancy rate was 61% in 2012</a:t>
            </a:r>
            <a:endParaRPr lang="en-US" dirty="0"/>
          </a:p>
        </p:txBody>
      </p:sp>
    </p:spTree>
    <p:extLst>
      <p:ext uri="{BB962C8B-B14F-4D97-AF65-F5344CB8AC3E}">
        <p14:creationId xmlns:p14="http://schemas.microsoft.com/office/powerpoint/2010/main" val="1292751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7848600" cy="1143000"/>
          </a:xfrm>
        </p:spPr>
        <p:txBody>
          <a:bodyPr>
            <a:noAutofit/>
          </a:bodyPr>
          <a:lstStyle/>
          <a:p>
            <a:r>
              <a:rPr lang="en-US" sz="2400" dirty="0" smtClean="0"/>
              <a:t>Average Occupancy Rates (at hospital or unit levels) and the  Day-to-Day Realities of Managing Patient Flow</a:t>
            </a:r>
            <a:endParaRPr lang="en-US" sz="2400" dirty="0"/>
          </a:p>
        </p:txBody>
      </p:sp>
      <p:sp>
        <p:nvSpPr>
          <p:cNvPr id="3" name="Slide Number Placeholder 2"/>
          <p:cNvSpPr>
            <a:spLocks noGrp="1"/>
          </p:cNvSpPr>
          <p:nvPr>
            <p:ph type="sldNum" sz="quarter" idx="4"/>
          </p:nvPr>
        </p:nvSpPr>
        <p:spPr/>
        <p:txBody>
          <a:bodyPr/>
          <a:lstStyle/>
          <a:p>
            <a:fld id="{144970FF-6123-42CA-A003-B0DD987502E2}" type="slidenum">
              <a:rPr lang="en-US" smtClean="0">
                <a:solidFill>
                  <a:srgbClr val="8C9BA3"/>
                </a:solidFill>
              </a:rPr>
              <a:pPr/>
              <a:t>13</a:t>
            </a:fld>
            <a:endParaRPr lang="en-US" dirty="0">
              <a:solidFill>
                <a:srgbClr val="8C9BA3"/>
              </a:solidFill>
            </a:endParaRPr>
          </a:p>
        </p:txBody>
      </p:sp>
      <p:graphicFrame>
        <p:nvGraphicFramePr>
          <p:cNvPr id="5" name="Object 2"/>
          <p:cNvGraphicFramePr>
            <a:graphicFrameLocks noChangeAspect="1"/>
          </p:cNvGraphicFramePr>
          <p:nvPr>
            <p:extLst/>
          </p:nvPr>
        </p:nvGraphicFramePr>
        <p:xfrm>
          <a:off x="203810" y="1252192"/>
          <a:ext cx="8741685" cy="4920008"/>
        </p:xfrm>
        <a:graphic>
          <a:graphicData uri="http://schemas.openxmlformats.org/presentationml/2006/ole">
            <mc:AlternateContent xmlns:mc="http://schemas.openxmlformats.org/markup-compatibility/2006">
              <mc:Choice xmlns:v="urn:schemas-microsoft-com:vml" Requires="v">
                <p:oleObj spid="_x0000_s6214" name="Chart" r:id="rId3" imgW="11239474" imgH="6553124" progId="MSGraph.Chart.8">
                  <p:embed followColorScheme="full"/>
                </p:oleObj>
              </mc:Choice>
              <mc:Fallback>
                <p:oleObj name="Chart" r:id="rId3" imgW="11239474" imgH="6553124" progId="MSGraph.Chart.8">
                  <p:embed followColorScheme="full"/>
                  <p:pic>
                    <p:nvPicPr>
                      <p:cNvPr id="0" name=""/>
                      <p:cNvPicPr>
                        <a:picLocks noGrp="1" noChangeAspect="1" noChangeArrowheads="1"/>
                      </p:cNvPicPr>
                      <p:nvPr/>
                    </p:nvPicPr>
                    <p:blipFill>
                      <a:blip r:embed="rId4"/>
                      <a:srcRect/>
                      <a:stretch>
                        <a:fillRect/>
                      </a:stretch>
                    </p:blipFill>
                    <p:spPr bwMode="auto">
                      <a:xfrm>
                        <a:off x="203810" y="1252192"/>
                        <a:ext cx="8741685" cy="4920008"/>
                      </a:xfrm>
                      <a:prstGeom prst="rect">
                        <a:avLst/>
                      </a:prstGeom>
                      <a:noFill/>
                      <a:extLst/>
                    </p:spPr>
                  </p:pic>
                </p:oleObj>
              </mc:Fallback>
            </mc:AlternateContent>
          </a:graphicData>
        </a:graphic>
      </p:graphicFrame>
      <p:cxnSp>
        <p:nvCxnSpPr>
          <p:cNvPr id="7" name="Straight Connector 6"/>
          <p:cNvCxnSpPr/>
          <p:nvPr/>
        </p:nvCxnSpPr>
        <p:spPr>
          <a:xfrm>
            <a:off x="971550" y="2743200"/>
            <a:ext cx="786765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9409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Footer Placeholder 1"/>
          <p:cNvSpPr>
            <a:spLocks noGrp="1"/>
          </p:cNvSpPr>
          <p:nvPr>
            <p:ph type="ftr" sz="quarter" idx="4294967295"/>
          </p:nvPr>
        </p:nvSpPr>
        <p:spPr>
          <a:xfrm>
            <a:off x="0" y="6356350"/>
            <a:ext cx="2133600" cy="365125"/>
          </a:xfrm>
          <a:prstGeom prst="rect">
            <a:avLst/>
          </a:prstGeom>
          <a:noFill/>
        </p:spPr>
        <p:txBody>
          <a:bodyPr/>
          <a:lstStyle/>
          <a:p>
            <a:endParaRPr lang="en-US" dirty="0" smtClean="0"/>
          </a:p>
          <a:p>
            <a:endParaRPr lang="en-US" dirty="0" smtClean="0"/>
          </a:p>
        </p:txBody>
      </p:sp>
      <p:pic>
        <p:nvPicPr>
          <p:cNvPr id="103428" name="Picture 2" descr="deming2"/>
          <p:cNvPicPr>
            <a:picLocks noChangeAspect="1" noChangeArrowheads="1"/>
          </p:cNvPicPr>
          <p:nvPr/>
        </p:nvPicPr>
        <p:blipFill>
          <a:blip r:embed="rId2" cstate="print"/>
          <a:srcRect/>
          <a:stretch>
            <a:fillRect/>
          </a:stretch>
        </p:blipFill>
        <p:spPr bwMode="auto">
          <a:xfrm>
            <a:off x="6019800" y="457200"/>
            <a:ext cx="2659063" cy="3161430"/>
          </a:xfrm>
          <a:prstGeom prst="rect">
            <a:avLst/>
          </a:prstGeom>
          <a:noFill/>
          <a:ln w="12700">
            <a:solidFill>
              <a:schemeClr val="tx1"/>
            </a:solidFill>
            <a:miter lim="800000"/>
            <a:headEnd/>
            <a:tailEnd/>
          </a:ln>
        </p:spPr>
      </p:pic>
      <p:sp>
        <p:nvSpPr>
          <p:cNvPr id="103429" name="Rectangle 3"/>
          <p:cNvSpPr>
            <a:spLocks noChangeArrowheads="1"/>
          </p:cNvSpPr>
          <p:nvPr/>
        </p:nvSpPr>
        <p:spPr bwMode="auto">
          <a:xfrm>
            <a:off x="914400" y="1371600"/>
            <a:ext cx="4724400" cy="4876800"/>
          </a:xfrm>
          <a:prstGeom prst="rect">
            <a:avLst/>
          </a:prstGeom>
          <a:noFill/>
          <a:ln w="57150" cmpd="thickThin">
            <a:noFill/>
            <a:miter lim="800000"/>
            <a:headEnd/>
            <a:tailEnd/>
          </a:ln>
        </p:spPr>
        <p:txBody>
          <a:bodyPr anchor="ctr"/>
          <a:lstStyle/>
          <a:p>
            <a:r>
              <a:rPr lang="en-US" sz="4000" b="1" i="1" dirty="0"/>
              <a:t>“If I had to reduce my message for management to just a few words, I’d say it all had to do with reducing variation.”</a:t>
            </a:r>
            <a:br>
              <a:rPr lang="en-US" sz="4000" b="1" i="1" dirty="0"/>
            </a:br>
            <a:r>
              <a:rPr lang="en-US" sz="4000" i="1" dirty="0"/>
              <a:t>		</a:t>
            </a:r>
            <a:r>
              <a:rPr lang="en-US" sz="2000" i="1" dirty="0"/>
              <a:t>W. Edwards Deming</a:t>
            </a:r>
            <a:endParaRPr lang="en-US" sz="4000" dirty="0"/>
          </a:p>
        </p:txBody>
      </p:sp>
    </p:spTree>
    <p:extLst>
      <p:ext uri="{BB962C8B-B14F-4D97-AF65-F5344CB8AC3E}">
        <p14:creationId xmlns:p14="http://schemas.microsoft.com/office/powerpoint/2010/main" val="3061667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2033"/>
            <a:ext cx="9144000" cy="5773933"/>
          </a:xfrm>
          <a:prstGeom prst="rect">
            <a:avLst/>
          </a:prstGeom>
        </p:spPr>
      </p:pic>
    </p:spTree>
    <p:extLst>
      <p:ext uri="{BB962C8B-B14F-4D97-AF65-F5344CB8AC3E}">
        <p14:creationId xmlns:p14="http://schemas.microsoft.com/office/powerpoint/2010/main" val="30771606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742950" y="4663758"/>
            <a:ext cx="1428751"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7" name="Rectangle 3"/>
          <p:cNvSpPr>
            <a:spLocks noChangeArrowheads="1"/>
          </p:cNvSpPr>
          <p:nvPr/>
        </p:nvSpPr>
        <p:spPr bwMode="auto">
          <a:xfrm>
            <a:off x="2571751" y="4663758"/>
            <a:ext cx="21717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8" name="Rectangle 4"/>
          <p:cNvSpPr txBox="1">
            <a:spLocks noChangeArrowheads="1"/>
          </p:cNvSpPr>
          <p:nvPr/>
        </p:nvSpPr>
        <p:spPr>
          <a:xfrm>
            <a:off x="895349" y="4002481"/>
            <a:ext cx="6877051" cy="2322119"/>
          </a:xfrm>
          <a:prstGeom prst="rect">
            <a:avLst/>
          </a:prstGeom>
          <a:noFill/>
          <a:ln/>
        </p:spPr>
        <p:txBody>
          <a:bodyPr lIns="69056" tIns="34528" rIns="69056" bIns="34528"/>
          <a:lstStyle>
            <a:lvl1pPr marL="342900" indent="-342900" algn="l" defTabSz="914400" rtl="0" eaLnBrk="1" latinLnBrk="0" hangingPunct="1">
              <a:spcBef>
                <a:spcPct val="20000"/>
              </a:spcBef>
              <a:buClr>
                <a:srgbClr val="9CD4E4"/>
              </a:buClr>
              <a:buSzPct val="85000"/>
              <a:buFontTx/>
              <a:buBlip>
                <a:blip r:embed="rId3"/>
              </a:buBlip>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Clr>
                <a:srgbClr val="9CD4E4"/>
              </a:buClr>
              <a:buSzPct val="85000"/>
              <a:buFont typeface="Arial" pitchFamily="34" charset="0"/>
              <a:buChar char="–"/>
              <a:defRPr sz="20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Clr>
                <a:srgbClr val="9CD4E4"/>
              </a:buClr>
              <a:buSzPct val="85000"/>
              <a:buFont typeface="Arial" pitchFamily="34" charset="0"/>
              <a:buChar char="–"/>
              <a:defRPr sz="18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Clr>
                <a:srgbClr val="9CD4E4"/>
              </a:buClr>
              <a:buSzPct val="85000"/>
              <a:buFont typeface="Arial" pitchFamily="34" charset="0"/>
              <a:buChar char="–"/>
              <a:defRPr sz="16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rgbClr val="9CD4E4"/>
              </a:buClr>
              <a:buSzPct val="85000"/>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altLang="en-US" sz="2133" b="1" u="sng" dirty="0">
                <a:solidFill>
                  <a:srgbClr val="009EC2"/>
                </a:solidFill>
              </a:rPr>
              <a:t>Strategies </a:t>
            </a:r>
            <a:endParaRPr lang="en-US" altLang="en-US" sz="2133" b="1" dirty="0">
              <a:solidFill>
                <a:srgbClr val="009EC2"/>
              </a:solidFill>
            </a:endParaRPr>
          </a:p>
          <a:p>
            <a:pPr marL="514338" lvl="1" indent="-257168">
              <a:buSzPct val="75000"/>
              <a:buFont typeface="+mj-lt"/>
              <a:buAutoNum type="arabicPeriod"/>
            </a:pPr>
            <a:r>
              <a:rPr lang="en-US" altLang="en-US" sz="1733" b="1" u="sng" dirty="0">
                <a:solidFill>
                  <a:srgbClr val="455660"/>
                </a:solidFill>
              </a:rPr>
              <a:t>Shape the Demand </a:t>
            </a:r>
            <a:r>
              <a:rPr lang="en-US" sz="1733" dirty="0">
                <a:solidFill>
                  <a:srgbClr val="455660"/>
                </a:solidFill>
              </a:rPr>
              <a:t>(reduce bed days; reduce ED </a:t>
            </a:r>
            <a:r>
              <a:rPr lang="en-US" sz="1733" dirty="0" smtClean="0">
                <a:solidFill>
                  <a:srgbClr val="455660"/>
                </a:solidFill>
              </a:rPr>
              <a:t>visits and admissions; </a:t>
            </a:r>
            <a:r>
              <a:rPr lang="en-US" sz="1733" dirty="0">
                <a:solidFill>
                  <a:srgbClr val="455660"/>
                </a:solidFill>
              </a:rPr>
              <a:t>smooth elective surgeries and downstream bed utilization)</a:t>
            </a:r>
            <a:r>
              <a:rPr lang="en-US" altLang="en-US" sz="1733" dirty="0">
                <a:solidFill>
                  <a:srgbClr val="455660"/>
                </a:solidFill>
              </a:rPr>
              <a:t> </a:t>
            </a:r>
          </a:p>
          <a:p>
            <a:pPr marL="514338" lvl="1" indent="-257168">
              <a:buSzPct val="75000"/>
              <a:buFont typeface="+mj-lt"/>
              <a:buAutoNum type="arabicPeriod"/>
            </a:pPr>
            <a:r>
              <a:rPr lang="en-US" altLang="en-US" sz="1733" b="1" u="sng" dirty="0">
                <a:solidFill>
                  <a:srgbClr val="455660"/>
                </a:solidFill>
              </a:rPr>
              <a:t>Match Capacity to Demand </a:t>
            </a:r>
            <a:r>
              <a:rPr lang="en-US" sz="1733" dirty="0">
                <a:solidFill>
                  <a:srgbClr val="455660"/>
                </a:solidFill>
              </a:rPr>
              <a:t>(reduce delays in moving patients to appropriate units throughout hospital; ensure patients are admitted to the appropriate unit)</a:t>
            </a:r>
            <a:endParaRPr lang="en-US" altLang="en-US" sz="1733" dirty="0">
              <a:solidFill>
                <a:srgbClr val="455660"/>
              </a:solidFill>
            </a:endParaRPr>
          </a:p>
          <a:p>
            <a:pPr marL="514338" lvl="1" indent="-257168">
              <a:buSzPct val="75000"/>
              <a:buFont typeface="+mj-lt"/>
              <a:buAutoNum type="arabicPeriod"/>
            </a:pPr>
            <a:r>
              <a:rPr lang="en-US" altLang="en-US" sz="1733" b="1" u="sng" dirty="0">
                <a:solidFill>
                  <a:srgbClr val="455660"/>
                </a:solidFill>
              </a:rPr>
              <a:t>Redesign the System </a:t>
            </a:r>
            <a:r>
              <a:rPr lang="en-US" sz="1733" dirty="0">
                <a:solidFill>
                  <a:srgbClr val="455660"/>
                </a:solidFill>
              </a:rPr>
              <a:t>(increase throughput; reduce bed days, manage LOS outliers, and reduce delays and waiting times)</a:t>
            </a:r>
            <a:endParaRPr lang="en-US" altLang="en-US" sz="1733" dirty="0">
              <a:solidFill>
                <a:srgbClr val="455660"/>
              </a:solidFill>
            </a:endParaRPr>
          </a:p>
          <a:p>
            <a:pPr marL="342891" lvl="1" indent="0">
              <a:buSzPct val="75000"/>
              <a:buFont typeface="Arial" pitchFamily="34" charset="0"/>
              <a:buNone/>
            </a:pPr>
            <a:endParaRPr lang="en-US" altLang="en-US" sz="1800" b="1" dirty="0">
              <a:solidFill>
                <a:srgbClr val="455660"/>
              </a:solidFill>
            </a:endParaRPr>
          </a:p>
          <a:p>
            <a:pPr lvl="1">
              <a:buSzPct val="75000"/>
            </a:pPr>
            <a:endParaRPr lang="en-US" altLang="en-US" sz="1800" dirty="0">
              <a:solidFill>
                <a:srgbClr val="455660"/>
              </a:solidFill>
            </a:endParaRPr>
          </a:p>
        </p:txBody>
      </p:sp>
      <p:sp>
        <p:nvSpPr>
          <p:cNvPr id="9" name="Freeform 5"/>
          <p:cNvSpPr>
            <a:spLocks/>
          </p:cNvSpPr>
          <p:nvPr/>
        </p:nvSpPr>
        <p:spPr bwMode="auto">
          <a:xfrm>
            <a:off x="888207" y="1964611"/>
            <a:ext cx="2483644" cy="1098947"/>
          </a:xfrm>
          <a:custGeom>
            <a:avLst/>
            <a:gdLst>
              <a:gd name="T0" fmla="*/ 0 w 2086"/>
              <a:gd name="T1" fmla="*/ 660 h 676"/>
              <a:gd name="T2" fmla="*/ 86 w 2086"/>
              <a:gd name="T3" fmla="*/ 150 h 676"/>
              <a:gd name="T4" fmla="*/ 101 w 2086"/>
              <a:gd name="T5" fmla="*/ 555 h 676"/>
              <a:gd name="T6" fmla="*/ 187 w 2086"/>
              <a:gd name="T7" fmla="*/ 285 h 676"/>
              <a:gd name="T8" fmla="*/ 302 w 2086"/>
              <a:gd name="T9" fmla="*/ 450 h 676"/>
              <a:gd name="T10" fmla="*/ 374 w 2086"/>
              <a:gd name="T11" fmla="*/ 675 h 676"/>
              <a:gd name="T12" fmla="*/ 503 w 2086"/>
              <a:gd name="T13" fmla="*/ 240 h 676"/>
              <a:gd name="T14" fmla="*/ 546 w 2086"/>
              <a:gd name="T15" fmla="*/ 0 h 676"/>
              <a:gd name="T16" fmla="*/ 661 w 2086"/>
              <a:gd name="T17" fmla="*/ 390 h 676"/>
              <a:gd name="T18" fmla="*/ 776 w 2086"/>
              <a:gd name="T19" fmla="*/ 240 h 676"/>
              <a:gd name="T20" fmla="*/ 863 w 2086"/>
              <a:gd name="T21" fmla="*/ 615 h 676"/>
              <a:gd name="T22" fmla="*/ 992 w 2086"/>
              <a:gd name="T23" fmla="*/ 420 h 676"/>
              <a:gd name="T24" fmla="*/ 1078 w 2086"/>
              <a:gd name="T25" fmla="*/ 150 h 676"/>
              <a:gd name="T26" fmla="*/ 1179 w 2086"/>
              <a:gd name="T27" fmla="*/ 360 h 676"/>
              <a:gd name="T28" fmla="*/ 1280 w 2086"/>
              <a:gd name="T29" fmla="*/ 45 h 676"/>
              <a:gd name="T30" fmla="*/ 1352 w 2086"/>
              <a:gd name="T31" fmla="*/ 510 h 676"/>
              <a:gd name="T32" fmla="*/ 1467 w 2086"/>
              <a:gd name="T33" fmla="*/ 60 h 676"/>
              <a:gd name="T34" fmla="*/ 1567 w 2086"/>
              <a:gd name="T35" fmla="*/ 360 h 676"/>
              <a:gd name="T36" fmla="*/ 1682 w 2086"/>
              <a:gd name="T37" fmla="*/ 195 h 676"/>
              <a:gd name="T38" fmla="*/ 1869 w 2086"/>
              <a:gd name="T39" fmla="*/ 315 h 676"/>
              <a:gd name="T40" fmla="*/ 1941 w 2086"/>
              <a:gd name="T41" fmla="*/ 600 h 676"/>
              <a:gd name="T42" fmla="*/ 2085 w 2086"/>
              <a:gd name="T43" fmla="*/ 195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86" h="676">
                <a:moveTo>
                  <a:pt x="0" y="660"/>
                </a:moveTo>
                <a:lnTo>
                  <a:pt x="86" y="150"/>
                </a:lnTo>
                <a:lnTo>
                  <a:pt x="101" y="555"/>
                </a:lnTo>
                <a:lnTo>
                  <a:pt x="187" y="285"/>
                </a:lnTo>
                <a:lnTo>
                  <a:pt x="302" y="450"/>
                </a:lnTo>
                <a:lnTo>
                  <a:pt x="374" y="675"/>
                </a:lnTo>
                <a:lnTo>
                  <a:pt x="503" y="240"/>
                </a:lnTo>
                <a:lnTo>
                  <a:pt x="546" y="0"/>
                </a:lnTo>
                <a:lnTo>
                  <a:pt x="661" y="390"/>
                </a:lnTo>
                <a:lnTo>
                  <a:pt x="776" y="240"/>
                </a:lnTo>
                <a:lnTo>
                  <a:pt x="863" y="615"/>
                </a:lnTo>
                <a:lnTo>
                  <a:pt x="992" y="420"/>
                </a:lnTo>
                <a:lnTo>
                  <a:pt x="1078" y="150"/>
                </a:lnTo>
                <a:lnTo>
                  <a:pt x="1179" y="360"/>
                </a:lnTo>
                <a:lnTo>
                  <a:pt x="1280" y="45"/>
                </a:lnTo>
                <a:lnTo>
                  <a:pt x="1352" y="510"/>
                </a:lnTo>
                <a:lnTo>
                  <a:pt x="1467" y="60"/>
                </a:lnTo>
                <a:lnTo>
                  <a:pt x="1567" y="360"/>
                </a:lnTo>
                <a:lnTo>
                  <a:pt x="1682" y="195"/>
                </a:lnTo>
                <a:lnTo>
                  <a:pt x="1869" y="315"/>
                </a:lnTo>
                <a:lnTo>
                  <a:pt x="1941" y="600"/>
                </a:lnTo>
                <a:lnTo>
                  <a:pt x="2085" y="195"/>
                </a:lnTo>
              </a:path>
            </a:pathLst>
          </a:custGeom>
          <a:noFill/>
          <a:ln w="381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1" dirty="0">
              <a:solidFill>
                <a:srgbClr val="455660"/>
              </a:solidFill>
            </a:endParaRPr>
          </a:p>
        </p:txBody>
      </p:sp>
      <p:sp>
        <p:nvSpPr>
          <p:cNvPr id="10" name="Rectangle 7"/>
          <p:cNvSpPr>
            <a:spLocks noChangeArrowheads="1"/>
          </p:cNvSpPr>
          <p:nvPr/>
        </p:nvSpPr>
        <p:spPr bwMode="auto">
          <a:xfrm>
            <a:off x="4095751" y="1964611"/>
            <a:ext cx="544116" cy="419100"/>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11" name="Rectangle 8"/>
          <p:cNvSpPr>
            <a:spLocks noChangeArrowheads="1"/>
          </p:cNvSpPr>
          <p:nvPr/>
        </p:nvSpPr>
        <p:spPr bwMode="auto">
          <a:xfrm>
            <a:off x="5029201" y="1964611"/>
            <a:ext cx="544116" cy="419100"/>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12" name="Rectangle 9"/>
          <p:cNvSpPr>
            <a:spLocks noChangeArrowheads="1"/>
          </p:cNvSpPr>
          <p:nvPr/>
        </p:nvSpPr>
        <p:spPr bwMode="auto">
          <a:xfrm>
            <a:off x="5956697" y="1964611"/>
            <a:ext cx="544115" cy="419100"/>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13" name="Rectangle 10"/>
          <p:cNvSpPr>
            <a:spLocks noChangeArrowheads="1"/>
          </p:cNvSpPr>
          <p:nvPr/>
        </p:nvSpPr>
        <p:spPr bwMode="auto">
          <a:xfrm>
            <a:off x="4622007" y="2987358"/>
            <a:ext cx="544116" cy="419100"/>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15" name="Line 12"/>
          <p:cNvSpPr>
            <a:spLocks noChangeShapeType="1"/>
          </p:cNvSpPr>
          <p:nvPr/>
        </p:nvSpPr>
        <p:spPr bwMode="auto">
          <a:xfrm>
            <a:off x="4654154" y="2174160"/>
            <a:ext cx="355996" cy="0"/>
          </a:xfrm>
          <a:prstGeom prst="line">
            <a:avLst/>
          </a:prstGeom>
          <a:noFill/>
          <a:ln w="38100">
            <a:solidFill>
              <a:srgbClr val="FFFFFF"/>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16" name="Line 13"/>
          <p:cNvSpPr>
            <a:spLocks noChangeShapeType="1"/>
          </p:cNvSpPr>
          <p:nvPr/>
        </p:nvSpPr>
        <p:spPr bwMode="auto">
          <a:xfrm>
            <a:off x="5578079" y="2174160"/>
            <a:ext cx="355996" cy="0"/>
          </a:xfrm>
          <a:prstGeom prst="line">
            <a:avLst/>
          </a:prstGeom>
          <a:noFill/>
          <a:ln w="38100">
            <a:solidFill>
              <a:srgbClr val="FFFFFF"/>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17" name="Line 15"/>
          <p:cNvSpPr>
            <a:spLocks noChangeShapeType="1"/>
          </p:cNvSpPr>
          <p:nvPr/>
        </p:nvSpPr>
        <p:spPr bwMode="auto">
          <a:xfrm>
            <a:off x="5178030" y="3221911"/>
            <a:ext cx="355996" cy="0"/>
          </a:xfrm>
          <a:prstGeom prst="line">
            <a:avLst/>
          </a:prstGeom>
          <a:noFill/>
          <a:ln w="38100">
            <a:solidFill>
              <a:srgbClr val="FFFFFF"/>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18" name="Line 17"/>
          <p:cNvSpPr>
            <a:spLocks noChangeShapeType="1"/>
          </p:cNvSpPr>
          <p:nvPr/>
        </p:nvSpPr>
        <p:spPr bwMode="auto">
          <a:xfrm>
            <a:off x="4457700" y="2434908"/>
            <a:ext cx="400051" cy="516731"/>
          </a:xfrm>
          <a:prstGeom prst="line">
            <a:avLst/>
          </a:prstGeom>
          <a:noFill/>
          <a:ln w="38100">
            <a:solidFill>
              <a:srgbClr val="FFFFFF"/>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19" name="Rectangle 20"/>
          <p:cNvSpPr>
            <a:spLocks noChangeArrowheads="1"/>
          </p:cNvSpPr>
          <p:nvPr/>
        </p:nvSpPr>
        <p:spPr bwMode="auto">
          <a:xfrm>
            <a:off x="1500189" y="1349058"/>
            <a:ext cx="1471612" cy="392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9056" tIns="34528" rIns="69056" bIns="34528">
            <a:spAutoFit/>
          </a:bodyPr>
          <a:lstStyle/>
          <a:p>
            <a:pPr algn="ctr">
              <a:spcBef>
                <a:spcPct val="50000"/>
              </a:spcBef>
            </a:pPr>
            <a:r>
              <a:rPr lang="en-US" altLang="en-US" sz="2100" b="1" dirty="0">
                <a:solidFill>
                  <a:srgbClr val="455660"/>
                </a:solidFill>
              </a:rPr>
              <a:t>Demand</a:t>
            </a:r>
          </a:p>
        </p:txBody>
      </p:sp>
      <p:sp>
        <p:nvSpPr>
          <p:cNvPr id="20" name="Rectangle 21"/>
          <p:cNvSpPr>
            <a:spLocks noChangeArrowheads="1"/>
          </p:cNvSpPr>
          <p:nvPr/>
        </p:nvSpPr>
        <p:spPr bwMode="auto">
          <a:xfrm>
            <a:off x="5857876" y="1291908"/>
            <a:ext cx="1114425" cy="392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8" rIns="69056" bIns="34528">
            <a:spAutoFit/>
          </a:bodyPr>
          <a:lstStyle/>
          <a:p>
            <a:pPr algn="ctr">
              <a:spcBef>
                <a:spcPct val="50000"/>
              </a:spcBef>
            </a:pPr>
            <a:r>
              <a:rPr lang="en-US" altLang="en-US" sz="2100" b="1" dirty="0">
                <a:solidFill>
                  <a:srgbClr val="455660"/>
                </a:solidFill>
              </a:rPr>
              <a:t>System</a:t>
            </a:r>
          </a:p>
        </p:txBody>
      </p:sp>
      <p:sp>
        <p:nvSpPr>
          <p:cNvPr id="21" name="Rectangle 22"/>
          <p:cNvSpPr txBox="1">
            <a:spLocks noChangeArrowheads="1"/>
          </p:cNvSpPr>
          <p:nvPr/>
        </p:nvSpPr>
        <p:spPr>
          <a:xfrm>
            <a:off x="448441" y="137087"/>
            <a:ext cx="9193051" cy="857251"/>
          </a:xfrm>
          <a:prstGeom prst="rect">
            <a:avLst/>
          </a:prstGeom>
          <a:noFill/>
          <a:ln/>
        </p:spPr>
        <p:txBody>
          <a:bodyPr lIns="69056" tIns="34528" rIns="69056" bIns="34528" anchor="b"/>
          <a:lstStyle>
            <a:lvl1pPr algn="l" defTabSz="914400" rtl="0" eaLnBrk="1" latinLnBrk="0" hangingPunct="1">
              <a:spcBef>
                <a:spcPct val="0"/>
              </a:spcBef>
              <a:buNone/>
              <a:defRPr sz="4000" b="0" kern="1200">
                <a:solidFill>
                  <a:srgbClr val="009EC2"/>
                </a:solidFill>
                <a:latin typeface="Arial" pitchFamily="34" charset="0"/>
                <a:ea typeface="+mj-ea"/>
                <a:cs typeface="Arial" pitchFamily="34" charset="0"/>
              </a:defRPr>
            </a:lvl1pPr>
          </a:lstStyle>
          <a:p>
            <a:pPr>
              <a:lnSpc>
                <a:spcPct val="90000"/>
              </a:lnSpc>
            </a:pPr>
            <a:r>
              <a:rPr lang="en-US" altLang="en-US" sz="2933" dirty="0"/>
              <a:t>Hospital Flow: Strategies for System Optimization</a:t>
            </a:r>
          </a:p>
        </p:txBody>
      </p:sp>
      <p:sp>
        <p:nvSpPr>
          <p:cNvPr id="22" name="AutoShape 26"/>
          <p:cNvSpPr>
            <a:spLocks noChangeArrowheads="1"/>
          </p:cNvSpPr>
          <p:nvPr/>
        </p:nvSpPr>
        <p:spPr bwMode="auto">
          <a:xfrm>
            <a:off x="3668316" y="2584927"/>
            <a:ext cx="732235" cy="250031"/>
          </a:xfrm>
          <a:prstGeom prst="rightArrow">
            <a:avLst>
              <a:gd name="adj1" fmla="val 50000"/>
              <a:gd name="adj2" fmla="val 73214"/>
            </a:avLst>
          </a:prstGeom>
          <a:solidFill>
            <a:schemeClr val="accent2"/>
          </a:solidFill>
          <a:ln w="12700">
            <a:solidFill>
              <a:schemeClr val="tx1"/>
            </a:solidFill>
            <a:miter lim="800000"/>
            <a:headEnd/>
            <a:tailEnd/>
          </a:ln>
          <a:effectLst/>
        </p:spPr>
        <p:txBody>
          <a:bodyPr wrap="none" anchor="ctr"/>
          <a:lstStyle/>
          <a:p>
            <a:endParaRPr lang="en-US" sz="1351" dirty="0">
              <a:solidFill>
                <a:srgbClr val="455660"/>
              </a:solidFill>
            </a:endParaRPr>
          </a:p>
        </p:txBody>
      </p:sp>
      <p:sp>
        <p:nvSpPr>
          <p:cNvPr id="23" name="Line 29"/>
          <p:cNvSpPr>
            <a:spLocks noChangeShapeType="1"/>
          </p:cNvSpPr>
          <p:nvPr/>
        </p:nvSpPr>
        <p:spPr bwMode="auto">
          <a:xfrm rot="10746688">
            <a:off x="5429249" y="2377758"/>
            <a:ext cx="400051" cy="573881"/>
          </a:xfrm>
          <a:prstGeom prst="line">
            <a:avLst/>
          </a:prstGeom>
          <a:noFill/>
          <a:ln w="38100">
            <a:solidFill>
              <a:srgbClr val="FFFFFF"/>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grpSp>
        <p:nvGrpSpPr>
          <p:cNvPr id="24" name="Group 23"/>
          <p:cNvGrpSpPr/>
          <p:nvPr/>
        </p:nvGrpSpPr>
        <p:grpSpPr>
          <a:xfrm>
            <a:off x="4552950" y="1964611"/>
            <a:ext cx="3790951" cy="1841896"/>
            <a:chOff x="5156200" y="2649538"/>
            <a:chExt cx="3206750" cy="1922462"/>
          </a:xfrm>
        </p:grpSpPr>
        <p:sp>
          <p:nvSpPr>
            <p:cNvPr id="25" name="Rectangle 7"/>
            <p:cNvSpPr>
              <a:spLocks noChangeArrowheads="1"/>
            </p:cNvSpPr>
            <p:nvPr/>
          </p:nvSpPr>
          <p:spPr bwMode="auto">
            <a:xfrm>
              <a:off x="5156200" y="2649538"/>
              <a:ext cx="725488" cy="5588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26" name="Rectangle 8"/>
            <p:cNvSpPr>
              <a:spLocks noChangeArrowheads="1"/>
            </p:cNvSpPr>
            <p:nvPr/>
          </p:nvSpPr>
          <p:spPr bwMode="auto">
            <a:xfrm>
              <a:off x="6400800" y="2649538"/>
              <a:ext cx="725488" cy="5588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27" name="Rectangle 9"/>
            <p:cNvSpPr>
              <a:spLocks noChangeArrowheads="1"/>
            </p:cNvSpPr>
            <p:nvPr/>
          </p:nvSpPr>
          <p:spPr bwMode="auto">
            <a:xfrm>
              <a:off x="7637463" y="2649538"/>
              <a:ext cx="725487" cy="5588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28" name="Rectangle 10"/>
            <p:cNvSpPr>
              <a:spLocks noChangeArrowheads="1"/>
            </p:cNvSpPr>
            <p:nvPr/>
          </p:nvSpPr>
          <p:spPr bwMode="auto">
            <a:xfrm>
              <a:off x="5857875" y="4013200"/>
              <a:ext cx="725488" cy="5588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29" name="Rectangle 11"/>
            <p:cNvSpPr>
              <a:spLocks noChangeArrowheads="1"/>
            </p:cNvSpPr>
            <p:nvPr/>
          </p:nvSpPr>
          <p:spPr bwMode="auto">
            <a:xfrm>
              <a:off x="7100888" y="4013200"/>
              <a:ext cx="725487" cy="5588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30" name="Line 12"/>
            <p:cNvSpPr>
              <a:spLocks noChangeShapeType="1"/>
            </p:cNvSpPr>
            <p:nvPr/>
          </p:nvSpPr>
          <p:spPr bwMode="auto">
            <a:xfrm>
              <a:off x="5900738" y="2928938"/>
              <a:ext cx="474662" cy="0"/>
            </a:xfrm>
            <a:prstGeom prst="line">
              <a:avLst/>
            </a:prstGeom>
            <a:noFill/>
            <a:ln w="381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31" name="Line 13"/>
            <p:cNvSpPr>
              <a:spLocks noChangeShapeType="1"/>
            </p:cNvSpPr>
            <p:nvPr/>
          </p:nvSpPr>
          <p:spPr bwMode="auto">
            <a:xfrm>
              <a:off x="7132638" y="2928938"/>
              <a:ext cx="474662" cy="0"/>
            </a:xfrm>
            <a:prstGeom prst="line">
              <a:avLst/>
            </a:prstGeom>
            <a:noFill/>
            <a:ln w="381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32" name="Line 15"/>
            <p:cNvSpPr>
              <a:spLocks noChangeShapeType="1"/>
            </p:cNvSpPr>
            <p:nvPr/>
          </p:nvSpPr>
          <p:spPr bwMode="auto">
            <a:xfrm>
              <a:off x="6599238" y="4325938"/>
              <a:ext cx="474662" cy="0"/>
            </a:xfrm>
            <a:prstGeom prst="line">
              <a:avLst/>
            </a:prstGeom>
            <a:noFill/>
            <a:ln w="381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33" name="Line 17"/>
            <p:cNvSpPr>
              <a:spLocks noChangeShapeType="1"/>
            </p:cNvSpPr>
            <p:nvPr/>
          </p:nvSpPr>
          <p:spPr bwMode="auto">
            <a:xfrm>
              <a:off x="5638800" y="3276600"/>
              <a:ext cx="533400" cy="688975"/>
            </a:xfrm>
            <a:prstGeom prst="line">
              <a:avLst/>
            </a:prstGeom>
            <a:noFill/>
            <a:ln w="381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sp>
          <p:nvSpPr>
            <p:cNvPr id="34" name="Line 29"/>
            <p:cNvSpPr>
              <a:spLocks noChangeShapeType="1"/>
            </p:cNvSpPr>
            <p:nvPr/>
          </p:nvSpPr>
          <p:spPr bwMode="auto">
            <a:xfrm rot="10746688">
              <a:off x="6934200" y="3200400"/>
              <a:ext cx="533400" cy="765175"/>
            </a:xfrm>
            <a:prstGeom prst="line">
              <a:avLst/>
            </a:prstGeom>
            <a:noFill/>
            <a:ln w="381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1" dirty="0">
                <a:solidFill>
                  <a:srgbClr val="455660"/>
                </a:solidFill>
              </a:endParaRPr>
            </a:p>
          </p:txBody>
        </p:sp>
      </p:grpSp>
    </p:spTree>
    <p:extLst>
      <p:ext uri="{BB962C8B-B14F-4D97-AF65-F5344CB8AC3E}">
        <p14:creationId xmlns:p14="http://schemas.microsoft.com/office/powerpoint/2010/main" val="42054116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ChangeArrowheads="1"/>
          </p:cNvSpPr>
          <p:nvPr/>
        </p:nvSpPr>
        <p:spPr bwMode="auto">
          <a:xfrm>
            <a:off x="606005" y="1985665"/>
            <a:ext cx="1756195" cy="3959779"/>
          </a:xfrm>
          <a:prstGeom prst="rect">
            <a:avLst/>
          </a:prstGeom>
          <a:noFill/>
          <a:ln w="28575">
            <a:solidFill>
              <a:schemeClr val="tx1"/>
            </a:solidFill>
            <a:miter lim="800000"/>
            <a:headEnd/>
            <a:tailEnd/>
          </a:ln>
        </p:spPr>
        <p:txBody>
          <a:bodyPr anchor="ctr"/>
          <a:lstStyle/>
          <a:p>
            <a:pPr marL="128585" indent="-128585">
              <a:buFont typeface="Arial" panose="020B0604020202020204" pitchFamily="34" charset="0"/>
              <a:buChar char="•"/>
            </a:pPr>
            <a:r>
              <a:rPr lang="en-US" sz="1400" dirty="0"/>
              <a:t>Decrease overutilization of hospital services</a:t>
            </a:r>
            <a:endParaRPr lang="en-US" sz="1400" i="1" dirty="0"/>
          </a:p>
          <a:p>
            <a:pPr marL="128585" indent="-128585">
              <a:buFont typeface="Arial" panose="020B0604020202020204" pitchFamily="34" charset="0"/>
              <a:buChar char="•"/>
            </a:pPr>
            <a:r>
              <a:rPr lang="en-US" sz="1400" dirty="0"/>
              <a:t>Optimize patient placement to insure the right care, in the right place, at the right time </a:t>
            </a:r>
          </a:p>
          <a:p>
            <a:pPr marL="128585" indent="-128585">
              <a:buFont typeface="Arial" panose="020B0604020202020204" pitchFamily="34" charset="0"/>
              <a:buChar char="•"/>
            </a:pPr>
            <a:r>
              <a:rPr lang="en-US" sz="1400" dirty="0"/>
              <a:t>Increase clinician and staff satisfaction</a:t>
            </a:r>
          </a:p>
          <a:p>
            <a:pPr marL="128585" indent="-128585">
              <a:buFont typeface="Arial" panose="020B0604020202020204" pitchFamily="34" charset="0"/>
              <a:buChar char="•"/>
            </a:pPr>
            <a:r>
              <a:rPr lang="en-US" sz="1400" dirty="0"/>
              <a:t>Demonstrate a ROI for the systems moving to bundled payment arrangements</a:t>
            </a:r>
          </a:p>
        </p:txBody>
      </p:sp>
      <p:sp>
        <p:nvSpPr>
          <p:cNvPr id="12" name="Rectangle 20"/>
          <p:cNvSpPr>
            <a:spLocks noChangeArrowheads="1"/>
          </p:cNvSpPr>
          <p:nvPr/>
        </p:nvSpPr>
        <p:spPr bwMode="auto">
          <a:xfrm>
            <a:off x="3162300" y="5338465"/>
            <a:ext cx="1316134" cy="617220"/>
          </a:xfrm>
          <a:prstGeom prst="rect">
            <a:avLst/>
          </a:prstGeom>
          <a:noFill/>
          <a:ln w="28575">
            <a:solidFill>
              <a:schemeClr val="tx1"/>
            </a:solidFill>
            <a:miter lim="800000"/>
            <a:headEnd/>
            <a:tailEnd/>
          </a:ln>
        </p:spPr>
        <p:txBody>
          <a:bodyPr anchor="ctr"/>
          <a:lstStyle/>
          <a:p>
            <a:pPr algn="ctr"/>
            <a:r>
              <a:rPr lang="en-US" sz="1600" b="1" dirty="0" smtClean="0"/>
              <a:t>Execution</a:t>
            </a:r>
            <a:endParaRPr lang="en-US" sz="1600" b="1" dirty="0"/>
          </a:p>
        </p:txBody>
      </p:sp>
      <p:sp>
        <p:nvSpPr>
          <p:cNvPr id="21" name="Rectangle 9"/>
          <p:cNvSpPr>
            <a:spLocks noChangeArrowheads="1"/>
          </p:cNvSpPr>
          <p:nvPr/>
        </p:nvSpPr>
        <p:spPr bwMode="auto">
          <a:xfrm>
            <a:off x="3180443" y="1901845"/>
            <a:ext cx="1270620" cy="617220"/>
          </a:xfrm>
          <a:prstGeom prst="rect">
            <a:avLst/>
          </a:prstGeom>
          <a:noFill/>
          <a:ln w="28575">
            <a:solidFill>
              <a:schemeClr val="tx1"/>
            </a:solidFill>
            <a:miter lim="800000"/>
            <a:headEnd/>
            <a:tailEnd/>
          </a:ln>
        </p:spPr>
        <p:txBody>
          <a:bodyPr anchor="ctr"/>
          <a:lstStyle/>
          <a:p>
            <a:pPr algn="ctr"/>
            <a:r>
              <a:rPr lang="en-US" sz="1600" b="1" dirty="0" smtClean="0"/>
              <a:t>Will</a:t>
            </a:r>
            <a:endParaRPr lang="en-US" sz="1600" b="1" dirty="0"/>
          </a:p>
        </p:txBody>
      </p:sp>
      <p:sp>
        <p:nvSpPr>
          <p:cNvPr id="22" name="Rectangle 7"/>
          <p:cNvSpPr>
            <a:spLocks noChangeArrowheads="1"/>
          </p:cNvSpPr>
          <p:nvPr/>
        </p:nvSpPr>
        <p:spPr bwMode="auto">
          <a:xfrm rot="10800000" flipV="1">
            <a:off x="3173030" y="3662065"/>
            <a:ext cx="1278033" cy="617220"/>
          </a:xfrm>
          <a:prstGeom prst="rect">
            <a:avLst/>
          </a:prstGeom>
          <a:noFill/>
          <a:ln w="28575">
            <a:solidFill>
              <a:schemeClr val="tx1"/>
            </a:solidFill>
            <a:miter lim="800000"/>
            <a:headEnd/>
            <a:tailEnd/>
          </a:ln>
        </p:spPr>
        <p:txBody>
          <a:bodyPr anchor="ctr"/>
          <a:lstStyle/>
          <a:p>
            <a:pPr algn="ctr"/>
            <a:r>
              <a:rPr lang="en-US" sz="1600" b="1" dirty="0" smtClean="0"/>
              <a:t>Ideas</a:t>
            </a:r>
            <a:endParaRPr lang="en-US" sz="1600" b="1" dirty="0"/>
          </a:p>
        </p:txBody>
      </p:sp>
      <p:sp>
        <p:nvSpPr>
          <p:cNvPr id="17" name="TextBox 16"/>
          <p:cNvSpPr txBox="1"/>
          <p:nvPr/>
        </p:nvSpPr>
        <p:spPr>
          <a:xfrm>
            <a:off x="762000" y="537865"/>
            <a:ext cx="1313180" cy="369332"/>
          </a:xfrm>
          <a:prstGeom prst="rect">
            <a:avLst/>
          </a:prstGeom>
          <a:noFill/>
        </p:spPr>
        <p:txBody>
          <a:bodyPr wrap="none" rtlCol="0">
            <a:spAutoFit/>
          </a:bodyPr>
          <a:lstStyle/>
          <a:p>
            <a:r>
              <a:rPr lang="en-US" b="1" dirty="0"/>
              <a:t>Outcomes</a:t>
            </a:r>
          </a:p>
        </p:txBody>
      </p:sp>
      <p:sp>
        <p:nvSpPr>
          <p:cNvPr id="24" name="TextBox 23"/>
          <p:cNvSpPr txBox="1"/>
          <p:nvPr/>
        </p:nvSpPr>
        <p:spPr>
          <a:xfrm>
            <a:off x="3195444" y="537865"/>
            <a:ext cx="1300356" cy="369332"/>
          </a:xfrm>
          <a:prstGeom prst="rect">
            <a:avLst/>
          </a:prstGeom>
          <a:noFill/>
        </p:spPr>
        <p:txBody>
          <a:bodyPr wrap="none" rtlCol="0">
            <a:spAutoFit/>
          </a:bodyPr>
          <a:lstStyle/>
          <a:p>
            <a:r>
              <a:rPr lang="en-US" b="1" dirty="0" smtClean="0"/>
              <a:t>Strategies</a:t>
            </a:r>
            <a:endParaRPr lang="en-US" b="1" dirty="0"/>
          </a:p>
        </p:txBody>
      </p:sp>
      <p:sp>
        <p:nvSpPr>
          <p:cNvPr id="25" name="TextBox 24"/>
          <p:cNvSpPr txBox="1"/>
          <p:nvPr/>
        </p:nvSpPr>
        <p:spPr>
          <a:xfrm>
            <a:off x="5640715" y="537865"/>
            <a:ext cx="1903085" cy="369332"/>
          </a:xfrm>
          <a:prstGeom prst="rect">
            <a:avLst/>
          </a:prstGeom>
          <a:noFill/>
        </p:spPr>
        <p:txBody>
          <a:bodyPr wrap="none" rtlCol="0">
            <a:spAutoFit/>
          </a:bodyPr>
          <a:lstStyle/>
          <a:p>
            <a:r>
              <a:rPr lang="en-US" b="1" dirty="0" smtClean="0"/>
              <a:t>Primary </a:t>
            </a:r>
            <a:r>
              <a:rPr lang="en-US" b="1" dirty="0"/>
              <a:t>Drivers</a:t>
            </a:r>
          </a:p>
        </p:txBody>
      </p:sp>
      <p:sp>
        <p:nvSpPr>
          <p:cNvPr id="29" name="Rectangle 9"/>
          <p:cNvSpPr>
            <a:spLocks noChangeArrowheads="1"/>
          </p:cNvSpPr>
          <p:nvPr/>
        </p:nvSpPr>
        <p:spPr bwMode="auto">
          <a:xfrm>
            <a:off x="5124448" y="2489976"/>
            <a:ext cx="3257551" cy="403486"/>
          </a:xfrm>
          <a:prstGeom prst="rect">
            <a:avLst/>
          </a:prstGeom>
          <a:noFill/>
          <a:ln w="28575">
            <a:solidFill>
              <a:schemeClr val="tx1"/>
            </a:solidFill>
            <a:miter lim="800000"/>
            <a:headEnd/>
            <a:tailEnd/>
          </a:ln>
        </p:spPr>
        <p:txBody>
          <a:bodyPr anchor="ctr"/>
          <a:lstStyle/>
          <a:p>
            <a:pPr algn="ctr"/>
            <a:r>
              <a:rPr lang="en-US" sz="1000" dirty="0" smtClean="0"/>
              <a:t>Patient Flow Improvements Result in an </a:t>
            </a:r>
          </a:p>
          <a:p>
            <a:pPr algn="ctr"/>
            <a:r>
              <a:rPr lang="en-US" sz="1000" dirty="0" smtClean="0"/>
              <a:t>Avoidance of Capital Expenditures</a:t>
            </a:r>
            <a:endParaRPr lang="en-US" sz="1000" dirty="0"/>
          </a:p>
        </p:txBody>
      </p:sp>
      <p:sp>
        <p:nvSpPr>
          <p:cNvPr id="30" name="Rectangle 9"/>
          <p:cNvSpPr>
            <a:spLocks noChangeArrowheads="1"/>
          </p:cNvSpPr>
          <p:nvPr/>
        </p:nvSpPr>
        <p:spPr bwMode="auto">
          <a:xfrm>
            <a:off x="5124449" y="995065"/>
            <a:ext cx="3257550" cy="386078"/>
          </a:xfrm>
          <a:prstGeom prst="rect">
            <a:avLst/>
          </a:prstGeom>
          <a:noFill/>
          <a:ln w="28575">
            <a:solidFill>
              <a:schemeClr val="tx1"/>
            </a:solidFill>
            <a:miter lim="800000"/>
            <a:headEnd/>
            <a:tailEnd/>
          </a:ln>
        </p:spPr>
        <p:txBody>
          <a:bodyPr anchor="ctr"/>
          <a:lstStyle/>
          <a:p>
            <a:pPr algn="ctr"/>
            <a:r>
              <a:rPr lang="en-US" sz="1000" dirty="0" smtClean="0"/>
              <a:t>Delivering the Right Care, at the Right Time and in the Right Place is a Strategic Priority</a:t>
            </a:r>
            <a:endParaRPr lang="en-US" sz="1000" dirty="0"/>
          </a:p>
        </p:txBody>
      </p:sp>
      <p:sp>
        <p:nvSpPr>
          <p:cNvPr id="31" name="Rectangle 9"/>
          <p:cNvSpPr>
            <a:spLocks noChangeArrowheads="1"/>
          </p:cNvSpPr>
          <p:nvPr/>
        </p:nvSpPr>
        <p:spPr bwMode="auto">
          <a:xfrm>
            <a:off x="5121381" y="1915760"/>
            <a:ext cx="3260618" cy="527106"/>
          </a:xfrm>
          <a:prstGeom prst="rect">
            <a:avLst/>
          </a:prstGeom>
          <a:noFill/>
          <a:ln w="28575">
            <a:solidFill>
              <a:schemeClr val="tx1"/>
            </a:solidFill>
            <a:miter lim="800000"/>
            <a:headEnd/>
            <a:tailEnd/>
          </a:ln>
        </p:spPr>
        <p:txBody>
          <a:bodyPr anchor="ctr"/>
          <a:lstStyle/>
          <a:p>
            <a:pPr algn="ctr"/>
            <a:r>
              <a:rPr lang="en-US" sz="1000" dirty="0" smtClean="0">
                <a:latin typeface="Arial" charset="0"/>
              </a:rPr>
              <a:t>Integrated </a:t>
            </a:r>
            <a:r>
              <a:rPr lang="en-US" sz="1000" dirty="0">
                <a:latin typeface="Arial" charset="0"/>
              </a:rPr>
              <a:t>Health Care </a:t>
            </a:r>
            <a:r>
              <a:rPr lang="en-US" sz="1000" dirty="0" smtClean="0">
                <a:latin typeface="Arial" charset="0"/>
              </a:rPr>
              <a:t>Systems and/or ACOs</a:t>
            </a:r>
          </a:p>
          <a:p>
            <a:pPr algn="ctr"/>
            <a:r>
              <a:rPr lang="en-US" sz="1000" dirty="0" smtClean="0">
                <a:latin typeface="Arial" charset="0"/>
              </a:rPr>
              <a:t>(shifting from volume to value-based </a:t>
            </a:r>
          </a:p>
          <a:p>
            <a:pPr algn="ctr"/>
            <a:r>
              <a:rPr lang="en-US" sz="1000" dirty="0" smtClean="0">
                <a:latin typeface="Arial" charset="0"/>
              </a:rPr>
              <a:t>strategies and payment reform)</a:t>
            </a:r>
            <a:endParaRPr lang="en-US" sz="1000" dirty="0">
              <a:latin typeface="Arial" charset="0"/>
            </a:endParaRPr>
          </a:p>
        </p:txBody>
      </p:sp>
      <p:sp>
        <p:nvSpPr>
          <p:cNvPr id="32" name="Rectangle 9"/>
          <p:cNvSpPr>
            <a:spLocks noChangeArrowheads="1"/>
          </p:cNvSpPr>
          <p:nvPr/>
        </p:nvSpPr>
        <p:spPr bwMode="auto">
          <a:xfrm>
            <a:off x="5105400" y="3383990"/>
            <a:ext cx="3276600" cy="355543"/>
          </a:xfrm>
          <a:prstGeom prst="rect">
            <a:avLst/>
          </a:prstGeom>
          <a:solidFill>
            <a:srgbClr val="CCFFCC"/>
          </a:solidFill>
          <a:ln w="28575">
            <a:solidFill>
              <a:schemeClr val="tx1"/>
            </a:solidFill>
            <a:miter lim="800000"/>
            <a:headEnd/>
            <a:tailEnd/>
          </a:ln>
        </p:spPr>
        <p:txBody>
          <a:bodyPr anchor="ctr"/>
          <a:lstStyle/>
          <a:p>
            <a:pPr algn="ctr"/>
            <a:r>
              <a:rPr lang="en-US" sz="1000" dirty="0" smtClean="0"/>
              <a:t>Shape the Demand</a:t>
            </a:r>
            <a:endParaRPr lang="en-US" sz="1000" dirty="0"/>
          </a:p>
        </p:txBody>
      </p:sp>
      <p:sp>
        <p:nvSpPr>
          <p:cNvPr id="18" name="Rectangle 9"/>
          <p:cNvSpPr>
            <a:spLocks noChangeArrowheads="1"/>
          </p:cNvSpPr>
          <p:nvPr/>
        </p:nvSpPr>
        <p:spPr bwMode="auto">
          <a:xfrm>
            <a:off x="5105400" y="4189171"/>
            <a:ext cx="3276600" cy="311094"/>
          </a:xfrm>
          <a:prstGeom prst="rect">
            <a:avLst/>
          </a:prstGeom>
          <a:solidFill>
            <a:srgbClr val="CC99FF"/>
          </a:solidFill>
          <a:ln w="28575">
            <a:solidFill>
              <a:schemeClr val="tx1"/>
            </a:solidFill>
            <a:miter lim="800000"/>
            <a:headEnd/>
            <a:tailEnd/>
          </a:ln>
        </p:spPr>
        <p:txBody>
          <a:bodyPr anchor="ctr"/>
          <a:lstStyle/>
          <a:p>
            <a:pPr algn="ctr"/>
            <a:r>
              <a:rPr lang="en-US" sz="1000" dirty="0" smtClean="0"/>
              <a:t>Redesign the System</a:t>
            </a:r>
            <a:endParaRPr lang="en-US" sz="1000" dirty="0"/>
          </a:p>
        </p:txBody>
      </p:sp>
      <p:sp>
        <p:nvSpPr>
          <p:cNvPr id="19" name="Rectangle 9"/>
          <p:cNvSpPr>
            <a:spLocks noChangeArrowheads="1"/>
          </p:cNvSpPr>
          <p:nvPr/>
        </p:nvSpPr>
        <p:spPr bwMode="auto">
          <a:xfrm>
            <a:off x="5105400" y="3809382"/>
            <a:ext cx="3276600" cy="309883"/>
          </a:xfrm>
          <a:prstGeom prst="rect">
            <a:avLst/>
          </a:prstGeom>
          <a:solidFill>
            <a:schemeClr val="accent1">
              <a:lumMod val="40000"/>
              <a:lumOff val="60000"/>
            </a:schemeClr>
          </a:solidFill>
          <a:ln w="28575">
            <a:solidFill>
              <a:schemeClr val="tx1"/>
            </a:solidFill>
            <a:miter lim="800000"/>
            <a:headEnd/>
            <a:tailEnd/>
          </a:ln>
        </p:spPr>
        <p:txBody>
          <a:bodyPr anchor="ctr"/>
          <a:lstStyle/>
          <a:p>
            <a:pPr algn="ctr"/>
            <a:r>
              <a:rPr lang="en-US" sz="1000" dirty="0" smtClean="0"/>
              <a:t>Match Capacity and Demand</a:t>
            </a:r>
            <a:endParaRPr lang="en-US" sz="1000" dirty="0"/>
          </a:p>
        </p:txBody>
      </p:sp>
      <p:sp>
        <p:nvSpPr>
          <p:cNvPr id="23" name="Rectangle 9"/>
          <p:cNvSpPr>
            <a:spLocks noChangeArrowheads="1"/>
          </p:cNvSpPr>
          <p:nvPr/>
        </p:nvSpPr>
        <p:spPr bwMode="auto">
          <a:xfrm>
            <a:off x="5105400" y="5480105"/>
            <a:ext cx="3276599" cy="387295"/>
          </a:xfrm>
          <a:prstGeom prst="rect">
            <a:avLst/>
          </a:prstGeom>
          <a:noFill/>
          <a:ln w="28575">
            <a:solidFill>
              <a:schemeClr val="tx1"/>
            </a:solidFill>
            <a:miter lim="800000"/>
            <a:headEnd/>
            <a:tailEnd/>
          </a:ln>
        </p:spPr>
        <p:txBody>
          <a:bodyPr anchor="ctr"/>
          <a:lstStyle/>
          <a:p>
            <a:pPr algn="ctr"/>
            <a:r>
              <a:rPr lang="en-US" sz="1000" dirty="0" smtClean="0"/>
              <a:t>Data Analytics to Provide Real-time Capacity and Demand Management and Forecasting</a:t>
            </a:r>
            <a:endParaRPr lang="en-US" sz="1000" dirty="0"/>
          </a:p>
        </p:txBody>
      </p:sp>
      <p:sp>
        <p:nvSpPr>
          <p:cNvPr id="33" name="Rectangle 9"/>
          <p:cNvSpPr>
            <a:spLocks noChangeArrowheads="1"/>
          </p:cNvSpPr>
          <p:nvPr/>
        </p:nvSpPr>
        <p:spPr bwMode="auto">
          <a:xfrm>
            <a:off x="5105400" y="5033665"/>
            <a:ext cx="3276600" cy="351639"/>
          </a:xfrm>
          <a:prstGeom prst="rect">
            <a:avLst/>
          </a:prstGeom>
          <a:noFill/>
          <a:ln w="28575">
            <a:solidFill>
              <a:schemeClr val="tx1"/>
            </a:solidFill>
            <a:miter lim="800000"/>
            <a:headEnd/>
            <a:tailEnd/>
          </a:ln>
        </p:spPr>
        <p:txBody>
          <a:bodyPr anchor="ctr"/>
          <a:lstStyle/>
          <a:p>
            <a:pPr algn="ctr"/>
            <a:r>
              <a:rPr lang="en-US" sz="1000" dirty="0" smtClean="0">
                <a:latin typeface="Arial" charset="0"/>
              </a:rPr>
              <a:t>Utilization of Hospital-wide Metrics to Guide Learning Within and Across Projects for Achieving Results </a:t>
            </a:r>
            <a:endParaRPr lang="en-US" sz="1000" dirty="0"/>
          </a:p>
        </p:txBody>
      </p:sp>
      <p:cxnSp>
        <p:nvCxnSpPr>
          <p:cNvPr id="34" name="Straight Arrow Connector 33"/>
          <p:cNvCxnSpPr/>
          <p:nvPr/>
        </p:nvCxnSpPr>
        <p:spPr>
          <a:xfrm flipH="1">
            <a:off x="2458634" y="4043065"/>
            <a:ext cx="54463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2512917" y="4271665"/>
            <a:ext cx="490348" cy="13716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2518200" y="2246148"/>
            <a:ext cx="485063" cy="16210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le 9"/>
          <p:cNvSpPr>
            <a:spLocks noChangeArrowheads="1"/>
          </p:cNvSpPr>
          <p:nvPr/>
        </p:nvSpPr>
        <p:spPr bwMode="auto">
          <a:xfrm>
            <a:off x="5124447" y="2938163"/>
            <a:ext cx="3257553" cy="375922"/>
          </a:xfrm>
          <a:prstGeom prst="rect">
            <a:avLst/>
          </a:prstGeom>
          <a:noFill/>
          <a:ln w="28575">
            <a:solidFill>
              <a:schemeClr val="tx1"/>
            </a:solidFill>
            <a:miter lim="800000"/>
            <a:headEnd/>
            <a:tailEnd/>
          </a:ln>
        </p:spPr>
        <p:txBody>
          <a:bodyPr anchor="ctr"/>
          <a:lstStyle/>
          <a:p>
            <a:pPr algn="ctr"/>
            <a:r>
              <a:rPr lang="en-US" sz="1000" dirty="0" smtClean="0"/>
              <a:t>Flow </a:t>
            </a:r>
            <a:r>
              <a:rPr lang="en-US" sz="1000" dirty="0"/>
              <a:t>Improvements </a:t>
            </a:r>
            <a:r>
              <a:rPr lang="en-US" sz="1000" dirty="0" smtClean="0"/>
              <a:t>Result in a Positive ROI and </a:t>
            </a:r>
            <a:r>
              <a:rPr lang="en-US" sz="1000" dirty="0"/>
              <a:t>E</a:t>
            </a:r>
            <a:r>
              <a:rPr lang="en-US" sz="1000" dirty="0" smtClean="0"/>
              <a:t>nsure Financial Viability </a:t>
            </a:r>
            <a:endParaRPr lang="en-US" sz="1000" dirty="0"/>
          </a:p>
        </p:txBody>
      </p:sp>
      <p:sp>
        <p:nvSpPr>
          <p:cNvPr id="2" name="TextBox 1"/>
          <p:cNvSpPr txBox="1"/>
          <p:nvPr/>
        </p:nvSpPr>
        <p:spPr>
          <a:xfrm>
            <a:off x="921063" y="0"/>
            <a:ext cx="6927537" cy="461665"/>
          </a:xfrm>
          <a:prstGeom prst="rect">
            <a:avLst/>
          </a:prstGeom>
          <a:noFill/>
        </p:spPr>
        <p:txBody>
          <a:bodyPr wrap="none" rtlCol="0">
            <a:spAutoFit/>
          </a:bodyPr>
          <a:lstStyle/>
          <a:p>
            <a:pPr>
              <a:spcBef>
                <a:spcPts val="768"/>
              </a:spcBef>
            </a:pPr>
            <a:r>
              <a:rPr lang="en-US" sz="2400" dirty="0">
                <a:solidFill>
                  <a:srgbClr val="007AC0"/>
                </a:solidFill>
              </a:rPr>
              <a:t>Strategies to Achieve System-Wide Hospital Flow</a:t>
            </a:r>
          </a:p>
        </p:txBody>
      </p:sp>
      <p:sp>
        <p:nvSpPr>
          <p:cNvPr id="43" name="Rectangle 9"/>
          <p:cNvSpPr>
            <a:spLocks noChangeArrowheads="1"/>
          </p:cNvSpPr>
          <p:nvPr/>
        </p:nvSpPr>
        <p:spPr bwMode="auto">
          <a:xfrm>
            <a:off x="5105400" y="4576465"/>
            <a:ext cx="3276600" cy="383138"/>
          </a:xfrm>
          <a:prstGeom prst="rect">
            <a:avLst/>
          </a:prstGeom>
          <a:noFill/>
          <a:ln w="28575">
            <a:solidFill>
              <a:schemeClr val="tx1"/>
            </a:solidFill>
            <a:miter lim="800000"/>
            <a:headEnd/>
            <a:tailEnd/>
          </a:ln>
        </p:spPr>
        <p:txBody>
          <a:bodyPr anchor="ctr"/>
          <a:lstStyle/>
          <a:p>
            <a:pPr algn="ctr"/>
            <a:r>
              <a:rPr lang="en-US" sz="1000" dirty="0" smtClean="0"/>
              <a:t>Accountable Executive Leadership Providing Oversight of System-Level Performance</a:t>
            </a:r>
            <a:endParaRPr lang="en-US" sz="1000" dirty="0"/>
          </a:p>
        </p:txBody>
      </p:sp>
      <p:sp>
        <p:nvSpPr>
          <p:cNvPr id="27" name="Rectangle 9"/>
          <p:cNvSpPr>
            <a:spLocks noChangeArrowheads="1"/>
          </p:cNvSpPr>
          <p:nvPr/>
        </p:nvSpPr>
        <p:spPr bwMode="auto">
          <a:xfrm>
            <a:off x="5121381" y="6375596"/>
            <a:ext cx="3260618" cy="406204"/>
          </a:xfrm>
          <a:prstGeom prst="rect">
            <a:avLst/>
          </a:prstGeom>
          <a:noFill/>
          <a:ln w="28575">
            <a:solidFill>
              <a:schemeClr val="tx1"/>
            </a:solidFill>
            <a:miter lim="800000"/>
            <a:headEnd/>
            <a:tailEnd/>
          </a:ln>
        </p:spPr>
        <p:txBody>
          <a:bodyPr anchor="ctr"/>
          <a:lstStyle/>
          <a:p>
            <a:pPr algn="ctr"/>
            <a:r>
              <a:rPr lang="en-US" sz="1000" dirty="0">
                <a:latin typeface="Arial"/>
              </a:rPr>
              <a:t>Micro-system </a:t>
            </a:r>
            <a:r>
              <a:rPr lang="en-US" sz="1000" dirty="0" smtClean="0">
                <a:latin typeface="Arial"/>
              </a:rPr>
              <a:t>Quality Improvement </a:t>
            </a:r>
            <a:r>
              <a:rPr lang="en-US" sz="1000" dirty="0">
                <a:latin typeface="Arial"/>
              </a:rPr>
              <a:t>C</a:t>
            </a:r>
            <a:r>
              <a:rPr lang="en-US" sz="1000" dirty="0" smtClean="0">
                <a:latin typeface="Arial"/>
              </a:rPr>
              <a:t>apability and Empowerment of Clinicians and Staff</a:t>
            </a:r>
            <a:endParaRPr lang="en-US" sz="1000" dirty="0"/>
          </a:p>
        </p:txBody>
      </p:sp>
      <p:sp>
        <p:nvSpPr>
          <p:cNvPr id="28" name="Rectangle 9"/>
          <p:cNvSpPr>
            <a:spLocks noChangeArrowheads="1"/>
          </p:cNvSpPr>
          <p:nvPr/>
        </p:nvSpPr>
        <p:spPr bwMode="auto">
          <a:xfrm>
            <a:off x="5105400" y="1452265"/>
            <a:ext cx="3276599" cy="381000"/>
          </a:xfrm>
          <a:prstGeom prst="rect">
            <a:avLst/>
          </a:prstGeom>
          <a:noFill/>
          <a:ln w="28575">
            <a:solidFill>
              <a:schemeClr val="tx1"/>
            </a:solidFill>
            <a:miter lim="800000"/>
            <a:headEnd/>
            <a:tailEnd/>
          </a:ln>
        </p:spPr>
        <p:txBody>
          <a:bodyPr anchor="ctr"/>
          <a:lstStyle/>
          <a:p>
            <a:pPr algn="ctr"/>
            <a:r>
              <a:rPr lang="en-US" sz="1000" dirty="0" smtClean="0"/>
              <a:t>Mutuality between Physicians and </a:t>
            </a:r>
          </a:p>
          <a:p>
            <a:pPr algn="ctr"/>
            <a:r>
              <a:rPr lang="en-US" sz="1000" dirty="0" smtClean="0"/>
              <a:t>Hospital Executives with </a:t>
            </a:r>
            <a:r>
              <a:rPr lang="en-US" sz="1000" dirty="0"/>
              <a:t>Aligned </a:t>
            </a:r>
            <a:r>
              <a:rPr lang="en-US" sz="1000" dirty="0" smtClean="0"/>
              <a:t>Incentives</a:t>
            </a:r>
            <a:endParaRPr lang="en-US" sz="1000" dirty="0"/>
          </a:p>
        </p:txBody>
      </p:sp>
      <p:sp>
        <p:nvSpPr>
          <p:cNvPr id="37" name="Left Brace 36"/>
          <p:cNvSpPr/>
          <p:nvPr/>
        </p:nvSpPr>
        <p:spPr>
          <a:xfrm>
            <a:off x="4570317" y="1147465"/>
            <a:ext cx="384366" cy="2071232"/>
          </a:xfrm>
          <a:prstGeom prst="leftBrace">
            <a:avLst>
              <a:gd name="adj1" fmla="val 144515"/>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1" dirty="0"/>
          </a:p>
        </p:txBody>
      </p:sp>
      <p:sp>
        <p:nvSpPr>
          <p:cNvPr id="38" name="Left Brace 37"/>
          <p:cNvSpPr/>
          <p:nvPr/>
        </p:nvSpPr>
        <p:spPr>
          <a:xfrm>
            <a:off x="4572000" y="4791233"/>
            <a:ext cx="460566" cy="1690231"/>
          </a:xfrm>
          <a:prstGeom prst="leftBrace">
            <a:avLst>
              <a:gd name="adj1" fmla="val 144515"/>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1" dirty="0"/>
          </a:p>
        </p:txBody>
      </p:sp>
      <p:sp>
        <p:nvSpPr>
          <p:cNvPr id="39" name="Left Brace 38"/>
          <p:cNvSpPr/>
          <p:nvPr/>
        </p:nvSpPr>
        <p:spPr>
          <a:xfrm>
            <a:off x="4572000" y="3433465"/>
            <a:ext cx="382683" cy="1143000"/>
          </a:xfrm>
          <a:prstGeom prst="leftBrace">
            <a:avLst>
              <a:gd name="adj1" fmla="val 144515"/>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1" dirty="0"/>
          </a:p>
        </p:txBody>
      </p:sp>
      <p:sp>
        <p:nvSpPr>
          <p:cNvPr id="40" name="Rectangle 9"/>
          <p:cNvSpPr>
            <a:spLocks noChangeArrowheads="1"/>
          </p:cNvSpPr>
          <p:nvPr/>
        </p:nvSpPr>
        <p:spPr bwMode="auto">
          <a:xfrm>
            <a:off x="5121382" y="5918396"/>
            <a:ext cx="3260618" cy="406204"/>
          </a:xfrm>
          <a:prstGeom prst="rect">
            <a:avLst/>
          </a:prstGeom>
          <a:noFill/>
          <a:ln w="28575">
            <a:solidFill>
              <a:schemeClr val="tx1"/>
            </a:solidFill>
            <a:miter lim="800000"/>
            <a:headEnd/>
            <a:tailEnd/>
          </a:ln>
        </p:spPr>
        <p:txBody>
          <a:bodyPr anchor="ctr"/>
          <a:lstStyle/>
          <a:p>
            <a:pPr algn="ctr"/>
            <a:r>
              <a:rPr lang="en-US" sz="1000" dirty="0" smtClean="0"/>
              <a:t>Cooperation Across Organizational Boundaries and</a:t>
            </a:r>
          </a:p>
          <a:p>
            <a:pPr algn="ctr"/>
            <a:r>
              <a:rPr lang="en-US" sz="1000" dirty="0"/>
              <a:t>a</a:t>
            </a:r>
            <a:r>
              <a:rPr lang="en-US" sz="1000" dirty="0" smtClean="0"/>
              <a:t>nd Clinical Settings Across the Continuum of Care</a:t>
            </a:r>
            <a:endParaRPr lang="en-US" sz="1000" dirty="0"/>
          </a:p>
        </p:txBody>
      </p:sp>
    </p:spTree>
    <p:extLst>
      <p:ext uri="{BB962C8B-B14F-4D97-AF65-F5344CB8AC3E}">
        <p14:creationId xmlns:p14="http://schemas.microsoft.com/office/powerpoint/2010/main" val="6692498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ChangeArrowheads="1"/>
          </p:cNvSpPr>
          <p:nvPr/>
        </p:nvSpPr>
        <p:spPr bwMode="auto">
          <a:xfrm>
            <a:off x="57752" y="2373629"/>
            <a:ext cx="1085248" cy="3188971"/>
          </a:xfrm>
          <a:prstGeom prst="rect">
            <a:avLst/>
          </a:prstGeom>
          <a:noFill/>
          <a:ln w="28575">
            <a:solidFill>
              <a:schemeClr val="tx1"/>
            </a:solidFill>
            <a:miter lim="800000"/>
            <a:headEnd/>
            <a:tailEnd/>
          </a:ln>
        </p:spPr>
        <p:txBody>
          <a:bodyPr anchor="ctr"/>
          <a:lstStyle/>
          <a:p>
            <a:pPr marL="128585" indent="-128585">
              <a:buFont typeface="Arial" panose="020B0604020202020204" pitchFamily="34" charset="0"/>
              <a:buChar char="•"/>
            </a:pPr>
            <a:r>
              <a:rPr lang="en-US" sz="900" dirty="0"/>
              <a:t>Decrease overutilization of hospital services</a:t>
            </a:r>
            <a:endParaRPr lang="en-US" sz="900" i="1" dirty="0"/>
          </a:p>
          <a:p>
            <a:pPr marL="128585" indent="-128585">
              <a:buFont typeface="Arial" panose="020B0604020202020204" pitchFamily="34" charset="0"/>
              <a:buChar char="•"/>
            </a:pPr>
            <a:r>
              <a:rPr lang="en-US" sz="900" dirty="0"/>
              <a:t>Optimize patient placement to insure the right care, in the right place, at the right time </a:t>
            </a:r>
          </a:p>
          <a:p>
            <a:pPr marL="128585" indent="-128585">
              <a:buFont typeface="Arial" panose="020B0604020202020204" pitchFamily="34" charset="0"/>
              <a:buChar char="•"/>
            </a:pPr>
            <a:r>
              <a:rPr lang="en-US" sz="900" dirty="0"/>
              <a:t>Increase clinician and staff satisfaction</a:t>
            </a:r>
          </a:p>
          <a:p>
            <a:pPr marL="128585" indent="-128585">
              <a:buFont typeface="Arial" panose="020B0604020202020204" pitchFamily="34" charset="0"/>
              <a:buChar char="•"/>
            </a:pPr>
            <a:r>
              <a:rPr lang="en-US" sz="900" dirty="0"/>
              <a:t>Demonstrate a ROI for the systems moving to bundled payment arrangements</a:t>
            </a:r>
          </a:p>
        </p:txBody>
      </p:sp>
      <p:sp>
        <p:nvSpPr>
          <p:cNvPr id="12" name="Rectangle 20"/>
          <p:cNvSpPr>
            <a:spLocks noChangeArrowheads="1"/>
          </p:cNvSpPr>
          <p:nvPr/>
        </p:nvSpPr>
        <p:spPr bwMode="auto">
          <a:xfrm>
            <a:off x="1447800" y="5478780"/>
            <a:ext cx="800100" cy="617220"/>
          </a:xfrm>
          <a:prstGeom prst="rect">
            <a:avLst/>
          </a:prstGeom>
          <a:solidFill>
            <a:srgbClr val="CC99FF"/>
          </a:solidFill>
          <a:ln w="28575">
            <a:solidFill>
              <a:schemeClr val="tx1"/>
            </a:solidFill>
            <a:miter lim="800000"/>
            <a:headEnd/>
            <a:tailEnd/>
          </a:ln>
        </p:spPr>
        <p:txBody>
          <a:bodyPr anchor="ctr"/>
          <a:lstStyle/>
          <a:p>
            <a:pPr algn="ctr"/>
            <a:r>
              <a:rPr lang="en-US" sz="825" dirty="0"/>
              <a:t>Redesign the System</a:t>
            </a:r>
          </a:p>
        </p:txBody>
      </p:sp>
      <p:sp>
        <p:nvSpPr>
          <p:cNvPr id="21" name="Rectangle 9"/>
          <p:cNvSpPr>
            <a:spLocks noChangeArrowheads="1"/>
          </p:cNvSpPr>
          <p:nvPr/>
        </p:nvSpPr>
        <p:spPr bwMode="auto">
          <a:xfrm>
            <a:off x="1447800" y="1882632"/>
            <a:ext cx="800100" cy="617220"/>
          </a:xfrm>
          <a:prstGeom prst="rect">
            <a:avLst/>
          </a:prstGeom>
          <a:solidFill>
            <a:srgbClr val="CCFFCC"/>
          </a:solidFill>
          <a:ln w="28575">
            <a:solidFill>
              <a:schemeClr val="tx1"/>
            </a:solidFill>
            <a:miter lim="800000"/>
            <a:headEnd/>
            <a:tailEnd/>
          </a:ln>
        </p:spPr>
        <p:txBody>
          <a:bodyPr anchor="ctr"/>
          <a:lstStyle/>
          <a:p>
            <a:pPr algn="ctr"/>
            <a:r>
              <a:rPr lang="en-US" sz="825" dirty="0" smtClean="0"/>
              <a:t> Shape </a:t>
            </a:r>
            <a:r>
              <a:rPr lang="en-US" sz="825" dirty="0"/>
              <a:t>or Reduce Demand</a:t>
            </a:r>
          </a:p>
        </p:txBody>
      </p:sp>
      <p:sp>
        <p:nvSpPr>
          <p:cNvPr id="22" name="Rectangle 7"/>
          <p:cNvSpPr>
            <a:spLocks noChangeArrowheads="1"/>
          </p:cNvSpPr>
          <p:nvPr/>
        </p:nvSpPr>
        <p:spPr bwMode="auto">
          <a:xfrm rot="10800000" flipV="1">
            <a:off x="1447800" y="3720957"/>
            <a:ext cx="800097" cy="617220"/>
          </a:xfrm>
          <a:prstGeom prst="rect">
            <a:avLst/>
          </a:prstGeom>
          <a:solidFill>
            <a:schemeClr val="accent1">
              <a:lumMod val="40000"/>
              <a:lumOff val="60000"/>
            </a:schemeClr>
          </a:solidFill>
          <a:ln w="28575">
            <a:solidFill>
              <a:schemeClr val="tx1"/>
            </a:solidFill>
            <a:miter lim="800000"/>
            <a:headEnd/>
            <a:tailEnd/>
          </a:ln>
        </p:spPr>
        <p:txBody>
          <a:bodyPr anchor="ctr"/>
          <a:lstStyle/>
          <a:p>
            <a:pPr algn="ctr"/>
            <a:r>
              <a:rPr lang="en-US" sz="825" dirty="0" smtClean="0"/>
              <a:t> Match </a:t>
            </a:r>
            <a:r>
              <a:rPr lang="en-US" sz="825" dirty="0"/>
              <a:t>Capacity and Demand</a:t>
            </a:r>
          </a:p>
        </p:txBody>
      </p:sp>
      <p:sp>
        <p:nvSpPr>
          <p:cNvPr id="17" name="TextBox 16"/>
          <p:cNvSpPr txBox="1"/>
          <p:nvPr/>
        </p:nvSpPr>
        <p:spPr>
          <a:xfrm>
            <a:off x="93457" y="381000"/>
            <a:ext cx="973343" cy="300210"/>
          </a:xfrm>
          <a:prstGeom prst="rect">
            <a:avLst/>
          </a:prstGeom>
          <a:noFill/>
        </p:spPr>
        <p:txBody>
          <a:bodyPr wrap="none" rtlCol="0">
            <a:spAutoFit/>
          </a:bodyPr>
          <a:lstStyle/>
          <a:p>
            <a:r>
              <a:rPr lang="en-US" sz="1351" dirty="0"/>
              <a:t>Outcomes</a:t>
            </a:r>
          </a:p>
        </p:txBody>
      </p:sp>
      <p:sp>
        <p:nvSpPr>
          <p:cNvPr id="24" name="TextBox 23"/>
          <p:cNvSpPr txBox="1"/>
          <p:nvPr/>
        </p:nvSpPr>
        <p:spPr>
          <a:xfrm>
            <a:off x="1238251" y="381000"/>
            <a:ext cx="1377300" cy="300210"/>
          </a:xfrm>
          <a:prstGeom prst="rect">
            <a:avLst/>
          </a:prstGeom>
          <a:noFill/>
        </p:spPr>
        <p:txBody>
          <a:bodyPr wrap="none" rtlCol="0">
            <a:spAutoFit/>
          </a:bodyPr>
          <a:lstStyle/>
          <a:p>
            <a:r>
              <a:rPr lang="en-US" sz="1351" dirty="0"/>
              <a:t>Primary Drivers</a:t>
            </a:r>
          </a:p>
        </p:txBody>
      </p:sp>
      <p:sp>
        <p:nvSpPr>
          <p:cNvPr id="25" name="TextBox 24"/>
          <p:cNvSpPr txBox="1"/>
          <p:nvPr/>
        </p:nvSpPr>
        <p:spPr>
          <a:xfrm>
            <a:off x="3116267" y="381000"/>
            <a:ext cx="1608133" cy="300210"/>
          </a:xfrm>
          <a:prstGeom prst="rect">
            <a:avLst/>
          </a:prstGeom>
          <a:noFill/>
        </p:spPr>
        <p:txBody>
          <a:bodyPr wrap="none" rtlCol="0">
            <a:spAutoFit/>
          </a:bodyPr>
          <a:lstStyle/>
          <a:p>
            <a:r>
              <a:rPr lang="en-US" sz="1351" dirty="0"/>
              <a:t>Secondary Drivers</a:t>
            </a:r>
          </a:p>
        </p:txBody>
      </p:sp>
      <p:sp>
        <p:nvSpPr>
          <p:cNvPr id="26" name="TextBox 25"/>
          <p:cNvSpPr txBox="1"/>
          <p:nvPr/>
        </p:nvSpPr>
        <p:spPr>
          <a:xfrm>
            <a:off x="6022168" y="156990"/>
            <a:ext cx="1915909" cy="300210"/>
          </a:xfrm>
          <a:prstGeom prst="rect">
            <a:avLst/>
          </a:prstGeom>
          <a:noFill/>
        </p:spPr>
        <p:txBody>
          <a:bodyPr wrap="none" rtlCol="0">
            <a:spAutoFit/>
          </a:bodyPr>
          <a:lstStyle/>
          <a:p>
            <a:r>
              <a:rPr lang="en-US" sz="1351" dirty="0"/>
              <a:t>Specific Change Ideas</a:t>
            </a:r>
          </a:p>
        </p:txBody>
      </p:sp>
      <p:sp>
        <p:nvSpPr>
          <p:cNvPr id="28" name="Rectangle 9"/>
          <p:cNvSpPr>
            <a:spLocks noChangeArrowheads="1"/>
          </p:cNvSpPr>
          <p:nvPr/>
        </p:nvSpPr>
        <p:spPr bwMode="auto">
          <a:xfrm>
            <a:off x="2838450" y="793894"/>
            <a:ext cx="2228850" cy="281448"/>
          </a:xfrm>
          <a:prstGeom prst="rect">
            <a:avLst/>
          </a:prstGeom>
          <a:solidFill>
            <a:srgbClr val="CCFFCC"/>
          </a:solidFill>
          <a:ln w="28575">
            <a:solidFill>
              <a:schemeClr val="tx1"/>
            </a:solidFill>
            <a:miter lim="800000"/>
            <a:headEnd/>
            <a:tailEnd/>
          </a:ln>
        </p:spPr>
        <p:txBody>
          <a:bodyPr anchor="ctr"/>
          <a:lstStyle/>
          <a:p>
            <a:r>
              <a:rPr lang="en-US" sz="825" dirty="0" smtClean="0"/>
              <a:t>S1 Relocate </a:t>
            </a:r>
            <a:r>
              <a:rPr lang="en-US" sz="825" dirty="0"/>
              <a:t>care in ICUs in accordance with patients EOL wishes</a:t>
            </a:r>
          </a:p>
        </p:txBody>
      </p:sp>
      <p:sp>
        <p:nvSpPr>
          <p:cNvPr id="29" name="Rectangle 9"/>
          <p:cNvSpPr>
            <a:spLocks noChangeArrowheads="1"/>
          </p:cNvSpPr>
          <p:nvPr/>
        </p:nvSpPr>
        <p:spPr bwMode="auto">
          <a:xfrm>
            <a:off x="2838451" y="1129174"/>
            <a:ext cx="2228849" cy="274320"/>
          </a:xfrm>
          <a:prstGeom prst="rect">
            <a:avLst/>
          </a:prstGeom>
          <a:solidFill>
            <a:srgbClr val="CCFFCC"/>
          </a:solidFill>
          <a:ln w="28575">
            <a:solidFill>
              <a:schemeClr val="tx1"/>
            </a:solidFill>
            <a:miter lim="800000"/>
            <a:headEnd/>
            <a:tailEnd/>
          </a:ln>
        </p:spPr>
        <p:txBody>
          <a:bodyPr anchor="ctr"/>
          <a:lstStyle/>
          <a:p>
            <a:r>
              <a:rPr lang="en-US" sz="825" dirty="0" smtClean="0"/>
              <a:t>S2 Decrease demand for </a:t>
            </a:r>
            <a:r>
              <a:rPr lang="en-US" sz="825" dirty="0"/>
              <a:t>Med/Surg </a:t>
            </a:r>
            <a:r>
              <a:rPr lang="en-US" sz="825" dirty="0" smtClean="0"/>
              <a:t>beds by preventing avoidable readmissions</a:t>
            </a:r>
            <a:endParaRPr lang="en-US" sz="825" dirty="0"/>
          </a:p>
        </p:txBody>
      </p:sp>
      <p:sp>
        <p:nvSpPr>
          <p:cNvPr id="30" name="Rectangle 9"/>
          <p:cNvSpPr>
            <a:spLocks noChangeArrowheads="1"/>
          </p:cNvSpPr>
          <p:nvPr/>
        </p:nvSpPr>
        <p:spPr bwMode="auto">
          <a:xfrm>
            <a:off x="2819400" y="1479694"/>
            <a:ext cx="2228849" cy="274320"/>
          </a:xfrm>
          <a:prstGeom prst="rect">
            <a:avLst/>
          </a:prstGeom>
          <a:solidFill>
            <a:srgbClr val="CCFFCC"/>
          </a:solidFill>
          <a:ln w="28575">
            <a:solidFill>
              <a:schemeClr val="tx1"/>
            </a:solidFill>
            <a:miter lim="800000"/>
            <a:headEnd/>
            <a:tailEnd/>
          </a:ln>
        </p:spPr>
        <p:txBody>
          <a:bodyPr anchor="ctr"/>
          <a:lstStyle/>
          <a:p>
            <a:r>
              <a:rPr lang="en-US" sz="825" dirty="0" smtClean="0"/>
              <a:t>S3 Relocate </a:t>
            </a:r>
            <a:r>
              <a:rPr lang="en-US" sz="825" dirty="0"/>
              <a:t>low-acuity care in EDs </a:t>
            </a:r>
            <a:r>
              <a:rPr lang="en-US" sz="825" dirty="0" smtClean="0"/>
              <a:t>to community-based </a:t>
            </a:r>
            <a:r>
              <a:rPr lang="en-US" sz="825" dirty="0"/>
              <a:t>care settings </a:t>
            </a:r>
          </a:p>
        </p:txBody>
      </p:sp>
      <p:sp>
        <p:nvSpPr>
          <p:cNvPr id="31" name="Rectangle 9"/>
          <p:cNvSpPr>
            <a:spLocks noChangeArrowheads="1"/>
          </p:cNvSpPr>
          <p:nvPr/>
        </p:nvSpPr>
        <p:spPr bwMode="auto">
          <a:xfrm>
            <a:off x="2838451" y="2903220"/>
            <a:ext cx="2228849" cy="297180"/>
          </a:xfrm>
          <a:prstGeom prst="rect">
            <a:avLst/>
          </a:prstGeom>
          <a:solidFill>
            <a:srgbClr val="CCFFCC"/>
          </a:solidFill>
          <a:ln w="28575">
            <a:solidFill>
              <a:schemeClr val="tx1"/>
            </a:solidFill>
            <a:miter lim="800000"/>
            <a:headEnd/>
            <a:tailEnd/>
          </a:ln>
        </p:spPr>
        <p:txBody>
          <a:bodyPr anchor="ctr"/>
          <a:lstStyle/>
          <a:p>
            <a:r>
              <a:rPr lang="en-US" sz="825" dirty="0" smtClean="0"/>
              <a:t>S7 Reduce ED visits &amp; hospital admissions </a:t>
            </a:r>
            <a:r>
              <a:rPr lang="en-US" sz="825" dirty="0"/>
              <a:t>through delivering appropriate care</a:t>
            </a:r>
          </a:p>
        </p:txBody>
      </p:sp>
      <p:sp>
        <p:nvSpPr>
          <p:cNvPr id="32" name="Rectangle 9"/>
          <p:cNvSpPr>
            <a:spLocks noChangeArrowheads="1"/>
          </p:cNvSpPr>
          <p:nvPr/>
        </p:nvSpPr>
        <p:spPr bwMode="auto">
          <a:xfrm>
            <a:off x="2838451" y="3352800"/>
            <a:ext cx="2228849" cy="304800"/>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sz="825" dirty="0" smtClean="0"/>
              <a:t>S8 Oversight </a:t>
            </a:r>
            <a:r>
              <a:rPr lang="en-US" sz="825" dirty="0"/>
              <a:t>system for hospital-wide operations to optimize patient flow</a:t>
            </a:r>
          </a:p>
        </p:txBody>
      </p:sp>
      <p:sp>
        <p:nvSpPr>
          <p:cNvPr id="18" name="Rectangle 9"/>
          <p:cNvSpPr>
            <a:spLocks noChangeArrowheads="1"/>
          </p:cNvSpPr>
          <p:nvPr/>
        </p:nvSpPr>
        <p:spPr bwMode="auto">
          <a:xfrm>
            <a:off x="2834218" y="4132579"/>
            <a:ext cx="2233082" cy="287021"/>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sz="825" dirty="0" smtClean="0"/>
              <a:t>S10 Flex </a:t>
            </a:r>
            <a:r>
              <a:rPr lang="en-US" sz="825" dirty="0"/>
              <a:t>capacity to meet hourly, daily and seasonal variations in demand</a:t>
            </a:r>
          </a:p>
        </p:txBody>
      </p:sp>
      <p:sp>
        <p:nvSpPr>
          <p:cNvPr id="19" name="Rectangle 9"/>
          <p:cNvSpPr>
            <a:spLocks noChangeArrowheads="1"/>
          </p:cNvSpPr>
          <p:nvPr/>
        </p:nvSpPr>
        <p:spPr bwMode="auto">
          <a:xfrm>
            <a:off x="2838451" y="3733800"/>
            <a:ext cx="2228849" cy="304800"/>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sz="825" dirty="0" smtClean="0"/>
              <a:t>S9 Real-time </a:t>
            </a:r>
            <a:r>
              <a:rPr lang="en-US" sz="825" dirty="0"/>
              <a:t>demand and capacity management processes</a:t>
            </a:r>
          </a:p>
        </p:txBody>
      </p:sp>
      <p:sp>
        <p:nvSpPr>
          <p:cNvPr id="20" name="Rectangle 9"/>
          <p:cNvSpPr>
            <a:spLocks noChangeArrowheads="1"/>
          </p:cNvSpPr>
          <p:nvPr/>
        </p:nvSpPr>
        <p:spPr bwMode="auto">
          <a:xfrm>
            <a:off x="2838451" y="6248400"/>
            <a:ext cx="2228849" cy="274320"/>
          </a:xfrm>
          <a:prstGeom prst="rect">
            <a:avLst/>
          </a:prstGeom>
          <a:solidFill>
            <a:srgbClr val="CC99FF"/>
          </a:solidFill>
          <a:ln w="28575">
            <a:solidFill>
              <a:schemeClr val="tx1"/>
            </a:solidFill>
            <a:miter lim="800000"/>
            <a:headEnd/>
            <a:tailEnd/>
          </a:ln>
        </p:spPr>
        <p:txBody>
          <a:bodyPr anchor="ctr"/>
          <a:lstStyle/>
          <a:p>
            <a:r>
              <a:rPr lang="en-US" sz="825" dirty="0" smtClean="0"/>
              <a:t>S15 Reducing </a:t>
            </a:r>
            <a:r>
              <a:rPr lang="en-US" sz="825" dirty="0"/>
              <a:t>unnecessary variations in care and managing LOS “outliers”</a:t>
            </a:r>
          </a:p>
        </p:txBody>
      </p:sp>
      <p:sp>
        <p:nvSpPr>
          <p:cNvPr id="23" name="Rectangle 9"/>
          <p:cNvSpPr>
            <a:spLocks noChangeArrowheads="1"/>
          </p:cNvSpPr>
          <p:nvPr/>
        </p:nvSpPr>
        <p:spPr bwMode="auto">
          <a:xfrm>
            <a:off x="2838450" y="5867400"/>
            <a:ext cx="2228850" cy="274320"/>
          </a:xfrm>
          <a:prstGeom prst="rect">
            <a:avLst/>
          </a:prstGeom>
          <a:solidFill>
            <a:srgbClr val="CC99FF"/>
          </a:solidFill>
          <a:ln w="28575">
            <a:solidFill>
              <a:schemeClr val="tx1"/>
            </a:solidFill>
            <a:miter lim="800000"/>
            <a:headEnd/>
            <a:tailEnd/>
          </a:ln>
        </p:spPr>
        <p:txBody>
          <a:bodyPr anchor="ctr"/>
          <a:lstStyle/>
          <a:p>
            <a:r>
              <a:rPr lang="en-US" sz="825" dirty="0" smtClean="0"/>
              <a:t>S14 Service </a:t>
            </a:r>
            <a:r>
              <a:rPr lang="en-US" sz="825" dirty="0"/>
              <a:t>Line Optimization (frail elders, SNF residents, stroke patients, etc.)</a:t>
            </a:r>
          </a:p>
        </p:txBody>
      </p:sp>
      <p:sp>
        <p:nvSpPr>
          <p:cNvPr id="33" name="Rectangle 9"/>
          <p:cNvSpPr>
            <a:spLocks noChangeArrowheads="1"/>
          </p:cNvSpPr>
          <p:nvPr/>
        </p:nvSpPr>
        <p:spPr bwMode="auto">
          <a:xfrm>
            <a:off x="2838451" y="5029200"/>
            <a:ext cx="2228849" cy="274320"/>
          </a:xfrm>
          <a:prstGeom prst="rect">
            <a:avLst/>
          </a:prstGeom>
          <a:solidFill>
            <a:srgbClr val="CC99FF"/>
          </a:solidFill>
          <a:ln w="28575">
            <a:solidFill>
              <a:schemeClr val="tx1"/>
            </a:solidFill>
            <a:miter lim="800000"/>
            <a:headEnd/>
            <a:tailEnd/>
          </a:ln>
        </p:spPr>
        <p:txBody>
          <a:bodyPr anchor="ctr"/>
          <a:lstStyle/>
          <a:p>
            <a:r>
              <a:rPr lang="en-US" sz="825" dirty="0" smtClean="0"/>
              <a:t>S12 Improve </a:t>
            </a:r>
            <a:r>
              <a:rPr lang="en-US" sz="825" dirty="0"/>
              <a:t>efficiencies and throughput in the OR, ED, ICUs and Med/Surg Units</a:t>
            </a:r>
          </a:p>
        </p:txBody>
      </p:sp>
      <p:cxnSp>
        <p:nvCxnSpPr>
          <p:cNvPr id="34" name="Straight Arrow Connector 33"/>
          <p:cNvCxnSpPr>
            <a:endCxn id="8" idx="3"/>
          </p:cNvCxnSpPr>
          <p:nvPr/>
        </p:nvCxnSpPr>
        <p:spPr>
          <a:xfrm flipH="1">
            <a:off x="1143000" y="3962400"/>
            <a:ext cx="304801" cy="571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1201360" y="4227687"/>
            <a:ext cx="646488" cy="12129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1221617" y="2548253"/>
            <a:ext cx="682202" cy="11855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4" name="Rectangle 9"/>
          <p:cNvSpPr>
            <a:spLocks noChangeArrowheads="1"/>
          </p:cNvSpPr>
          <p:nvPr/>
        </p:nvSpPr>
        <p:spPr bwMode="auto">
          <a:xfrm>
            <a:off x="2838450" y="2510789"/>
            <a:ext cx="2228850" cy="320040"/>
          </a:xfrm>
          <a:prstGeom prst="rect">
            <a:avLst/>
          </a:prstGeom>
          <a:solidFill>
            <a:srgbClr val="CCFFCC"/>
          </a:solidFill>
          <a:ln w="28575">
            <a:solidFill>
              <a:schemeClr val="tx1"/>
            </a:solidFill>
            <a:miter lim="800000"/>
            <a:headEnd/>
            <a:tailEnd/>
          </a:ln>
        </p:spPr>
        <p:txBody>
          <a:bodyPr anchor="ctr"/>
          <a:lstStyle/>
          <a:p>
            <a:r>
              <a:rPr lang="en-US" sz="825" dirty="0" smtClean="0"/>
              <a:t>S6 Decrease </a:t>
            </a:r>
            <a:r>
              <a:rPr lang="en-US" sz="825" dirty="0"/>
              <a:t>demand for hospital beds by reducing hospital acquired conditions</a:t>
            </a:r>
          </a:p>
        </p:txBody>
      </p:sp>
      <p:sp>
        <p:nvSpPr>
          <p:cNvPr id="45" name="Left Brace 44"/>
          <p:cNvSpPr/>
          <p:nvPr/>
        </p:nvSpPr>
        <p:spPr>
          <a:xfrm>
            <a:off x="2362200" y="934618"/>
            <a:ext cx="306483" cy="2162523"/>
          </a:xfrm>
          <a:prstGeom prst="leftBrace">
            <a:avLst>
              <a:gd name="adj1" fmla="val 144515"/>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1" dirty="0"/>
          </a:p>
        </p:txBody>
      </p:sp>
      <p:sp>
        <p:nvSpPr>
          <p:cNvPr id="37" name="Rectangle 9"/>
          <p:cNvSpPr>
            <a:spLocks noChangeArrowheads="1"/>
          </p:cNvSpPr>
          <p:nvPr/>
        </p:nvSpPr>
        <p:spPr bwMode="auto">
          <a:xfrm>
            <a:off x="2838451" y="2141220"/>
            <a:ext cx="2228849" cy="320040"/>
          </a:xfrm>
          <a:prstGeom prst="rect">
            <a:avLst/>
          </a:prstGeom>
          <a:solidFill>
            <a:srgbClr val="CCFFCC"/>
          </a:solidFill>
          <a:ln w="28575">
            <a:solidFill>
              <a:schemeClr val="tx1"/>
            </a:solidFill>
            <a:miter lim="800000"/>
            <a:headEnd/>
            <a:tailEnd/>
          </a:ln>
        </p:spPr>
        <p:txBody>
          <a:bodyPr anchor="ctr"/>
          <a:lstStyle/>
          <a:p>
            <a:r>
              <a:rPr lang="en-US" sz="825" dirty="0" smtClean="0"/>
              <a:t>S5 Decrease artificial variation </a:t>
            </a:r>
            <a:r>
              <a:rPr lang="en-US" sz="825" dirty="0"/>
              <a:t>in surgical scheduling</a:t>
            </a:r>
          </a:p>
        </p:txBody>
      </p:sp>
      <p:sp>
        <p:nvSpPr>
          <p:cNvPr id="38" name="Rectangle 9"/>
          <p:cNvSpPr>
            <a:spLocks noChangeArrowheads="1"/>
          </p:cNvSpPr>
          <p:nvPr/>
        </p:nvSpPr>
        <p:spPr bwMode="auto">
          <a:xfrm>
            <a:off x="2838451" y="4486910"/>
            <a:ext cx="2228849" cy="313690"/>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sz="825" dirty="0" smtClean="0"/>
              <a:t>S11 Early </a:t>
            </a:r>
            <a:r>
              <a:rPr lang="en-US" sz="825" dirty="0"/>
              <a:t>recognition for high census and surge planning</a:t>
            </a:r>
          </a:p>
        </p:txBody>
      </p:sp>
      <p:sp>
        <p:nvSpPr>
          <p:cNvPr id="2" name="TextBox 1"/>
          <p:cNvSpPr txBox="1"/>
          <p:nvPr/>
        </p:nvSpPr>
        <p:spPr>
          <a:xfrm>
            <a:off x="57752" y="0"/>
            <a:ext cx="5581048" cy="400110"/>
          </a:xfrm>
          <a:prstGeom prst="rect">
            <a:avLst/>
          </a:prstGeom>
          <a:noFill/>
        </p:spPr>
        <p:txBody>
          <a:bodyPr wrap="square" rtlCol="0">
            <a:spAutoFit/>
          </a:bodyPr>
          <a:lstStyle/>
          <a:p>
            <a:pPr>
              <a:spcBef>
                <a:spcPts val="768"/>
              </a:spcBef>
            </a:pPr>
            <a:r>
              <a:rPr lang="en-US" sz="2000" dirty="0" smtClean="0">
                <a:solidFill>
                  <a:srgbClr val="0070C0"/>
                </a:solidFill>
              </a:rPr>
              <a:t>Driver Diagram: </a:t>
            </a:r>
            <a:r>
              <a:rPr lang="en-US" sz="2000" u="sng" dirty="0" smtClean="0">
                <a:solidFill>
                  <a:srgbClr val="0070C0"/>
                </a:solidFill>
              </a:rPr>
              <a:t>Ideas</a:t>
            </a:r>
            <a:r>
              <a:rPr lang="en-US" sz="2000" dirty="0" smtClean="0">
                <a:solidFill>
                  <a:srgbClr val="0070C0"/>
                </a:solidFill>
              </a:rPr>
              <a:t> to Improve Hospital Flow</a:t>
            </a:r>
            <a:endParaRPr lang="en-US" sz="2000" dirty="0">
              <a:solidFill>
                <a:srgbClr val="0070C0"/>
              </a:solidFill>
            </a:endParaRPr>
          </a:p>
        </p:txBody>
      </p:sp>
      <p:sp>
        <p:nvSpPr>
          <p:cNvPr id="39" name="Rectangle 9"/>
          <p:cNvSpPr>
            <a:spLocks noChangeAspect="1" noChangeArrowheads="1"/>
          </p:cNvSpPr>
          <p:nvPr/>
        </p:nvSpPr>
        <p:spPr bwMode="auto">
          <a:xfrm>
            <a:off x="2838450" y="5410200"/>
            <a:ext cx="2228850" cy="350520"/>
          </a:xfrm>
          <a:prstGeom prst="rect">
            <a:avLst/>
          </a:prstGeom>
          <a:solidFill>
            <a:srgbClr val="CC99FF"/>
          </a:solidFill>
          <a:ln w="28575">
            <a:solidFill>
              <a:schemeClr val="tx1"/>
            </a:solidFill>
            <a:miter lim="800000"/>
            <a:headEnd/>
            <a:tailEnd/>
          </a:ln>
        </p:spPr>
        <p:txBody>
          <a:bodyPr anchor="ctr"/>
          <a:lstStyle/>
          <a:p>
            <a:r>
              <a:rPr lang="en-US" sz="830" dirty="0" smtClean="0"/>
              <a:t>S13 Improve </a:t>
            </a:r>
            <a:r>
              <a:rPr lang="en-US" sz="830" dirty="0"/>
              <a:t>efficiencies </a:t>
            </a:r>
            <a:r>
              <a:rPr lang="en-US" sz="830" dirty="0" smtClean="0"/>
              <a:t>&amp; coordination of discharge processes</a:t>
            </a:r>
            <a:endParaRPr lang="en-US" sz="830" dirty="0"/>
          </a:p>
        </p:txBody>
      </p:sp>
      <p:sp>
        <p:nvSpPr>
          <p:cNvPr id="40" name="Rectangle 9"/>
          <p:cNvSpPr>
            <a:spLocks noChangeArrowheads="1"/>
          </p:cNvSpPr>
          <p:nvPr/>
        </p:nvSpPr>
        <p:spPr bwMode="auto">
          <a:xfrm>
            <a:off x="5353049" y="457200"/>
            <a:ext cx="3486151" cy="513530"/>
          </a:xfrm>
          <a:prstGeom prst="rect">
            <a:avLst/>
          </a:prstGeom>
          <a:solidFill>
            <a:srgbClr val="CCFFCC"/>
          </a:solidFill>
          <a:ln w="28575">
            <a:solidFill>
              <a:schemeClr val="tx1"/>
            </a:solidFill>
            <a:miter lim="800000"/>
            <a:headEnd/>
            <a:tailEnd/>
          </a:ln>
        </p:spPr>
        <p:txBody>
          <a:bodyPr anchor="ctr"/>
          <a:lstStyle/>
          <a:p>
            <a:r>
              <a:rPr lang="en-US" sz="750" dirty="0"/>
              <a:t>C1 Reliably identify EOL wishes and proactively create and execute advanced illness plans </a:t>
            </a:r>
          </a:p>
          <a:p>
            <a:r>
              <a:rPr lang="en-US" sz="750" dirty="0"/>
              <a:t>C1 Development of palliative care programs (hospital-based and community-based)</a:t>
            </a:r>
          </a:p>
        </p:txBody>
      </p:sp>
      <p:sp>
        <p:nvSpPr>
          <p:cNvPr id="41" name="Rectangle 9"/>
          <p:cNvSpPr>
            <a:spLocks noChangeArrowheads="1"/>
          </p:cNvSpPr>
          <p:nvPr/>
        </p:nvSpPr>
        <p:spPr bwMode="auto">
          <a:xfrm>
            <a:off x="5353051" y="1020507"/>
            <a:ext cx="3486149" cy="178659"/>
          </a:xfrm>
          <a:prstGeom prst="rect">
            <a:avLst/>
          </a:prstGeom>
          <a:solidFill>
            <a:srgbClr val="CCFFCC"/>
          </a:solidFill>
          <a:ln w="28575">
            <a:solidFill>
              <a:schemeClr val="tx1"/>
            </a:solidFill>
            <a:miter lim="800000"/>
            <a:headEnd/>
            <a:tailEnd/>
          </a:ln>
        </p:spPr>
        <p:txBody>
          <a:bodyPr anchor="ctr"/>
          <a:lstStyle/>
          <a:p>
            <a:r>
              <a:rPr lang="en-US" sz="750" dirty="0">
                <a:ea typeface="Calibri"/>
                <a:cs typeface="Times New Roman"/>
              </a:rPr>
              <a:t>C2 </a:t>
            </a:r>
            <a:r>
              <a:rPr lang="en-US" sz="750" dirty="0" smtClean="0">
                <a:ea typeface="Calibri"/>
                <a:cs typeface="Times New Roman"/>
              </a:rPr>
              <a:t>Improve transitions and reduce </a:t>
            </a:r>
            <a:r>
              <a:rPr lang="en-US" sz="750" dirty="0">
                <a:ea typeface="Calibri"/>
                <a:cs typeface="Times New Roman"/>
              </a:rPr>
              <a:t>readmissions for high risk populations</a:t>
            </a:r>
          </a:p>
        </p:txBody>
      </p:sp>
      <p:sp>
        <p:nvSpPr>
          <p:cNvPr id="42" name="Rectangle 9"/>
          <p:cNvSpPr>
            <a:spLocks noChangeArrowheads="1"/>
          </p:cNvSpPr>
          <p:nvPr/>
        </p:nvSpPr>
        <p:spPr bwMode="auto">
          <a:xfrm>
            <a:off x="5353051" y="1252670"/>
            <a:ext cx="3486149" cy="482997"/>
          </a:xfrm>
          <a:prstGeom prst="rect">
            <a:avLst/>
          </a:prstGeom>
          <a:solidFill>
            <a:srgbClr val="CCFFCC"/>
          </a:solidFill>
          <a:ln w="28575">
            <a:solidFill>
              <a:schemeClr val="tx1"/>
            </a:solidFill>
            <a:miter lim="800000"/>
            <a:headEnd/>
            <a:tailEnd/>
          </a:ln>
        </p:spPr>
        <p:txBody>
          <a:bodyPr anchor="ctr"/>
          <a:lstStyle/>
          <a:p>
            <a:r>
              <a:rPr lang="en-US" sz="750" dirty="0">
                <a:ea typeface="Calibri"/>
                <a:cs typeface="Times New Roman"/>
              </a:rPr>
              <a:t>C3 Extended hours in primary care </a:t>
            </a:r>
            <a:r>
              <a:rPr lang="en-US" sz="750" dirty="0" smtClean="0">
                <a:ea typeface="Calibri"/>
                <a:cs typeface="Times New Roman"/>
              </a:rPr>
              <a:t>practices &amp; home-based primary care</a:t>
            </a:r>
            <a:r>
              <a:rPr lang="en-US" sz="750" dirty="0" smtClean="0">
                <a:ea typeface="Calibri"/>
                <a:cs typeface="Times New Roman"/>
                <a:sym typeface="Symbol" panose="05050102010706020507" pitchFamily="18" charset="2"/>
              </a:rPr>
              <a:t></a:t>
            </a:r>
            <a:endParaRPr lang="en-US" sz="750" dirty="0">
              <a:ea typeface="Calibri"/>
              <a:cs typeface="Times New Roman"/>
            </a:endParaRPr>
          </a:p>
          <a:p>
            <a:r>
              <a:rPr lang="en-US" sz="750" dirty="0">
                <a:ea typeface="Calibri"/>
                <a:cs typeface="Times New Roman"/>
              </a:rPr>
              <a:t>C3 Develop partnerships with Urgent Care and Retail Clinics</a:t>
            </a:r>
          </a:p>
          <a:p>
            <a:r>
              <a:rPr lang="en-US" sz="750" dirty="0">
                <a:ea typeface="Calibri"/>
                <a:cs typeface="Times New Roman"/>
              </a:rPr>
              <a:t>C3 Enroll patients in community-based mental health services</a:t>
            </a:r>
          </a:p>
          <a:p>
            <a:r>
              <a:rPr lang="en-US" sz="750" dirty="0">
                <a:ea typeface="Calibri"/>
                <a:cs typeface="Times New Roman"/>
              </a:rPr>
              <a:t>C3 Paramedics &amp; EMTs triaging &amp; treating patients at </a:t>
            </a:r>
            <a:r>
              <a:rPr lang="en-US" sz="750" dirty="0" smtClean="0">
                <a:ea typeface="Calibri"/>
                <a:cs typeface="Times New Roman"/>
              </a:rPr>
              <a:t>home</a:t>
            </a:r>
          </a:p>
        </p:txBody>
      </p:sp>
      <p:sp>
        <p:nvSpPr>
          <p:cNvPr id="43" name="Rectangle 9"/>
          <p:cNvSpPr>
            <a:spLocks noChangeArrowheads="1"/>
          </p:cNvSpPr>
          <p:nvPr/>
        </p:nvSpPr>
        <p:spPr bwMode="auto">
          <a:xfrm>
            <a:off x="5353051" y="3006583"/>
            <a:ext cx="3486149" cy="193817"/>
          </a:xfrm>
          <a:prstGeom prst="rect">
            <a:avLst/>
          </a:prstGeom>
          <a:solidFill>
            <a:srgbClr val="CCFFCC"/>
          </a:solidFill>
          <a:ln w="28575">
            <a:solidFill>
              <a:schemeClr val="tx1"/>
            </a:solidFill>
            <a:miter lim="800000"/>
            <a:headEnd/>
            <a:tailEnd/>
          </a:ln>
        </p:spPr>
        <p:txBody>
          <a:bodyPr anchor="ctr"/>
          <a:lstStyle/>
          <a:p>
            <a:r>
              <a:rPr lang="en-US" sz="750" dirty="0" smtClean="0">
                <a:ea typeface="Calibri"/>
                <a:cs typeface="Times New Roman"/>
              </a:rPr>
              <a:t>C7 </a:t>
            </a:r>
            <a:r>
              <a:rPr lang="en-US" sz="750" dirty="0">
                <a:ea typeface="Calibri"/>
                <a:cs typeface="Times New Roman"/>
              </a:rPr>
              <a:t>Reliably use of clinical pathways and evidence-based </a:t>
            </a:r>
            <a:r>
              <a:rPr lang="en-US" sz="750" dirty="0" smtClean="0">
                <a:ea typeface="Calibri"/>
                <a:cs typeface="Times New Roman"/>
              </a:rPr>
              <a:t>medicine</a:t>
            </a:r>
            <a:endParaRPr lang="en-US" sz="750" dirty="0">
              <a:ea typeface="Calibri"/>
              <a:cs typeface="Times New Roman"/>
            </a:endParaRPr>
          </a:p>
        </p:txBody>
      </p:sp>
      <p:sp>
        <p:nvSpPr>
          <p:cNvPr id="48" name="Rectangle 9"/>
          <p:cNvSpPr>
            <a:spLocks noChangeArrowheads="1"/>
          </p:cNvSpPr>
          <p:nvPr/>
        </p:nvSpPr>
        <p:spPr bwMode="auto">
          <a:xfrm>
            <a:off x="5353049" y="2651760"/>
            <a:ext cx="3486151" cy="320040"/>
          </a:xfrm>
          <a:prstGeom prst="rect">
            <a:avLst/>
          </a:prstGeom>
          <a:solidFill>
            <a:srgbClr val="CCFFCC"/>
          </a:solidFill>
          <a:ln w="28575">
            <a:solidFill>
              <a:schemeClr val="tx1"/>
            </a:solidFill>
            <a:miter lim="800000"/>
            <a:headEnd/>
            <a:tailEnd/>
          </a:ln>
        </p:spPr>
        <p:txBody>
          <a:bodyPr anchor="ctr"/>
          <a:lstStyle/>
          <a:p>
            <a:r>
              <a:rPr lang="en-US" sz="750" dirty="0" smtClean="0">
                <a:ea typeface="Calibri"/>
                <a:cs typeface="Times New Roman"/>
              </a:rPr>
              <a:t>C6 </a:t>
            </a:r>
            <a:r>
              <a:rPr lang="en-US" sz="750" dirty="0">
                <a:ea typeface="Calibri"/>
                <a:cs typeface="Times New Roman"/>
              </a:rPr>
              <a:t>Decrease complications/harm (HAPU, CAUTI, SSI, falls with harm) and subsequent </a:t>
            </a:r>
            <a:r>
              <a:rPr lang="en-US" sz="750" dirty="0" smtClean="0">
                <a:ea typeface="Calibri"/>
                <a:cs typeface="Times New Roman"/>
              </a:rPr>
              <a:t>LOS</a:t>
            </a:r>
            <a:endParaRPr lang="en-US" sz="750" dirty="0">
              <a:ea typeface="Calibri"/>
              <a:cs typeface="Times New Roman"/>
            </a:endParaRPr>
          </a:p>
        </p:txBody>
      </p:sp>
      <p:sp>
        <p:nvSpPr>
          <p:cNvPr id="49" name="Rectangle 9"/>
          <p:cNvSpPr>
            <a:spLocks noChangeArrowheads="1"/>
          </p:cNvSpPr>
          <p:nvPr/>
        </p:nvSpPr>
        <p:spPr bwMode="auto">
          <a:xfrm>
            <a:off x="5353051" y="2183970"/>
            <a:ext cx="3486149" cy="406830"/>
          </a:xfrm>
          <a:prstGeom prst="rect">
            <a:avLst/>
          </a:prstGeom>
          <a:solidFill>
            <a:srgbClr val="CCFFCC"/>
          </a:solidFill>
          <a:ln w="28575">
            <a:solidFill>
              <a:schemeClr val="tx1"/>
            </a:solidFill>
            <a:miter lim="800000"/>
            <a:headEnd/>
            <a:tailEnd/>
          </a:ln>
        </p:spPr>
        <p:txBody>
          <a:bodyPr anchor="ctr"/>
          <a:lstStyle/>
          <a:p>
            <a:r>
              <a:rPr lang="en-US" sz="750" dirty="0" smtClean="0"/>
              <a:t>C5 </a:t>
            </a:r>
            <a:r>
              <a:rPr lang="en-US" sz="750" dirty="0"/>
              <a:t>Separate scheduled and unscheduled flows in the OR</a:t>
            </a:r>
          </a:p>
          <a:p>
            <a:r>
              <a:rPr lang="en-US" sz="750" dirty="0" smtClean="0">
                <a:ea typeface="Calibri"/>
                <a:cs typeface="Times New Roman"/>
              </a:rPr>
              <a:t>C5 </a:t>
            </a:r>
            <a:r>
              <a:rPr lang="en-US" sz="750" dirty="0">
                <a:ea typeface="Calibri"/>
                <a:cs typeface="Times New Roman"/>
              </a:rPr>
              <a:t>Redesign surgical schedules to </a:t>
            </a:r>
            <a:r>
              <a:rPr lang="en-US" sz="750" dirty="0"/>
              <a:t>create an predictable flow of patients to downstream ICUs and inpatient </a:t>
            </a:r>
            <a:r>
              <a:rPr lang="en-US" sz="750" dirty="0" smtClean="0"/>
              <a:t>units</a:t>
            </a:r>
            <a:endParaRPr lang="en-US" sz="750" dirty="0"/>
          </a:p>
        </p:txBody>
      </p:sp>
      <p:sp>
        <p:nvSpPr>
          <p:cNvPr id="50" name="Rectangle 9"/>
          <p:cNvSpPr>
            <a:spLocks noChangeArrowheads="1"/>
          </p:cNvSpPr>
          <p:nvPr/>
        </p:nvSpPr>
        <p:spPr bwMode="auto">
          <a:xfrm>
            <a:off x="5353051" y="3276600"/>
            <a:ext cx="3486149" cy="304800"/>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sz="750" dirty="0" smtClean="0">
                <a:ea typeface="Calibri"/>
                <a:cs typeface="Times New Roman"/>
              </a:rPr>
              <a:t>C8 </a:t>
            </a:r>
            <a:r>
              <a:rPr lang="en-US" sz="750" dirty="0">
                <a:ea typeface="Calibri"/>
                <a:cs typeface="Times New Roman"/>
              </a:rPr>
              <a:t>Assess seasonal variations and changes in demand patterns and proactively plan for variations </a:t>
            </a:r>
          </a:p>
        </p:txBody>
      </p:sp>
      <p:sp>
        <p:nvSpPr>
          <p:cNvPr id="51" name="Rectangle 9"/>
          <p:cNvSpPr>
            <a:spLocks noChangeArrowheads="1"/>
          </p:cNvSpPr>
          <p:nvPr/>
        </p:nvSpPr>
        <p:spPr bwMode="auto">
          <a:xfrm>
            <a:off x="5348818" y="4227687"/>
            <a:ext cx="3492770" cy="191913"/>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sz="750" dirty="0" smtClean="0">
                <a:ea typeface="Calibri"/>
                <a:cs typeface="Times New Roman"/>
              </a:rPr>
              <a:t>C10 </a:t>
            </a:r>
            <a:r>
              <a:rPr lang="en-US" sz="750" dirty="0">
                <a:ea typeface="Calibri"/>
                <a:cs typeface="Times New Roman"/>
              </a:rPr>
              <a:t>Planning capacity to meet predicted demand patterns</a:t>
            </a:r>
          </a:p>
        </p:txBody>
      </p:sp>
      <p:sp>
        <p:nvSpPr>
          <p:cNvPr id="52" name="Rectangle 9"/>
          <p:cNvSpPr>
            <a:spLocks noChangeArrowheads="1"/>
          </p:cNvSpPr>
          <p:nvPr/>
        </p:nvSpPr>
        <p:spPr bwMode="auto">
          <a:xfrm>
            <a:off x="5353051" y="3657600"/>
            <a:ext cx="3486149" cy="516398"/>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sz="750" dirty="0" smtClean="0">
                <a:ea typeface="Calibri"/>
                <a:cs typeface="Times New Roman"/>
              </a:rPr>
              <a:t>C9 </a:t>
            </a:r>
            <a:r>
              <a:rPr lang="en-US" sz="750" dirty="0">
                <a:ea typeface="Calibri"/>
                <a:cs typeface="Times New Roman"/>
              </a:rPr>
              <a:t>Daily flow planning huddles (improve predictions to synchronize admissions, discharges and discharges</a:t>
            </a:r>
            <a:r>
              <a:rPr lang="en-US" sz="750" dirty="0" smtClean="0">
                <a:ea typeface="Calibri"/>
                <a:cs typeface="Times New Roman"/>
              </a:rPr>
              <a:t>)</a:t>
            </a:r>
          </a:p>
          <a:p>
            <a:r>
              <a:rPr lang="en-US" sz="750" dirty="0">
                <a:ea typeface="Calibri"/>
                <a:cs typeface="Times New Roman"/>
              </a:rPr>
              <a:t>C8 Real-time demand and capacity problem-solving (managing constraints and bottlenecks</a:t>
            </a:r>
            <a:r>
              <a:rPr lang="en-US" sz="750" dirty="0" smtClean="0">
                <a:ea typeface="Calibri"/>
                <a:cs typeface="Times New Roman"/>
              </a:rPr>
              <a:t>)</a:t>
            </a:r>
            <a:endParaRPr lang="en-US" sz="750" dirty="0">
              <a:ea typeface="Calibri"/>
              <a:cs typeface="Times New Roman"/>
            </a:endParaRPr>
          </a:p>
        </p:txBody>
      </p:sp>
      <p:sp>
        <p:nvSpPr>
          <p:cNvPr id="53" name="Rectangle 9"/>
          <p:cNvSpPr>
            <a:spLocks noChangeArrowheads="1"/>
          </p:cNvSpPr>
          <p:nvPr/>
        </p:nvSpPr>
        <p:spPr bwMode="auto">
          <a:xfrm>
            <a:off x="5353051" y="4486910"/>
            <a:ext cx="3486149" cy="313690"/>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sz="750" dirty="0" smtClean="0">
                <a:ea typeface="Calibri"/>
                <a:cs typeface="Times New Roman"/>
              </a:rPr>
              <a:t>C11 </a:t>
            </a:r>
            <a:r>
              <a:rPr lang="en-US" sz="750" dirty="0">
                <a:ea typeface="Calibri"/>
                <a:cs typeface="Times New Roman"/>
              </a:rPr>
              <a:t>High census protocols to expedite admissions from the ED and manage surgical schedules.</a:t>
            </a:r>
          </a:p>
        </p:txBody>
      </p:sp>
      <p:sp>
        <p:nvSpPr>
          <p:cNvPr id="54" name="Rectangle 9"/>
          <p:cNvSpPr>
            <a:spLocks noChangeArrowheads="1"/>
          </p:cNvSpPr>
          <p:nvPr/>
        </p:nvSpPr>
        <p:spPr bwMode="auto">
          <a:xfrm>
            <a:off x="5353051" y="6362207"/>
            <a:ext cx="3486149" cy="343393"/>
          </a:xfrm>
          <a:prstGeom prst="rect">
            <a:avLst/>
          </a:prstGeom>
          <a:solidFill>
            <a:srgbClr val="CC99FF"/>
          </a:solidFill>
          <a:ln w="28575">
            <a:solidFill>
              <a:schemeClr val="tx1"/>
            </a:solidFill>
            <a:miter lim="800000"/>
            <a:headEnd/>
            <a:tailEnd/>
          </a:ln>
        </p:spPr>
        <p:txBody>
          <a:bodyPr anchor="ctr"/>
          <a:lstStyle/>
          <a:p>
            <a:r>
              <a:rPr lang="en-US" sz="750" dirty="0">
                <a:ea typeface="Calibri"/>
                <a:cs typeface="Times New Roman"/>
              </a:rPr>
              <a:t>C14 Advance planning for transfers to community-based care settings </a:t>
            </a:r>
            <a:endParaRPr lang="en-US" sz="750" dirty="0" smtClean="0">
              <a:ea typeface="Calibri"/>
              <a:cs typeface="Times New Roman"/>
            </a:endParaRPr>
          </a:p>
          <a:p>
            <a:r>
              <a:rPr lang="en-US" sz="750" dirty="0" smtClean="0">
                <a:ea typeface="Calibri"/>
                <a:cs typeface="Times New Roman"/>
              </a:rPr>
              <a:t>C14 </a:t>
            </a:r>
            <a:r>
              <a:rPr lang="en-US" sz="750" dirty="0">
                <a:ea typeface="Calibri"/>
                <a:cs typeface="Times New Roman"/>
              </a:rPr>
              <a:t>Enhanced community and </a:t>
            </a:r>
            <a:r>
              <a:rPr lang="en-US" sz="750" dirty="0" smtClean="0">
                <a:ea typeface="Calibri"/>
                <a:cs typeface="Times New Roman"/>
              </a:rPr>
              <a:t>home-based services</a:t>
            </a:r>
            <a:endParaRPr lang="en-US" sz="750" dirty="0">
              <a:ea typeface="Calibri"/>
              <a:cs typeface="Times New Roman"/>
            </a:endParaRPr>
          </a:p>
          <a:p>
            <a:r>
              <a:rPr lang="en-US" sz="750" dirty="0">
                <a:ea typeface="Calibri"/>
                <a:cs typeface="Times New Roman"/>
              </a:rPr>
              <a:t>C14 Cooperative agreements with rehab facilities, SNFs and nursing homes</a:t>
            </a:r>
          </a:p>
        </p:txBody>
      </p:sp>
      <p:sp>
        <p:nvSpPr>
          <p:cNvPr id="55" name="Rectangle 9"/>
          <p:cNvSpPr>
            <a:spLocks noChangeArrowheads="1"/>
          </p:cNvSpPr>
          <p:nvPr/>
        </p:nvSpPr>
        <p:spPr bwMode="auto">
          <a:xfrm>
            <a:off x="5353049" y="6096000"/>
            <a:ext cx="3486151" cy="184949"/>
          </a:xfrm>
          <a:prstGeom prst="rect">
            <a:avLst/>
          </a:prstGeom>
          <a:solidFill>
            <a:srgbClr val="CC99FF"/>
          </a:solidFill>
          <a:ln w="28575">
            <a:solidFill>
              <a:schemeClr val="tx1"/>
            </a:solidFill>
            <a:miter lim="800000"/>
            <a:headEnd/>
            <a:tailEnd/>
          </a:ln>
        </p:spPr>
        <p:txBody>
          <a:bodyPr anchor="ctr"/>
          <a:lstStyle/>
          <a:p>
            <a:r>
              <a:rPr lang="en-US" sz="750" dirty="0">
                <a:ea typeface="Calibri"/>
                <a:cs typeface="Times New Roman"/>
              </a:rPr>
              <a:t>C13 Care management for vulnerable/high risk patient populations</a:t>
            </a:r>
          </a:p>
        </p:txBody>
      </p:sp>
      <p:sp>
        <p:nvSpPr>
          <p:cNvPr id="56" name="Rectangle 9"/>
          <p:cNvSpPr>
            <a:spLocks noChangeArrowheads="1"/>
          </p:cNvSpPr>
          <p:nvPr/>
        </p:nvSpPr>
        <p:spPr bwMode="auto">
          <a:xfrm>
            <a:off x="5353051" y="4876800"/>
            <a:ext cx="3486149" cy="645447"/>
          </a:xfrm>
          <a:prstGeom prst="rect">
            <a:avLst/>
          </a:prstGeom>
          <a:solidFill>
            <a:srgbClr val="CC99FF"/>
          </a:solidFill>
          <a:ln w="28575">
            <a:solidFill>
              <a:schemeClr val="tx1"/>
            </a:solidFill>
            <a:miter lim="800000"/>
            <a:headEnd/>
            <a:tailEnd/>
          </a:ln>
        </p:spPr>
        <p:txBody>
          <a:bodyPr anchor="ctr"/>
          <a:lstStyle/>
          <a:p>
            <a:r>
              <a:rPr lang="en-US" sz="750" dirty="0" smtClean="0"/>
              <a:t>C12 </a:t>
            </a:r>
            <a:r>
              <a:rPr lang="en-US" sz="750" dirty="0"/>
              <a:t>Increase OR throughput through efficiency changes</a:t>
            </a:r>
          </a:p>
          <a:p>
            <a:r>
              <a:rPr lang="en-US" sz="750" dirty="0" smtClean="0"/>
              <a:t>C12 </a:t>
            </a:r>
            <a:r>
              <a:rPr lang="en-US" sz="750" dirty="0"/>
              <a:t>ED efficiency changes to decrease LOS</a:t>
            </a:r>
          </a:p>
          <a:p>
            <a:r>
              <a:rPr lang="en-US" sz="750" dirty="0" smtClean="0"/>
              <a:t>C12 </a:t>
            </a:r>
            <a:r>
              <a:rPr lang="en-US" sz="750" dirty="0"/>
              <a:t>Decrease LOS in ICUs (timely consults, tests and procedures)</a:t>
            </a:r>
          </a:p>
          <a:p>
            <a:r>
              <a:rPr lang="en-US" sz="750" dirty="0" smtClean="0"/>
              <a:t>C12 </a:t>
            </a:r>
            <a:r>
              <a:rPr lang="en-US" sz="750" dirty="0"/>
              <a:t>Decrease LOS on Med/Surg Units (case management for patients with complex medical and social needs)</a:t>
            </a:r>
          </a:p>
        </p:txBody>
      </p:sp>
      <p:sp>
        <p:nvSpPr>
          <p:cNvPr id="57" name="Rectangle 9"/>
          <p:cNvSpPr>
            <a:spLocks noChangeAspect="1" noChangeArrowheads="1"/>
          </p:cNvSpPr>
          <p:nvPr/>
        </p:nvSpPr>
        <p:spPr bwMode="auto">
          <a:xfrm>
            <a:off x="5353049" y="5593222"/>
            <a:ext cx="3486151" cy="426506"/>
          </a:xfrm>
          <a:prstGeom prst="rect">
            <a:avLst/>
          </a:prstGeom>
          <a:solidFill>
            <a:srgbClr val="CC99FF"/>
          </a:solidFill>
          <a:ln w="28575">
            <a:solidFill>
              <a:schemeClr val="tx1"/>
            </a:solidFill>
            <a:miter lim="800000"/>
            <a:headEnd/>
            <a:tailEnd/>
          </a:ln>
        </p:spPr>
        <p:txBody>
          <a:bodyPr anchor="ctr"/>
          <a:lstStyle/>
          <a:p>
            <a:r>
              <a:rPr lang="en-US" sz="750" dirty="0" smtClean="0"/>
              <a:t>C13 </a:t>
            </a:r>
            <a:r>
              <a:rPr lang="en-US" sz="750" dirty="0"/>
              <a:t>Initiate final discharge preparations when the patient is clinically ready for </a:t>
            </a:r>
            <a:r>
              <a:rPr lang="en-US" sz="750" dirty="0" smtClean="0"/>
              <a:t>discharge</a:t>
            </a:r>
          </a:p>
          <a:p>
            <a:r>
              <a:rPr lang="en-US" sz="750" dirty="0" smtClean="0"/>
              <a:t>C13 Flipped “home-based” discharge planning</a:t>
            </a:r>
            <a:endParaRPr lang="en-US" sz="750" dirty="0"/>
          </a:p>
        </p:txBody>
      </p:sp>
      <p:cxnSp>
        <p:nvCxnSpPr>
          <p:cNvPr id="9" name="Straight Arrow Connector 8"/>
          <p:cNvCxnSpPr>
            <a:stCxn id="40" idx="1"/>
            <a:endCxn id="28" idx="3"/>
          </p:cNvCxnSpPr>
          <p:nvPr/>
        </p:nvCxnSpPr>
        <p:spPr>
          <a:xfrm flipH="1">
            <a:off x="5067300" y="713965"/>
            <a:ext cx="285749" cy="22065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50" idx="1"/>
          </p:cNvCxnSpPr>
          <p:nvPr/>
        </p:nvCxnSpPr>
        <p:spPr>
          <a:xfrm flipH="1">
            <a:off x="5100638" y="3429000"/>
            <a:ext cx="252413" cy="1258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52" idx="1"/>
            <a:endCxn id="19" idx="3"/>
          </p:cNvCxnSpPr>
          <p:nvPr/>
        </p:nvCxnSpPr>
        <p:spPr>
          <a:xfrm flipH="1" flipV="1">
            <a:off x="5067300" y="3886200"/>
            <a:ext cx="285751" cy="295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51" idx="1"/>
            <a:endCxn id="18" idx="3"/>
          </p:cNvCxnSpPr>
          <p:nvPr/>
        </p:nvCxnSpPr>
        <p:spPr>
          <a:xfrm flipH="1" flipV="1">
            <a:off x="5067300" y="4276090"/>
            <a:ext cx="281518" cy="475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53" idx="1"/>
            <a:endCxn id="38" idx="3"/>
          </p:cNvCxnSpPr>
          <p:nvPr/>
        </p:nvCxnSpPr>
        <p:spPr>
          <a:xfrm flipH="1">
            <a:off x="5067300" y="4643755"/>
            <a:ext cx="28575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57" idx="1"/>
            <a:endCxn id="39" idx="3"/>
          </p:cNvCxnSpPr>
          <p:nvPr/>
        </p:nvCxnSpPr>
        <p:spPr>
          <a:xfrm flipH="1" flipV="1">
            <a:off x="5067300" y="5585460"/>
            <a:ext cx="285749" cy="22101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56" idx="1"/>
            <a:endCxn id="33" idx="3"/>
          </p:cNvCxnSpPr>
          <p:nvPr/>
        </p:nvCxnSpPr>
        <p:spPr>
          <a:xfrm flipH="1" flipV="1">
            <a:off x="5067300" y="5166360"/>
            <a:ext cx="285751" cy="331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55" idx="1"/>
            <a:endCxn id="23" idx="3"/>
          </p:cNvCxnSpPr>
          <p:nvPr/>
        </p:nvCxnSpPr>
        <p:spPr>
          <a:xfrm flipH="1" flipV="1">
            <a:off x="5067300" y="6004560"/>
            <a:ext cx="285749" cy="18391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54" idx="1"/>
            <a:endCxn id="20" idx="3"/>
          </p:cNvCxnSpPr>
          <p:nvPr/>
        </p:nvCxnSpPr>
        <p:spPr>
          <a:xfrm flipH="1" flipV="1">
            <a:off x="5067300" y="6385560"/>
            <a:ext cx="285751" cy="14834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2" name="Rectangle 9"/>
          <p:cNvSpPr>
            <a:spLocks noChangeArrowheads="1"/>
          </p:cNvSpPr>
          <p:nvPr/>
        </p:nvSpPr>
        <p:spPr bwMode="auto">
          <a:xfrm>
            <a:off x="2819400" y="1814974"/>
            <a:ext cx="2228849" cy="274320"/>
          </a:xfrm>
          <a:prstGeom prst="rect">
            <a:avLst/>
          </a:prstGeom>
          <a:solidFill>
            <a:srgbClr val="CCFFCC"/>
          </a:solidFill>
          <a:ln w="28575">
            <a:solidFill>
              <a:schemeClr val="tx1"/>
            </a:solidFill>
            <a:miter lim="800000"/>
            <a:headEnd/>
            <a:tailEnd/>
          </a:ln>
        </p:spPr>
        <p:txBody>
          <a:bodyPr anchor="ctr"/>
          <a:lstStyle/>
          <a:p>
            <a:r>
              <a:rPr lang="en-US" sz="825" dirty="0" smtClean="0"/>
              <a:t>S4 Prevent ED visits and acute care hospital admissions</a:t>
            </a:r>
            <a:endParaRPr lang="en-US" sz="825" dirty="0"/>
          </a:p>
        </p:txBody>
      </p:sp>
      <p:sp>
        <p:nvSpPr>
          <p:cNvPr id="67" name="Rectangle 9"/>
          <p:cNvSpPr>
            <a:spLocks noChangeArrowheads="1"/>
          </p:cNvSpPr>
          <p:nvPr/>
        </p:nvSpPr>
        <p:spPr bwMode="auto">
          <a:xfrm>
            <a:off x="5353051" y="1765445"/>
            <a:ext cx="3486149" cy="378952"/>
          </a:xfrm>
          <a:prstGeom prst="rect">
            <a:avLst/>
          </a:prstGeom>
          <a:solidFill>
            <a:srgbClr val="CCFFCC"/>
          </a:solidFill>
          <a:ln w="28575">
            <a:solidFill>
              <a:schemeClr val="tx1"/>
            </a:solidFill>
            <a:miter lim="800000"/>
            <a:headEnd/>
            <a:tailEnd/>
          </a:ln>
        </p:spPr>
        <p:txBody>
          <a:bodyPr anchor="ctr"/>
          <a:lstStyle/>
          <a:p>
            <a:r>
              <a:rPr lang="en-US" sz="750" dirty="0" smtClean="0">
                <a:ea typeface="Calibri"/>
                <a:cs typeface="Times New Roman"/>
              </a:rPr>
              <a:t>C4 </a:t>
            </a:r>
            <a:r>
              <a:rPr lang="en-US" sz="750" dirty="0">
                <a:ea typeface="Calibri"/>
                <a:cs typeface="Times New Roman"/>
              </a:rPr>
              <a:t>Enhanced </a:t>
            </a:r>
            <a:r>
              <a:rPr lang="en-US" sz="750" dirty="0" smtClean="0">
                <a:ea typeface="Calibri"/>
                <a:cs typeface="Times New Roman"/>
              </a:rPr>
              <a:t>population health care management and coordination of care for high-risk and socially complex populations</a:t>
            </a:r>
          </a:p>
          <a:p>
            <a:r>
              <a:rPr lang="en-US" sz="750" dirty="0" smtClean="0">
                <a:ea typeface="Calibri"/>
                <a:cs typeface="Times New Roman"/>
              </a:rPr>
              <a:t>C4 </a:t>
            </a:r>
            <a:r>
              <a:rPr lang="en-US" sz="750" dirty="0">
                <a:ea typeface="Calibri"/>
                <a:cs typeface="Times New Roman"/>
              </a:rPr>
              <a:t>Enhanced </a:t>
            </a:r>
            <a:r>
              <a:rPr lang="en-US" sz="750" dirty="0" smtClean="0">
                <a:ea typeface="Calibri"/>
                <a:cs typeface="Times New Roman"/>
              </a:rPr>
              <a:t>SNF </a:t>
            </a:r>
            <a:r>
              <a:rPr lang="en-US" sz="750" dirty="0">
                <a:ea typeface="Calibri"/>
                <a:cs typeface="Times New Roman"/>
              </a:rPr>
              <a:t>and home-based </a:t>
            </a:r>
            <a:r>
              <a:rPr lang="en-US" sz="750" dirty="0" smtClean="0">
                <a:ea typeface="Calibri"/>
                <a:cs typeface="Times New Roman"/>
              </a:rPr>
              <a:t>care services (HHC, Hospital at Home)</a:t>
            </a:r>
            <a:endParaRPr lang="en-US" sz="750" dirty="0">
              <a:ea typeface="Calibri"/>
              <a:cs typeface="Times New Roman"/>
            </a:endParaRPr>
          </a:p>
        </p:txBody>
      </p:sp>
      <p:cxnSp>
        <p:nvCxnSpPr>
          <p:cNvPr id="68" name="Straight Arrow Connector 67"/>
          <p:cNvCxnSpPr>
            <a:stCxn id="41" idx="1"/>
            <a:endCxn id="29" idx="3"/>
          </p:cNvCxnSpPr>
          <p:nvPr/>
        </p:nvCxnSpPr>
        <p:spPr>
          <a:xfrm flipH="1">
            <a:off x="5067300" y="1109837"/>
            <a:ext cx="285751" cy="15649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42" idx="1"/>
            <a:endCxn id="30" idx="3"/>
          </p:cNvCxnSpPr>
          <p:nvPr/>
        </p:nvCxnSpPr>
        <p:spPr>
          <a:xfrm flipH="1">
            <a:off x="5048249" y="1494169"/>
            <a:ext cx="304802" cy="12268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67" idx="1"/>
            <a:endCxn id="62" idx="3"/>
          </p:cNvCxnSpPr>
          <p:nvPr/>
        </p:nvCxnSpPr>
        <p:spPr>
          <a:xfrm flipH="1" flipV="1">
            <a:off x="5048249" y="1952134"/>
            <a:ext cx="304802" cy="278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49" idx="1"/>
            <a:endCxn id="37" idx="3"/>
          </p:cNvCxnSpPr>
          <p:nvPr/>
        </p:nvCxnSpPr>
        <p:spPr>
          <a:xfrm flipH="1" flipV="1">
            <a:off x="5067300" y="2301240"/>
            <a:ext cx="285751" cy="861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stCxn id="48" idx="1"/>
            <a:endCxn id="44" idx="3"/>
          </p:cNvCxnSpPr>
          <p:nvPr/>
        </p:nvCxnSpPr>
        <p:spPr>
          <a:xfrm flipH="1" flipV="1">
            <a:off x="5067300" y="2670809"/>
            <a:ext cx="285749" cy="14097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43" idx="1"/>
            <a:endCxn id="31" idx="3"/>
          </p:cNvCxnSpPr>
          <p:nvPr/>
        </p:nvCxnSpPr>
        <p:spPr>
          <a:xfrm flipH="1" flipV="1">
            <a:off x="5067300" y="3051810"/>
            <a:ext cx="285751" cy="5168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1" name="Left Brace 70"/>
          <p:cNvSpPr/>
          <p:nvPr/>
        </p:nvSpPr>
        <p:spPr>
          <a:xfrm>
            <a:off x="2362200" y="3378242"/>
            <a:ext cx="306483" cy="1265514"/>
          </a:xfrm>
          <a:prstGeom prst="leftBrace">
            <a:avLst>
              <a:gd name="adj1" fmla="val 144515"/>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1" dirty="0"/>
          </a:p>
        </p:txBody>
      </p:sp>
      <p:sp>
        <p:nvSpPr>
          <p:cNvPr id="72" name="Left Brace 71"/>
          <p:cNvSpPr/>
          <p:nvPr/>
        </p:nvSpPr>
        <p:spPr>
          <a:xfrm>
            <a:off x="2362200" y="5094994"/>
            <a:ext cx="306483" cy="1382006"/>
          </a:xfrm>
          <a:prstGeom prst="leftBrace">
            <a:avLst>
              <a:gd name="adj1" fmla="val 144515"/>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1" dirty="0"/>
          </a:p>
        </p:txBody>
      </p:sp>
    </p:spTree>
    <p:extLst>
      <p:ext uri="{BB962C8B-B14F-4D97-AF65-F5344CB8AC3E}">
        <p14:creationId xmlns:p14="http://schemas.microsoft.com/office/powerpoint/2010/main" val="16514327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12"/>
          <p:cNvGraphicFramePr>
            <a:graphicFrameLocks noGrp="1"/>
          </p:cNvGraphicFramePr>
          <p:nvPr>
            <p:ph idx="4294967295"/>
            <p:extLst/>
          </p:nvPr>
        </p:nvGraphicFramePr>
        <p:xfrm>
          <a:off x="4830233" y="762000"/>
          <a:ext cx="3932767" cy="5759705"/>
        </p:xfrm>
        <a:graphic>
          <a:graphicData uri="http://schemas.openxmlformats.org/drawingml/2006/table">
            <a:tbl>
              <a:tblPr firstRow="1" firstCol="1" bandRow="1">
                <a:tableStyleId>{5C22544A-7EE6-4342-B048-85BDC9FD1C3A}</a:tableStyleId>
              </a:tblPr>
              <a:tblGrid>
                <a:gridCol w="3932767"/>
              </a:tblGrid>
              <a:tr h="76200">
                <a:tc>
                  <a:txBody>
                    <a:bodyPr/>
                    <a:lstStyle/>
                    <a:p>
                      <a:pPr marL="0" marR="0">
                        <a:lnSpc>
                          <a:spcPct val="107000"/>
                        </a:lnSpc>
                        <a:spcBef>
                          <a:spcPts val="0"/>
                        </a:spcBef>
                        <a:spcAft>
                          <a:spcPts val="0"/>
                        </a:spcAft>
                      </a:pPr>
                      <a:r>
                        <a:rPr lang="en-US" sz="1800" dirty="0">
                          <a:effectLst/>
                        </a:rPr>
                        <a:t>Emergency </a:t>
                      </a:r>
                      <a:r>
                        <a:rPr lang="en-US" sz="1800" dirty="0" smtClean="0">
                          <a:effectLst/>
                        </a:rPr>
                        <a:t>Department</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78063" marR="78063" marT="0" marB="0">
                    <a:solidFill>
                      <a:schemeClr val="accent1">
                        <a:lumMod val="75000"/>
                      </a:schemeClr>
                    </a:solidFill>
                  </a:tcPr>
                </a:tc>
              </a:tr>
              <a:tr h="204192">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smtClean="0">
                          <a:effectLst/>
                        </a:rPr>
                        <a:t>ED diversions</a:t>
                      </a:r>
                    </a:p>
                    <a:p>
                      <a:pPr marL="742950" marR="0" lvl="1" indent="-285750">
                        <a:lnSpc>
                          <a:spcPct val="107000"/>
                        </a:lnSpc>
                        <a:spcBef>
                          <a:spcPts val="0"/>
                        </a:spcBef>
                        <a:spcAft>
                          <a:spcPts val="0"/>
                        </a:spcAft>
                        <a:buFont typeface="Courier New" panose="02070309020205020404" pitchFamily="49" charset="0"/>
                        <a:buChar char="o"/>
                      </a:pPr>
                      <a:r>
                        <a:rPr lang="en-US" sz="1600" dirty="0" smtClean="0">
                          <a:effectLst/>
                        </a:rPr>
                        <a:t># of diversions</a:t>
                      </a:r>
                    </a:p>
                    <a:p>
                      <a:pPr marL="742950" marR="0" lvl="1" indent="-285750">
                        <a:lnSpc>
                          <a:spcPct val="107000"/>
                        </a:lnSpc>
                        <a:spcBef>
                          <a:spcPts val="0"/>
                        </a:spcBef>
                        <a:spcAft>
                          <a:spcPts val="0"/>
                        </a:spcAft>
                        <a:buFont typeface="Courier New" panose="02070309020205020404" pitchFamily="49" charset="0"/>
                        <a:buChar char="o"/>
                      </a:pPr>
                      <a:r>
                        <a:rPr lang="en-US" sz="1600" dirty="0" smtClean="0">
                          <a:effectLst/>
                        </a:rPr>
                        <a:t>hours per month</a:t>
                      </a:r>
                      <a:endParaRPr lang="en-US" sz="16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78063" marR="78063" marT="0" marB="0">
                    <a:solidFill>
                      <a:schemeClr val="accent1">
                        <a:lumMod val="75000"/>
                      </a:schemeClr>
                    </a:solidFill>
                  </a:tcPr>
                </a:tc>
              </a:tr>
              <a:tr h="204192">
                <a:tc>
                  <a:txBody>
                    <a:bodyPr/>
                    <a:lstStyle/>
                    <a:p>
                      <a:pPr marL="342900" marR="0" lvl="0" indent="-342900" algn="l" defTabSz="914333"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600" dirty="0" smtClean="0">
                          <a:effectLst/>
                        </a:rPr>
                        <a:t>Patients who “left without being seen”</a:t>
                      </a:r>
                      <a:endParaRPr lang="en-US" sz="16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78063" marR="78063" marT="0" marB="0">
                    <a:solidFill>
                      <a:schemeClr val="accent1">
                        <a:lumMod val="75000"/>
                      </a:schemeClr>
                    </a:solidFill>
                  </a:tcPr>
                </a:tc>
              </a:tr>
              <a:tr h="204192">
                <a:tc>
                  <a:txBody>
                    <a:bodyPr/>
                    <a:lstStyle/>
                    <a:p>
                      <a:pPr marL="342900" marR="0" lvl="0" indent="-342900" algn="l" defTabSz="914333"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600" dirty="0" smtClean="0">
                          <a:effectLst/>
                        </a:rPr>
                        <a:t>Visits per day </a:t>
                      </a:r>
                    </a:p>
                  </a:txBody>
                  <a:tcPr marL="78063" marR="78063" marT="0" marB="0">
                    <a:solidFill>
                      <a:schemeClr val="accent1">
                        <a:lumMod val="75000"/>
                      </a:schemeClr>
                    </a:solidFill>
                  </a:tcPr>
                </a:tc>
              </a:tr>
              <a:tr h="204192">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smtClean="0">
                          <a:effectLst/>
                        </a:rPr>
                        <a:t>Average length of stay</a:t>
                      </a:r>
                    </a:p>
                    <a:p>
                      <a:pPr marL="742950" marR="0" lvl="1" indent="-285750">
                        <a:lnSpc>
                          <a:spcPct val="107000"/>
                        </a:lnSpc>
                        <a:spcBef>
                          <a:spcPts val="0"/>
                        </a:spcBef>
                        <a:spcAft>
                          <a:spcPts val="0"/>
                        </a:spcAft>
                        <a:buFont typeface="Courier New" panose="02070309020205020404" pitchFamily="49" charset="0"/>
                        <a:buChar char="o"/>
                      </a:pPr>
                      <a:r>
                        <a:rPr lang="en-US" sz="1600" dirty="0" smtClean="0">
                          <a:effectLst/>
                        </a:rPr>
                        <a:t>for patients who are discharged</a:t>
                      </a:r>
                    </a:p>
                    <a:p>
                      <a:pPr marL="742950" marR="0" lvl="1" indent="-285750">
                        <a:lnSpc>
                          <a:spcPct val="107000"/>
                        </a:lnSpc>
                        <a:spcBef>
                          <a:spcPts val="0"/>
                        </a:spcBef>
                        <a:spcAft>
                          <a:spcPts val="0"/>
                        </a:spcAft>
                        <a:buFont typeface="Courier New" panose="02070309020205020404" pitchFamily="49" charset="0"/>
                        <a:buChar char="o"/>
                      </a:pPr>
                      <a:r>
                        <a:rPr lang="en-US" sz="1600" dirty="0" smtClean="0">
                          <a:effectLst/>
                        </a:rPr>
                        <a:t>for patients who are admitted</a:t>
                      </a:r>
                      <a:endParaRPr lang="en-US" sz="16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78063" marR="78063" marT="0" marB="0">
                    <a:solidFill>
                      <a:schemeClr val="accent1">
                        <a:lumMod val="75000"/>
                      </a:schemeClr>
                    </a:solidFill>
                  </a:tcPr>
                </a:tc>
              </a:tr>
              <a:tr h="204192">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Door to provider time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204192">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Time from decision to admit to transfer to inpatient unit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391329">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Number of “ED boarders” waiting to be admitted to a hospital bed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416072">
                <a:tc>
                  <a:txBody>
                    <a:bodyPr/>
                    <a:lstStyle/>
                    <a:p>
                      <a:pPr marL="342900" marR="0" lvl="0" indent="-342900">
                        <a:lnSpc>
                          <a:spcPct val="107000"/>
                        </a:lnSpc>
                        <a:spcBef>
                          <a:spcPts val="0"/>
                        </a:spcBef>
                        <a:spcAft>
                          <a:spcPts val="0"/>
                        </a:spcAft>
                        <a:buFont typeface="Symbol" panose="05050102010706020507" pitchFamily="18" charset="2"/>
                        <a:buChar char=""/>
                      </a:pPr>
                      <a:r>
                        <a:rPr lang="en-US" sz="1600" kern="1200" dirty="0">
                          <a:effectLst/>
                        </a:rPr>
                        <a:t>Time from decision to have emergency surgery to OR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416072">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Percentage of ESI level 4 &amp; 5 patients (low acuity)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416072">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Percentage of patients who were admitted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bl>
          </a:graphicData>
        </a:graphic>
      </p:graphicFrame>
      <p:graphicFrame>
        <p:nvGraphicFramePr>
          <p:cNvPr id="12" name="Content Placeholder 11"/>
          <p:cNvGraphicFramePr>
            <a:graphicFrameLocks noGrp="1"/>
          </p:cNvGraphicFramePr>
          <p:nvPr>
            <p:ph idx="4294967295"/>
            <p:extLst/>
          </p:nvPr>
        </p:nvGraphicFramePr>
        <p:xfrm>
          <a:off x="410633" y="1373545"/>
          <a:ext cx="3932767" cy="4712994"/>
        </p:xfrm>
        <a:graphic>
          <a:graphicData uri="http://schemas.openxmlformats.org/drawingml/2006/table">
            <a:tbl>
              <a:tblPr firstRow="1" firstCol="1" bandRow="1">
                <a:tableStyleId>{5C22544A-7EE6-4342-B048-85BDC9FD1C3A}</a:tableStyleId>
              </a:tblPr>
              <a:tblGrid>
                <a:gridCol w="3932767"/>
              </a:tblGrid>
              <a:tr h="457200">
                <a:tc>
                  <a:txBody>
                    <a:bodyPr/>
                    <a:lstStyle/>
                    <a:p>
                      <a:pPr marL="0" marR="0">
                        <a:lnSpc>
                          <a:spcPct val="107000"/>
                        </a:lnSpc>
                        <a:spcBef>
                          <a:spcPts val="0"/>
                        </a:spcBef>
                        <a:spcAft>
                          <a:spcPts val="0"/>
                        </a:spcAft>
                      </a:pPr>
                      <a:r>
                        <a:rPr lang="en-US" sz="1800" dirty="0">
                          <a:effectLst/>
                        </a:rPr>
                        <a:t>Hospital </a:t>
                      </a:r>
                      <a:r>
                        <a:rPr lang="en-US" sz="1800" dirty="0" smtClean="0">
                          <a:effectLst/>
                        </a:rPr>
                        <a:t>Macro</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78063" marR="78063" marT="0" marB="0">
                    <a:solidFill>
                      <a:schemeClr val="accent1">
                        <a:lumMod val="75000"/>
                      </a:schemeClr>
                    </a:solidFill>
                  </a:tcPr>
                </a:tc>
              </a:tr>
              <a:tr h="351356">
                <a:tc>
                  <a:txBody>
                    <a:bodyPr/>
                    <a:lstStyle/>
                    <a:p>
                      <a:pPr marL="342900" marR="0" lvl="0" indent="-342900" algn="l" defTabSz="914333"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600" dirty="0" smtClean="0">
                          <a:effectLst/>
                        </a:rPr>
                        <a:t>Average Occupancy Rate</a:t>
                      </a:r>
                    </a:p>
                  </a:txBody>
                  <a:tcPr marL="78063" marR="78063" marT="0" marB="0">
                    <a:solidFill>
                      <a:schemeClr val="accent1">
                        <a:lumMod val="75000"/>
                      </a:schemeClr>
                    </a:solidFill>
                  </a:tcPr>
                </a:tc>
              </a:tr>
              <a:tr h="629177">
                <a:tc>
                  <a:txBody>
                    <a:bodyPr/>
                    <a:lstStyle/>
                    <a:p>
                      <a:pPr marL="342900" marR="0" lvl="0" indent="-342900">
                        <a:lnSpc>
                          <a:spcPct val="107000"/>
                        </a:lnSpc>
                        <a:spcBef>
                          <a:spcPts val="0"/>
                        </a:spcBef>
                        <a:spcAft>
                          <a:spcPts val="0"/>
                        </a:spcAft>
                        <a:buFont typeface="Symbol" panose="05050102010706020507" pitchFamily="18" charset="2"/>
                        <a:buChar char=""/>
                      </a:pPr>
                      <a:r>
                        <a:rPr lang="en-US" sz="1600" kern="1200" dirty="0">
                          <a:effectLst/>
                        </a:rPr>
                        <a:t>Readmissions within 1 week of </a:t>
                      </a:r>
                      <a:r>
                        <a:rPr lang="en-US" sz="1600" kern="1200" dirty="0" smtClean="0">
                          <a:effectLst/>
                        </a:rPr>
                        <a:t>discharge</a:t>
                      </a:r>
                    </a:p>
                  </a:txBody>
                  <a:tcPr marL="78063" marR="78063" marT="0" marB="0">
                    <a:solidFill>
                      <a:schemeClr val="accent1">
                        <a:lumMod val="75000"/>
                      </a:schemeClr>
                    </a:solidFill>
                  </a:tcPr>
                </a:tc>
              </a:tr>
              <a:tr h="629177">
                <a:tc>
                  <a:txBody>
                    <a:bodyPr/>
                    <a:lstStyle/>
                    <a:p>
                      <a:pPr marL="342900" marR="0" lvl="0" indent="-342900" algn="l" defTabSz="914333"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600" kern="1200" dirty="0" smtClean="0">
                          <a:effectLst/>
                        </a:rPr>
                        <a:t>Readmissions within 30 days after discharge </a:t>
                      </a:r>
                    </a:p>
                  </a:txBody>
                  <a:tcPr marL="78063" marR="78063" marT="0" marB="0">
                    <a:solidFill>
                      <a:schemeClr val="accent1">
                        <a:lumMod val="75000"/>
                      </a:schemeClr>
                    </a:solidFill>
                  </a:tcPr>
                </a:tc>
              </a:tr>
              <a:tr h="943766">
                <a:tc>
                  <a:txBody>
                    <a:bodyPr/>
                    <a:lstStyle/>
                    <a:p>
                      <a:pPr marL="342900" marR="0" lvl="0" indent="-342900" algn="l" defTabSz="914333"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600" kern="1200" dirty="0" smtClean="0">
                          <a:effectLst/>
                        </a:rPr>
                        <a:t>Patient experience (HCAHPS measures related to waits &amp; delays)</a:t>
                      </a:r>
                    </a:p>
                  </a:txBody>
                  <a:tcPr marL="78063" marR="78063" marT="0" marB="0">
                    <a:solidFill>
                      <a:schemeClr val="accent1">
                        <a:lumMod val="75000"/>
                      </a:schemeClr>
                    </a:solidFill>
                  </a:tcPr>
                </a:tc>
              </a:tr>
              <a:tr h="707825">
                <a:tc>
                  <a:txBody>
                    <a:bodyPr/>
                    <a:lstStyle/>
                    <a:p>
                      <a:pPr marL="342900" marR="0" lvl="0" indent="-342900" algn="l" defTabSz="914333"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600" dirty="0" smtClean="0">
                          <a:effectLst/>
                        </a:rPr>
                        <a:t>Clinician and staff satisfaction related to workload  (ex. NDNQI)</a:t>
                      </a:r>
                    </a:p>
                  </a:txBody>
                  <a:tcPr marL="78063" marR="78063" marT="0" marB="0">
                    <a:solidFill>
                      <a:schemeClr val="accent1">
                        <a:lumMod val="75000"/>
                      </a:schemeClr>
                    </a:solidFill>
                  </a:tcPr>
                </a:tc>
              </a:tr>
              <a:tr h="351682">
                <a:tc>
                  <a:txBody>
                    <a:bodyPr/>
                    <a:lstStyle/>
                    <a:p>
                      <a:pPr marL="342900" marR="0" lvl="0" indent="-342900" algn="l" defTabSz="914333"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600" dirty="0" smtClean="0">
                          <a:effectLst/>
                        </a:rPr>
                        <a:t>Number of “off-service” patients</a:t>
                      </a:r>
                    </a:p>
                  </a:txBody>
                  <a:tcPr marL="78063" marR="78063" marT="0" marB="0">
                    <a:solidFill>
                      <a:schemeClr val="accent1">
                        <a:lumMod val="75000"/>
                      </a:schemeClr>
                    </a:solidFill>
                  </a:tcPr>
                </a:tc>
              </a:tr>
              <a:tr h="519006">
                <a:tc>
                  <a:txBody>
                    <a:bodyPr/>
                    <a:lstStyle/>
                    <a:p>
                      <a:pPr marL="342900" marR="0" lvl="0" indent="-342900" algn="l" defTabSz="914333"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600" dirty="0" smtClean="0">
                          <a:effectLst/>
                          <a:latin typeface="+mn-lt"/>
                        </a:rPr>
                        <a:t>Number of HACs (ex. falls with injury, VAPs, etc.)</a:t>
                      </a:r>
                    </a:p>
                    <a:p>
                      <a:pPr marL="342900" marR="0" lvl="0" indent="-342900" algn="l" defTabSz="914333" rtl="0" eaLnBrk="1" fontAlgn="auto" latinLnBrk="0" hangingPunct="1">
                        <a:lnSpc>
                          <a:spcPct val="107000"/>
                        </a:lnSpc>
                        <a:spcBef>
                          <a:spcPts val="0"/>
                        </a:spcBef>
                        <a:spcAft>
                          <a:spcPts val="0"/>
                        </a:spcAft>
                        <a:buClrTx/>
                        <a:buSzTx/>
                        <a:buFont typeface="Symbol" panose="05050102010706020507" pitchFamily="18" charset="2"/>
                        <a:buChar char=""/>
                        <a:tabLst/>
                        <a:defRPr/>
                      </a:pPr>
                      <a:endParaRPr lang="en-US" sz="800" dirty="0" smtClean="0">
                        <a:effectLst/>
                        <a:latin typeface="+mn-lt"/>
                        <a:ea typeface="Calibri" panose="020F0502020204030204" pitchFamily="34" charset="0"/>
                        <a:cs typeface="Times New Roman" panose="02020603050405020304" pitchFamily="18" charset="0"/>
                      </a:endParaRPr>
                    </a:p>
                  </a:txBody>
                  <a:tcPr marL="78063" marR="78063" marT="0" marB="0">
                    <a:solidFill>
                      <a:schemeClr val="accent1">
                        <a:lumMod val="75000"/>
                      </a:schemeClr>
                    </a:solidFill>
                  </a:tcPr>
                </a:tc>
              </a:tr>
            </a:tbl>
          </a:graphicData>
        </a:graphic>
      </p:graphicFrame>
      <p:sp>
        <p:nvSpPr>
          <p:cNvPr id="9" name="Title 8"/>
          <p:cNvSpPr>
            <a:spLocks noGrp="1"/>
          </p:cNvSpPr>
          <p:nvPr>
            <p:ph type="title" idx="4294967295"/>
          </p:nvPr>
        </p:nvSpPr>
        <p:spPr>
          <a:xfrm>
            <a:off x="381000" y="76200"/>
            <a:ext cx="8229600" cy="762000"/>
          </a:xfrm>
        </p:spPr>
        <p:txBody>
          <a:bodyPr>
            <a:normAutofit/>
          </a:bodyPr>
          <a:lstStyle/>
          <a:p>
            <a:r>
              <a:rPr lang="en-US" sz="3000" dirty="0" smtClean="0"/>
              <a:t>Draft Hospital </a:t>
            </a:r>
            <a:r>
              <a:rPr lang="en-US" sz="3000" dirty="0"/>
              <a:t>Flow Metrics</a:t>
            </a:r>
          </a:p>
        </p:txBody>
      </p:sp>
    </p:spTree>
    <p:extLst>
      <p:ext uri="{BB962C8B-B14F-4D97-AF65-F5344CB8AC3E}">
        <p14:creationId xmlns:p14="http://schemas.microsoft.com/office/powerpoint/2010/main" val="7848606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z="3600" dirty="0"/>
              <a:t>So-Called "Flow Failures" Are </a:t>
            </a:r>
            <a:r>
              <a:rPr lang="en-US" sz="3600" dirty="0" smtClean="0"/>
              <a:t/>
            </a:r>
            <a:br>
              <a:rPr lang="en-US" sz="3600" dirty="0" smtClean="0"/>
            </a:br>
            <a:r>
              <a:rPr lang="en-US" sz="3600" dirty="0" smtClean="0"/>
              <a:t>Disrespectful </a:t>
            </a:r>
            <a:r>
              <a:rPr lang="en-US" sz="3600" dirty="0"/>
              <a:t>to </a:t>
            </a:r>
            <a:r>
              <a:rPr lang="en-US" sz="3600" dirty="0" smtClean="0"/>
              <a:t>Patients</a:t>
            </a:r>
            <a:r>
              <a:rPr lang="en-US" dirty="0"/>
              <a:t/>
            </a:r>
            <a:br>
              <a:rPr lang="en-US" dirty="0"/>
            </a:br>
            <a:endParaRPr lang="en-US" dirty="0"/>
          </a:p>
        </p:txBody>
      </p:sp>
      <p:sp>
        <p:nvSpPr>
          <p:cNvPr id="8" name="Content Placeholder 7"/>
          <p:cNvSpPr>
            <a:spLocks noGrp="1"/>
          </p:cNvSpPr>
          <p:nvPr>
            <p:ph idx="1"/>
          </p:nvPr>
        </p:nvSpPr>
        <p:spPr/>
        <p:txBody>
          <a:bodyPr/>
          <a:lstStyle/>
          <a:p>
            <a:pPr marL="0" indent="0">
              <a:spcBef>
                <a:spcPts val="1200"/>
              </a:spcBef>
              <a:buNone/>
            </a:pPr>
            <a:r>
              <a:rPr lang="en-US" sz="2200" dirty="0" smtClean="0"/>
              <a:t>“</a:t>
            </a:r>
            <a:r>
              <a:rPr lang="en-US" sz="2200" dirty="0"/>
              <a:t>The number one reason to improve the movement of patients through health care settings is because “bad flow” is disrespectful to patients and families. </a:t>
            </a:r>
          </a:p>
          <a:p>
            <a:pPr marL="0" indent="0">
              <a:spcBef>
                <a:spcPts val="1200"/>
              </a:spcBef>
              <a:buNone/>
            </a:pPr>
            <a:r>
              <a:rPr lang="en-US" sz="2200" dirty="0"/>
              <a:t>Our inability to more effectively design and manage processes also wears on clinicians and staff — decreasing their efficiency and productivity, undermining joy in work, contributing to burnout, and decreasing job satisfaction. But our patients and families bear most of the burden.</a:t>
            </a:r>
          </a:p>
          <a:p>
            <a:pPr marL="0" indent="0">
              <a:spcBef>
                <a:spcPts val="1200"/>
              </a:spcBef>
              <a:buNone/>
            </a:pPr>
            <a:r>
              <a:rPr lang="en-US" sz="2200" dirty="0"/>
              <a:t>We make patients wait in the wrong places. We make them seek care in the wrong units. If you were to walk through most hospitals today, you will probably find multiple problems with patient flow</a:t>
            </a:r>
            <a:r>
              <a:rPr lang="en-US" sz="2200" dirty="0" smtClean="0"/>
              <a:t>.”</a:t>
            </a:r>
            <a:endParaRPr lang="en-US" sz="2200" dirty="0"/>
          </a:p>
          <a:p>
            <a:pPr marL="0" indent="0">
              <a:buNone/>
            </a:pPr>
            <a:endParaRPr lang="en-US" dirty="0"/>
          </a:p>
        </p:txBody>
      </p:sp>
      <p:sp>
        <p:nvSpPr>
          <p:cNvPr id="9" name="Text Placeholder 8"/>
          <p:cNvSpPr>
            <a:spLocks noGrp="1"/>
          </p:cNvSpPr>
          <p:nvPr>
            <p:ph type="body" sz="quarter" idx="10"/>
          </p:nvPr>
        </p:nvSpPr>
        <p:spPr/>
        <p:txBody>
          <a:bodyPr/>
          <a:lstStyle/>
          <a:p>
            <a:r>
              <a:rPr lang="en-US" sz="1800" dirty="0"/>
              <a:t>So-Called "Flow Failures" Are Disrespectful to Patients</a:t>
            </a:r>
          </a:p>
          <a:p>
            <a:r>
              <a:rPr lang="en-US" sz="1800" i="1" dirty="0"/>
              <a:t>By </a:t>
            </a:r>
            <a:r>
              <a:rPr lang="en-US" sz="1800" b="1" i="1" dirty="0"/>
              <a:t>Maureen Bisognano</a:t>
            </a:r>
            <a:r>
              <a:rPr lang="en-US" sz="1800" i="1" dirty="0"/>
              <a:t> | Thursday, August 25, 2016</a:t>
            </a:r>
          </a:p>
          <a:p>
            <a:endParaRPr lang="en-US" dirty="0"/>
          </a:p>
        </p:txBody>
      </p:sp>
    </p:spTree>
    <p:extLst>
      <p:ext uri="{BB962C8B-B14F-4D97-AF65-F5344CB8AC3E}">
        <p14:creationId xmlns:p14="http://schemas.microsoft.com/office/powerpoint/2010/main" val="1710764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idx="4294967295"/>
          </p:nvPr>
        </p:nvSpPr>
        <p:spPr>
          <a:xfrm>
            <a:off x="304800" y="152400"/>
            <a:ext cx="8229600" cy="762000"/>
          </a:xfrm>
        </p:spPr>
        <p:txBody>
          <a:bodyPr>
            <a:normAutofit/>
          </a:bodyPr>
          <a:lstStyle/>
          <a:p>
            <a:r>
              <a:rPr lang="en-US" sz="3000" dirty="0" smtClean="0"/>
              <a:t>Draft Hospital </a:t>
            </a:r>
            <a:r>
              <a:rPr lang="en-US" sz="3000" dirty="0"/>
              <a:t>Flow Metrics</a:t>
            </a:r>
          </a:p>
        </p:txBody>
      </p:sp>
      <p:graphicFrame>
        <p:nvGraphicFramePr>
          <p:cNvPr id="14" name="Table 13"/>
          <p:cNvGraphicFramePr>
            <a:graphicFrameLocks noGrp="1"/>
          </p:cNvGraphicFramePr>
          <p:nvPr>
            <p:extLst/>
          </p:nvPr>
        </p:nvGraphicFramePr>
        <p:xfrm>
          <a:off x="533400" y="1605531"/>
          <a:ext cx="3914445" cy="4109469"/>
        </p:xfrm>
        <a:graphic>
          <a:graphicData uri="http://schemas.openxmlformats.org/drawingml/2006/table">
            <a:tbl>
              <a:tblPr firstRow="1" firstCol="1" bandRow="1">
                <a:tableStyleId>{5C22544A-7EE6-4342-B048-85BDC9FD1C3A}</a:tableStyleId>
              </a:tblPr>
              <a:tblGrid>
                <a:gridCol w="3914445"/>
              </a:tblGrid>
              <a:tr h="225408">
                <a:tc>
                  <a:txBody>
                    <a:bodyPr/>
                    <a:lstStyle/>
                    <a:p>
                      <a:pPr marL="0" marR="0">
                        <a:lnSpc>
                          <a:spcPct val="107000"/>
                        </a:lnSpc>
                        <a:spcBef>
                          <a:spcPts val="0"/>
                        </a:spcBef>
                        <a:spcAft>
                          <a:spcPts val="0"/>
                        </a:spcAft>
                      </a:pPr>
                      <a:r>
                        <a:rPr lang="en-US" sz="1800" dirty="0">
                          <a:effectLst/>
                        </a:rPr>
                        <a:t>Critical Care </a:t>
                      </a:r>
                      <a:r>
                        <a:rPr lang="en-US" sz="1800" dirty="0" smtClean="0">
                          <a:effectLst/>
                        </a:rPr>
                        <a:t>Units</a:t>
                      </a:r>
                    </a:p>
                    <a:p>
                      <a:pPr marL="0" marR="0">
                        <a:lnSpc>
                          <a:spcPct val="107000"/>
                        </a:lnSpc>
                        <a:spcBef>
                          <a:spcPts val="0"/>
                        </a:spcBef>
                        <a:spcAft>
                          <a:spcPts val="0"/>
                        </a:spcAft>
                      </a:pP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solidFill>
                      <a:schemeClr val="accent1">
                        <a:lumMod val="75000"/>
                      </a:schemeClr>
                    </a:solidFill>
                  </a:tcPr>
                </a:tc>
              </a:tr>
              <a:tr h="202943">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Average Census </a:t>
                      </a:r>
                    </a:p>
                  </a:txBody>
                  <a:tcPr marL="61722" marR="61722" marT="0" marB="0">
                    <a:solidFill>
                      <a:schemeClr val="accent1">
                        <a:lumMod val="75000"/>
                      </a:schemeClr>
                    </a:solidFill>
                  </a:tcPr>
                </a:tc>
              </a:tr>
              <a:tr h="202943">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Average Length of Stay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202943">
                <a:tc>
                  <a:txBody>
                    <a:bodyPr/>
                    <a:lstStyle/>
                    <a:p>
                      <a:pPr marL="342900" marR="0" lvl="0" indent="-342900">
                        <a:lnSpc>
                          <a:spcPct val="107000"/>
                        </a:lnSpc>
                        <a:spcBef>
                          <a:spcPts val="0"/>
                        </a:spcBef>
                        <a:spcAft>
                          <a:spcPts val="0"/>
                        </a:spcAft>
                        <a:buFont typeface="Symbol" panose="05050102010706020507" pitchFamily="18" charset="2"/>
                        <a:buChar char=""/>
                      </a:pPr>
                      <a:r>
                        <a:rPr lang="en-US" sz="1600" kern="1200" dirty="0">
                          <a:effectLst/>
                        </a:rPr>
                        <a:t>Number of “LOS outliers” per month</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202943">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Number of decedents spending 7 or more days in the ICU in the last 6 months of life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202943">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Number of ICU diversions due to lack of capacity (# of “off-service patients”)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202943">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Nursing Overtime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202943">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Number of HACs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202943">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Delays in Transferring Patients to Med/Surg Units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bl>
          </a:graphicData>
        </a:graphic>
      </p:graphicFrame>
      <p:graphicFrame>
        <p:nvGraphicFramePr>
          <p:cNvPr id="16" name="Table 15"/>
          <p:cNvGraphicFramePr>
            <a:graphicFrameLocks noGrp="1"/>
          </p:cNvGraphicFramePr>
          <p:nvPr>
            <p:extLst/>
          </p:nvPr>
        </p:nvGraphicFramePr>
        <p:xfrm>
          <a:off x="4848556" y="824927"/>
          <a:ext cx="3914444" cy="2543939"/>
        </p:xfrm>
        <a:graphic>
          <a:graphicData uri="http://schemas.openxmlformats.org/drawingml/2006/table">
            <a:tbl>
              <a:tblPr firstRow="1" firstCol="1" bandRow="1">
                <a:tableStyleId>{5C22544A-7EE6-4342-B048-85BDC9FD1C3A}</a:tableStyleId>
              </a:tblPr>
              <a:tblGrid>
                <a:gridCol w="3914444"/>
              </a:tblGrid>
              <a:tr h="217424">
                <a:tc>
                  <a:txBody>
                    <a:bodyPr/>
                    <a:lstStyle/>
                    <a:p>
                      <a:pPr marL="0" marR="0">
                        <a:lnSpc>
                          <a:spcPct val="107000"/>
                        </a:lnSpc>
                        <a:spcBef>
                          <a:spcPts val="0"/>
                        </a:spcBef>
                        <a:spcAft>
                          <a:spcPts val="0"/>
                        </a:spcAft>
                      </a:pPr>
                      <a:r>
                        <a:rPr lang="en-US" sz="1800" kern="1200" dirty="0">
                          <a:effectLst/>
                        </a:rPr>
                        <a:t>Med/Surg </a:t>
                      </a:r>
                      <a:r>
                        <a:rPr lang="en-US" sz="1800" kern="1200" dirty="0" smtClean="0">
                          <a:effectLst/>
                        </a:rPr>
                        <a:t>Units</a:t>
                      </a:r>
                    </a:p>
                    <a:p>
                      <a:pPr marL="0" marR="0">
                        <a:lnSpc>
                          <a:spcPct val="107000"/>
                        </a:lnSpc>
                        <a:spcBef>
                          <a:spcPts val="0"/>
                        </a:spcBef>
                        <a:spcAft>
                          <a:spcPts val="0"/>
                        </a:spcAft>
                      </a:pP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solidFill>
                      <a:schemeClr val="accent1">
                        <a:lumMod val="75000"/>
                      </a:schemeClr>
                    </a:solidFill>
                  </a:tcPr>
                </a:tc>
              </a:tr>
              <a:tr h="195665">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Average </a:t>
                      </a:r>
                      <a:r>
                        <a:rPr lang="en-US" sz="1600" dirty="0" smtClean="0">
                          <a:effectLst/>
                        </a:rPr>
                        <a:t>Census</a:t>
                      </a:r>
                      <a:endParaRPr lang="en-US" sz="1600" dirty="0">
                        <a:effectLst/>
                      </a:endParaRPr>
                    </a:p>
                  </a:txBody>
                  <a:tcPr marL="61722" marR="61722" marT="0" marB="0">
                    <a:solidFill>
                      <a:schemeClr val="accent1">
                        <a:lumMod val="75000"/>
                      </a:schemeClr>
                    </a:solidFill>
                  </a:tcPr>
                </a:tc>
              </a:tr>
              <a:tr h="195665">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Average Length of Stay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195665">
                <a:tc>
                  <a:txBody>
                    <a:bodyPr/>
                    <a:lstStyle/>
                    <a:p>
                      <a:pPr marL="342900" marR="0" lvl="0" indent="-342900">
                        <a:lnSpc>
                          <a:spcPct val="107000"/>
                        </a:lnSpc>
                        <a:spcBef>
                          <a:spcPts val="0"/>
                        </a:spcBef>
                        <a:spcAft>
                          <a:spcPts val="0"/>
                        </a:spcAft>
                        <a:buFont typeface="Symbol" panose="05050102010706020507" pitchFamily="18" charset="2"/>
                        <a:buChar char=""/>
                      </a:pPr>
                      <a:r>
                        <a:rPr lang="en-US" sz="1600" kern="1200" dirty="0">
                          <a:effectLst/>
                        </a:rPr>
                        <a:t>Number of “LOS outliers” per month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195665">
                <a:tc>
                  <a:txBody>
                    <a:bodyPr/>
                    <a:lstStyle/>
                    <a:p>
                      <a:pPr marL="342900" marR="0" lvl="0" indent="-342900">
                        <a:lnSpc>
                          <a:spcPct val="107000"/>
                        </a:lnSpc>
                        <a:spcBef>
                          <a:spcPts val="0"/>
                        </a:spcBef>
                        <a:spcAft>
                          <a:spcPts val="0"/>
                        </a:spcAft>
                        <a:buFont typeface="Symbol" panose="05050102010706020507" pitchFamily="18" charset="2"/>
                        <a:buChar char=""/>
                      </a:pPr>
                      <a:r>
                        <a:rPr lang="en-US" sz="1600" kern="1200" dirty="0">
                          <a:effectLst/>
                        </a:rPr>
                        <a:t>Nursing Overtime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0">
                <a:tc>
                  <a:txBody>
                    <a:bodyPr/>
                    <a:lstStyle/>
                    <a:p>
                      <a:pPr marL="342900" marR="0" lvl="0" indent="-342900">
                        <a:lnSpc>
                          <a:spcPct val="107000"/>
                        </a:lnSpc>
                        <a:spcBef>
                          <a:spcPts val="0"/>
                        </a:spcBef>
                        <a:spcAft>
                          <a:spcPts val="0"/>
                        </a:spcAft>
                        <a:buFont typeface="Symbol" panose="05050102010706020507" pitchFamily="18" charset="2"/>
                        <a:buChar char=""/>
                      </a:pPr>
                      <a:r>
                        <a:rPr lang="en-US" sz="1600" kern="1200" dirty="0">
                          <a:effectLst/>
                        </a:rPr>
                        <a:t>Number of HACs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195665">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Median discharge time (or discharge profile)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bl>
          </a:graphicData>
        </a:graphic>
      </p:graphicFrame>
      <p:graphicFrame>
        <p:nvGraphicFramePr>
          <p:cNvPr id="17" name="Table 16"/>
          <p:cNvGraphicFramePr>
            <a:graphicFrameLocks noGrp="1"/>
          </p:cNvGraphicFramePr>
          <p:nvPr>
            <p:extLst/>
          </p:nvPr>
        </p:nvGraphicFramePr>
        <p:xfrm>
          <a:off x="4891313" y="3503294"/>
          <a:ext cx="3947887" cy="3364993"/>
        </p:xfrm>
        <a:graphic>
          <a:graphicData uri="http://schemas.openxmlformats.org/drawingml/2006/table">
            <a:tbl>
              <a:tblPr firstRow="1" firstCol="1" bandRow="1">
                <a:tableStyleId>{5C22544A-7EE6-4342-B048-85BDC9FD1C3A}</a:tableStyleId>
              </a:tblPr>
              <a:tblGrid>
                <a:gridCol w="3947887"/>
              </a:tblGrid>
              <a:tr h="217424">
                <a:tc>
                  <a:txBody>
                    <a:bodyPr/>
                    <a:lstStyle/>
                    <a:p>
                      <a:pPr marL="0" marR="0">
                        <a:lnSpc>
                          <a:spcPct val="107000"/>
                        </a:lnSpc>
                        <a:spcBef>
                          <a:spcPts val="0"/>
                        </a:spcBef>
                        <a:spcAft>
                          <a:spcPts val="0"/>
                        </a:spcAft>
                      </a:pPr>
                      <a:r>
                        <a:rPr lang="en-US" sz="1800" dirty="0">
                          <a:effectLst/>
                        </a:rPr>
                        <a:t>Operating </a:t>
                      </a:r>
                      <a:r>
                        <a:rPr lang="en-US" sz="1800" dirty="0" smtClean="0">
                          <a:effectLst/>
                        </a:rPr>
                        <a:t>Rooms</a:t>
                      </a:r>
                    </a:p>
                    <a:p>
                      <a:pPr marL="0" marR="0">
                        <a:lnSpc>
                          <a:spcPct val="107000"/>
                        </a:lnSpc>
                        <a:spcBef>
                          <a:spcPts val="0"/>
                        </a:spcBef>
                        <a:spcAft>
                          <a:spcPts val="0"/>
                        </a:spcAft>
                      </a:pP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solidFill>
                      <a:schemeClr val="accent1">
                        <a:lumMod val="75000"/>
                      </a:schemeClr>
                    </a:solidFill>
                  </a:tcPr>
                </a:tc>
              </a:tr>
              <a:tr h="195665">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Number of emergency cases by day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195665">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Number of scheduled cases by day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195665">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Percentage of OR utilization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560132">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Number of changes from schedule for Elective Surgical Cases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195665">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Actual and Scheduled Start Times for Elective Surgical Cases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195665">
                <a:tc>
                  <a:txBody>
                    <a:bodyPr/>
                    <a:lstStyle/>
                    <a:p>
                      <a:pPr marL="342900" marR="0" lvl="0" indent="-342900">
                        <a:lnSpc>
                          <a:spcPct val="107000"/>
                        </a:lnSpc>
                        <a:spcBef>
                          <a:spcPts val="0"/>
                        </a:spcBef>
                        <a:spcAft>
                          <a:spcPts val="0"/>
                        </a:spcAft>
                        <a:buFont typeface="Symbol" panose="05050102010706020507" pitchFamily="18" charset="2"/>
                        <a:buChar char=""/>
                      </a:pPr>
                      <a:r>
                        <a:rPr lang="en-US" sz="1600" kern="1200" dirty="0">
                          <a:effectLst/>
                        </a:rPr>
                        <a:t>Nursing Overtime </a:t>
                      </a:r>
                      <a:endParaRPr lang="en-US" sz="1600" dirty="0">
                        <a:effectLst/>
                      </a:endParaRPr>
                    </a:p>
                    <a:p>
                      <a:pPr marL="742950" marR="0" lvl="1" indent="-285750">
                        <a:lnSpc>
                          <a:spcPct val="107000"/>
                        </a:lnSpc>
                        <a:spcBef>
                          <a:spcPts val="0"/>
                        </a:spcBef>
                        <a:spcAft>
                          <a:spcPts val="0"/>
                        </a:spcAft>
                        <a:buFont typeface="Courier New" panose="02070309020205020404" pitchFamily="49" charset="0"/>
                        <a:buChar char="o"/>
                      </a:pPr>
                      <a:r>
                        <a:rPr lang="en-US" sz="1600" kern="1200" dirty="0">
                          <a:effectLst/>
                        </a:rPr>
                        <a:t>OR</a:t>
                      </a:r>
                      <a:endParaRPr lang="en-US" sz="1600" dirty="0">
                        <a:effectLst/>
                      </a:endParaRPr>
                    </a:p>
                    <a:p>
                      <a:pPr marL="742950" marR="0" lvl="1" indent="-285750">
                        <a:lnSpc>
                          <a:spcPct val="107000"/>
                        </a:lnSpc>
                        <a:spcBef>
                          <a:spcPts val="0"/>
                        </a:spcBef>
                        <a:spcAft>
                          <a:spcPts val="0"/>
                        </a:spcAft>
                        <a:buFont typeface="Courier New" panose="02070309020205020404" pitchFamily="49" charset="0"/>
                        <a:buChar char="o"/>
                      </a:pPr>
                      <a:r>
                        <a:rPr lang="en-US" sz="1600" kern="1200" dirty="0">
                          <a:effectLst/>
                        </a:rPr>
                        <a:t>PACU</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r h="195665">
                <a:tc>
                  <a:txBody>
                    <a:bodyPr/>
                    <a:lstStyle/>
                    <a:p>
                      <a:pPr marL="342900" marR="0" lvl="0" indent="-342900">
                        <a:lnSpc>
                          <a:spcPct val="107000"/>
                        </a:lnSpc>
                        <a:spcBef>
                          <a:spcPts val="0"/>
                        </a:spcBef>
                        <a:spcAft>
                          <a:spcPts val="0"/>
                        </a:spcAft>
                        <a:buFont typeface="Symbol" panose="05050102010706020507" pitchFamily="18" charset="2"/>
                        <a:buChar char=""/>
                      </a:pPr>
                      <a:r>
                        <a:rPr lang="en-US" sz="1600" dirty="0">
                          <a:effectLst/>
                        </a:rPr>
                        <a:t>Number of overnight PACU patients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1722" marR="61722" marT="0" marB="0">
                    <a:solidFill>
                      <a:schemeClr val="accent1">
                        <a:lumMod val="75000"/>
                      </a:schemeClr>
                    </a:solidFill>
                  </a:tcPr>
                </a:tc>
              </a:tr>
            </a:tbl>
          </a:graphicData>
        </a:graphic>
      </p:graphicFrame>
    </p:spTree>
    <p:extLst>
      <p:ext uri="{BB962C8B-B14F-4D97-AF65-F5344CB8AC3E}">
        <p14:creationId xmlns:p14="http://schemas.microsoft.com/office/powerpoint/2010/main" val="6117597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9"/>
          <p:cNvSpPr>
            <a:spLocks noChangeAspect="1" noChangeArrowheads="1"/>
          </p:cNvSpPr>
          <p:nvPr/>
        </p:nvSpPr>
        <p:spPr bwMode="auto">
          <a:xfrm>
            <a:off x="457200" y="3078480"/>
            <a:ext cx="1600200" cy="1234440"/>
          </a:xfrm>
          <a:prstGeom prst="rect">
            <a:avLst/>
          </a:prstGeom>
          <a:solidFill>
            <a:srgbClr val="CCFFCC"/>
          </a:solidFill>
          <a:ln w="28575">
            <a:solidFill>
              <a:schemeClr val="tx1"/>
            </a:solidFill>
            <a:miter lim="800000"/>
            <a:headEnd/>
            <a:tailEnd/>
          </a:ln>
        </p:spPr>
        <p:txBody>
          <a:bodyPr anchor="ctr"/>
          <a:lstStyle/>
          <a:p>
            <a:pPr algn="ctr"/>
            <a:r>
              <a:rPr lang="en-US" dirty="0"/>
              <a:t>Shape or Reduce Demand</a:t>
            </a:r>
          </a:p>
        </p:txBody>
      </p:sp>
      <p:sp>
        <p:nvSpPr>
          <p:cNvPr id="6" name="Rectangle 9"/>
          <p:cNvSpPr>
            <a:spLocks noChangeAspect="1" noChangeArrowheads="1"/>
          </p:cNvSpPr>
          <p:nvPr/>
        </p:nvSpPr>
        <p:spPr bwMode="auto">
          <a:xfrm>
            <a:off x="2933698" y="1417320"/>
            <a:ext cx="4000502" cy="757845"/>
          </a:xfrm>
          <a:prstGeom prst="rect">
            <a:avLst/>
          </a:prstGeom>
          <a:solidFill>
            <a:srgbClr val="CCFFCC"/>
          </a:solidFill>
          <a:ln w="28575">
            <a:solidFill>
              <a:schemeClr val="tx1"/>
            </a:solidFill>
            <a:miter lim="800000"/>
            <a:headEnd/>
            <a:tailEnd/>
          </a:ln>
        </p:spPr>
        <p:txBody>
          <a:bodyPr anchor="ctr"/>
          <a:lstStyle/>
          <a:p>
            <a:r>
              <a:rPr lang="en-US" sz="1600" dirty="0" smtClean="0"/>
              <a:t>S1 Relocate </a:t>
            </a:r>
            <a:r>
              <a:rPr lang="en-US" sz="1600" dirty="0"/>
              <a:t>care in ICUs </a:t>
            </a:r>
            <a:r>
              <a:rPr lang="en-US" sz="1600" dirty="0" smtClean="0"/>
              <a:t>and Medical and Surgical Units in </a:t>
            </a:r>
            <a:r>
              <a:rPr lang="en-US" sz="1600" dirty="0"/>
              <a:t>accordance with patients EOL wishes</a:t>
            </a:r>
          </a:p>
        </p:txBody>
      </p:sp>
      <p:sp>
        <p:nvSpPr>
          <p:cNvPr id="7" name="Rectangle 9"/>
          <p:cNvSpPr>
            <a:spLocks noChangeAspect="1" noChangeArrowheads="1"/>
          </p:cNvSpPr>
          <p:nvPr/>
        </p:nvSpPr>
        <p:spPr bwMode="auto">
          <a:xfrm>
            <a:off x="2933698" y="2255520"/>
            <a:ext cx="4000502" cy="548640"/>
          </a:xfrm>
          <a:prstGeom prst="rect">
            <a:avLst/>
          </a:prstGeom>
          <a:solidFill>
            <a:srgbClr val="CCFFCC"/>
          </a:solidFill>
          <a:ln w="28575">
            <a:solidFill>
              <a:schemeClr val="tx1"/>
            </a:solidFill>
            <a:miter lim="800000"/>
            <a:headEnd/>
            <a:tailEnd/>
          </a:ln>
        </p:spPr>
        <p:txBody>
          <a:bodyPr anchor="ctr"/>
          <a:lstStyle/>
          <a:p>
            <a:r>
              <a:rPr lang="en-US" sz="1600" dirty="0" smtClean="0"/>
              <a:t>S2 Decrease </a:t>
            </a:r>
            <a:r>
              <a:rPr lang="en-US" sz="1600" dirty="0"/>
              <a:t>demand for Med/Surg beds by preventing avoidable </a:t>
            </a:r>
            <a:r>
              <a:rPr lang="en-US" sz="1600" dirty="0" smtClean="0"/>
              <a:t>readmissions</a:t>
            </a:r>
            <a:endParaRPr lang="en-US" sz="1600" dirty="0"/>
          </a:p>
        </p:txBody>
      </p:sp>
      <p:sp>
        <p:nvSpPr>
          <p:cNvPr id="8" name="Rectangle 9"/>
          <p:cNvSpPr>
            <a:spLocks noChangeAspect="1" noChangeArrowheads="1"/>
          </p:cNvSpPr>
          <p:nvPr/>
        </p:nvSpPr>
        <p:spPr bwMode="auto">
          <a:xfrm>
            <a:off x="2933698" y="2895600"/>
            <a:ext cx="4000502" cy="609600"/>
          </a:xfrm>
          <a:prstGeom prst="rect">
            <a:avLst/>
          </a:prstGeom>
          <a:solidFill>
            <a:srgbClr val="CCFFCC"/>
          </a:solidFill>
          <a:ln w="28575">
            <a:solidFill>
              <a:schemeClr val="tx1"/>
            </a:solidFill>
            <a:miter lim="800000"/>
            <a:headEnd/>
            <a:tailEnd/>
          </a:ln>
        </p:spPr>
        <p:txBody>
          <a:bodyPr anchor="ctr"/>
          <a:lstStyle/>
          <a:p>
            <a:r>
              <a:rPr lang="en-US" sz="1600" dirty="0" smtClean="0"/>
              <a:t>S3 Relocate </a:t>
            </a:r>
            <a:r>
              <a:rPr lang="en-US" sz="1600" dirty="0"/>
              <a:t>low-acuity care in EDs to</a:t>
            </a:r>
          </a:p>
          <a:p>
            <a:r>
              <a:rPr lang="en-US" sz="1600" dirty="0"/>
              <a:t>community-based care settings </a:t>
            </a:r>
          </a:p>
        </p:txBody>
      </p:sp>
      <p:sp>
        <p:nvSpPr>
          <p:cNvPr id="9" name="Rectangle 9"/>
          <p:cNvSpPr>
            <a:spLocks noChangeAspect="1" noChangeArrowheads="1"/>
          </p:cNvSpPr>
          <p:nvPr/>
        </p:nvSpPr>
        <p:spPr bwMode="auto">
          <a:xfrm>
            <a:off x="2933698" y="5882640"/>
            <a:ext cx="4000502" cy="746760"/>
          </a:xfrm>
          <a:prstGeom prst="rect">
            <a:avLst/>
          </a:prstGeom>
          <a:solidFill>
            <a:srgbClr val="CCFFCC"/>
          </a:solidFill>
          <a:ln w="28575">
            <a:solidFill>
              <a:schemeClr val="tx1"/>
            </a:solidFill>
            <a:miter lim="800000"/>
            <a:headEnd/>
            <a:tailEnd/>
          </a:ln>
        </p:spPr>
        <p:txBody>
          <a:bodyPr anchor="ctr"/>
          <a:lstStyle/>
          <a:p>
            <a:r>
              <a:rPr lang="en-US" sz="1600" dirty="0" smtClean="0"/>
              <a:t>S7 Reduce </a:t>
            </a:r>
            <a:r>
              <a:rPr lang="en-US" sz="1600" dirty="0"/>
              <a:t>demand for </a:t>
            </a:r>
            <a:r>
              <a:rPr lang="en-US" sz="1600" dirty="0" smtClean="0"/>
              <a:t>ED visits and </a:t>
            </a:r>
          </a:p>
          <a:p>
            <a:r>
              <a:rPr lang="en-US" sz="1600" dirty="0" smtClean="0"/>
              <a:t>hospital admissions </a:t>
            </a:r>
            <a:r>
              <a:rPr lang="en-US" sz="1600" dirty="0"/>
              <a:t>through delivering </a:t>
            </a:r>
            <a:endParaRPr lang="en-US" sz="1600" dirty="0" smtClean="0"/>
          </a:p>
          <a:p>
            <a:r>
              <a:rPr lang="en-US" sz="1600" dirty="0" smtClean="0"/>
              <a:t>appropriate </a:t>
            </a:r>
            <a:r>
              <a:rPr lang="en-US" sz="1600" dirty="0"/>
              <a:t>care</a:t>
            </a:r>
          </a:p>
        </p:txBody>
      </p:sp>
      <p:sp>
        <p:nvSpPr>
          <p:cNvPr id="10" name="Rectangle 9"/>
          <p:cNvSpPr>
            <a:spLocks noChangeAspect="1" noChangeArrowheads="1"/>
          </p:cNvSpPr>
          <p:nvPr/>
        </p:nvSpPr>
        <p:spPr bwMode="auto">
          <a:xfrm>
            <a:off x="2933698" y="4968240"/>
            <a:ext cx="4000502" cy="822960"/>
          </a:xfrm>
          <a:prstGeom prst="rect">
            <a:avLst/>
          </a:prstGeom>
          <a:solidFill>
            <a:srgbClr val="CCFFCC"/>
          </a:solidFill>
          <a:ln w="28575">
            <a:solidFill>
              <a:schemeClr val="tx1"/>
            </a:solidFill>
            <a:miter lim="800000"/>
            <a:headEnd/>
            <a:tailEnd/>
          </a:ln>
        </p:spPr>
        <p:txBody>
          <a:bodyPr anchor="ctr"/>
          <a:lstStyle/>
          <a:p>
            <a:r>
              <a:rPr lang="en-US" sz="1600" dirty="0" smtClean="0"/>
              <a:t>S6 Decrease </a:t>
            </a:r>
            <a:r>
              <a:rPr lang="en-US" sz="1600" dirty="0"/>
              <a:t>demand for </a:t>
            </a:r>
            <a:r>
              <a:rPr lang="en-US" sz="1600" dirty="0" smtClean="0"/>
              <a:t>hospital </a:t>
            </a:r>
            <a:r>
              <a:rPr lang="en-US" sz="1600" dirty="0"/>
              <a:t>beds </a:t>
            </a:r>
            <a:endParaRPr lang="en-US" sz="1600" dirty="0" smtClean="0"/>
          </a:p>
          <a:p>
            <a:r>
              <a:rPr lang="en-US" sz="1600" dirty="0" smtClean="0"/>
              <a:t>by reducing harm and hospital </a:t>
            </a:r>
          </a:p>
          <a:p>
            <a:r>
              <a:rPr lang="en-US" sz="1600" dirty="0" smtClean="0"/>
              <a:t>acquired </a:t>
            </a:r>
            <a:r>
              <a:rPr lang="en-US" sz="1600" dirty="0"/>
              <a:t>conditions</a:t>
            </a:r>
          </a:p>
        </p:txBody>
      </p:sp>
      <p:sp>
        <p:nvSpPr>
          <p:cNvPr id="11" name="Left Brace 10"/>
          <p:cNvSpPr>
            <a:spLocks noChangeAspect="1"/>
          </p:cNvSpPr>
          <p:nvPr/>
        </p:nvSpPr>
        <p:spPr>
          <a:xfrm>
            <a:off x="2133601" y="1752600"/>
            <a:ext cx="652832" cy="4648200"/>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1" dirty="0"/>
          </a:p>
        </p:txBody>
      </p:sp>
      <p:sp>
        <p:nvSpPr>
          <p:cNvPr id="12" name="Rectangle 9"/>
          <p:cNvSpPr>
            <a:spLocks noChangeAspect="1" noChangeArrowheads="1"/>
          </p:cNvSpPr>
          <p:nvPr/>
        </p:nvSpPr>
        <p:spPr bwMode="auto">
          <a:xfrm>
            <a:off x="2933698" y="4267200"/>
            <a:ext cx="4000502" cy="609600"/>
          </a:xfrm>
          <a:prstGeom prst="rect">
            <a:avLst/>
          </a:prstGeom>
          <a:solidFill>
            <a:srgbClr val="CCFFCC"/>
          </a:solidFill>
          <a:ln w="28575">
            <a:solidFill>
              <a:schemeClr val="tx1"/>
            </a:solidFill>
            <a:miter lim="800000"/>
            <a:headEnd/>
            <a:tailEnd/>
          </a:ln>
        </p:spPr>
        <p:txBody>
          <a:bodyPr anchor="ctr"/>
          <a:lstStyle/>
          <a:p>
            <a:r>
              <a:rPr lang="en-US" sz="1600" dirty="0" smtClean="0"/>
              <a:t>S5 Decrease artificial variation </a:t>
            </a:r>
            <a:r>
              <a:rPr lang="en-US" sz="1600" dirty="0"/>
              <a:t>in </a:t>
            </a:r>
            <a:endParaRPr lang="en-US" sz="1600" dirty="0" smtClean="0"/>
          </a:p>
          <a:p>
            <a:r>
              <a:rPr lang="en-US" sz="1600" dirty="0" smtClean="0"/>
              <a:t>surgical scheduling</a:t>
            </a:r>
            <a:endParaRPr lang="en-US" sz="1600" dirty="0"/>
          </a:p>
        </p:txBody>
      </p:sp>
      <p:sp>
        <p:nvSpPr>
          <p:cNvPr id="13" name="Title 12"/>
          <p:cNvSpPr>
            <a:spLocks noGrp="1"/>
          </p:cNvSpPr>
          <p:nvPr>
            <p:ph type="title"/>
          </p:nvPr>
        </p:nvSpPr>
        <p:spPr/>
        <p:txBody>
          <a:bodyPr/>
          <a:lstStyle/>
          <a:p>
            <a:r>
              <a:rPr lang="en-US" dirty="0" smtClean="0"/>
              <a:t>Shape or Reduce Demand</a:t>
            </a:r>
            <a:endParaRPr lang="en-US" dirty="0"/>
          </a:p>
        </p:txBody>
      </p:sp>
      <p:sp>
        <p:nvSpPr>
          <p:cNvPr id="2" name="TextBox 1"/>
          <p:cNvSpPr txBox="1"/>
          <p:nvPr/>
        </p:nvSpPr>
        <p:spPr>
          <a:xfrm>
            <a:off x="7620000" y="5294293"/>
            <a:ext cx="1600200" cy="954107"/>
          </a:xfrm>
          <a:prstGeom prst="rect">
            <a:avLst/>
          </a:prstGeom>
          <a:noFill/>
        </p:spPr>
        <p:txBody>
          <a:bodyPr wrap="square" rtlCol="0">
            <a:spAutoFit/>
          </a:bodyPr>
          <a:lstStyle/>
          <a:p>
            <a:pPr>
              <a:spcBef>
                <a:spcPts val="576"/>
              </a:spcBef>
            </a:pPr>
            <a:r>
              <a:rPr lang="en-US" sz="1400" dirty="0" smtClean="0">
                <a:ln w="0">
                  <a:solidFill>
                    <a:srgbClr val="FF0000"/>
                  </a:solidFill>
                </a:ln>
                <a:solidFill>
                  <a:srgbClr val="FF0000"/>
                </a:solidFill>
                <a:latin typeface="+mn-lt"/>
              </a:rPr>
              <a:t>Delivering safe and reliable evidence-based care</a:t>
            </a:r>
          </a:p>
        </p:txBody>
      </p:sp>
      <p:sp>
        <p:nvSpPr>
          <p:cNvPr id="23" name="Rectangle 9"/>
          <p:cNvSpPr>
            <a:spLocks noChangeArrowheads="1"/>
          </p:cNvSpPr>
          <p:nvPr/>
        </p:nvSpPr>
        <p:spPr bwMode="auto">
          <a:xfrm>
            <a:off x="2933698" y="3583124"/>
            <a:ext cx="4000502" cy="607876"/>
          </a:xfrm>
          <a:prstGeom prst="rect">
            <a:avLst/>
          </a:prstGeom>
          <a:solidFill>
            <a:srgbClr val="CCFFCC"/>
          </a:solidFill>
          <a:ln w="28575">
            <a:solidFill>
              <a:schemeClr val="tx1"/>
            </a:solidFill>
            <a:miter lim="800000"/>
            <a:headEnd/>
            <a:tailEnd/>
          </a:ln>
        </p:spPr>
        <p:txBody>
          <a:bodyPr anchor="ctr"/>
          <a:lstStyle/>
          <a:p>
            <a:r>
              <a:rPr lang="en-US" sz="1600" dirty="0" smtClean="0"/>
              <a:t>S4 Prevent ED visits and acute care hospital admissions</a:t>
            </a:r>
            <a:endParaRPr lang="en-US" sz="1600" dirty="0"/>
          </a:p>
        </p:txBody>
      </p:sp>
      <p:sp>
        <p:nvSpPr>
          <p:cNvPr id="28" name="Right Brace 27"/>
          <p:cNvSpPr/>
          <p:nvPr/>
        </p:nvSpPr>
        <p:spPr>
          <a:xfrm>
            <a:off x="7010400" y="5074920"/>
            <a:ext cx="533400" cy="1325880"/>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16859849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762000"/>
          </a:xfrm>
        </p:spPr>
        <p:txBody>
          <a:bodyPr>
            <a:noAutofit/>
          </a:bodyPr>
          <a:lstStyle/>
          <a:p>
            <a:r>
              <a:rPr lang="en-US" sz="3200" dirty="0" smtClean="0"/>
              <a:t/>
            </a:r>
            <a:br>
              <a:rPr lang="en-US" sz="3200" dirty="0" smtClean="0"/>
            </a:br>
            <a:r>
              <a:rPr lang="en-US" sz="3400" dirty="0" smtClean="0"/>
              <a:t>Right </a:t>
            </a:r>
            <a:r>
              <a:rPr lang="en-US" sz="3400" dirty="0"/>
              <a:t>Care, Right Place, Right </a:t>
            </a:r>
            <a:r>
              <a:rPr lang="en-US" sz="3400" dirty="0" smtClean="0"/>
              <a:t>Time</a:t>
            </a:r>
            <a:endParaRPr lang="en-US" sz="3400" dirty="0"/>
          </a:p>
        </p:txBody>
      </p:sp>
      <p:sp>
        <p:nvSpPr>
          <p:cNvPr id="3" name="Content Placeholder 2"/>
          <p:cNvSpPr>
            <a:spLocks noGrp="1"/>
          </p:cNvSpPr>
          <p:nvPr>
            <p:ph idx="1"/>
          </p:nvPr>
        </p:nvSpPr>
        <p:spPr>
          <a:xfrm>
            <a:off x="457200" y="1371601"/>
            <a:ext cx="8229600" cy="4648200"/>
          </a:xfrm>
        </p:spPr>
        <p:txBody>
          <a:bodyPr>
            <a:normAutofit fontScale="92500" lnSpcReduction="20000"/>
          </a:bodyPr>
          <a:lstStyle/>
          <a:p>
            <a:pPr marL="0" indent="0">
              <a:buNone/>
            </a:pPr>
            <a:r>
              <a:rPr lang="en-US" kern="1200" dirty="0" smtClean="0">
                <a:solidFill>
                  <a:schemeClr val="dk1"/>
                </a:solidFill>
              </a:rPr>
              <a:t>Successfully </a:t>
            </a:r>
            <a:r>
              <a:rPr lang="en-US" u="sng" kern="1200" dirty="0" smtClean="0"/>
              <a:t>relocate</a:t>
            </a:r>
            <a:r>
              <a:rPr lang="en-US" kern="1200" dirty="0" smtClean="0"/>
              <a:t>: </a:t>
            </a:r>
          </a:p>
          <a:p>
            <a:pPr marL="0" indent="0">
              <a:buNone/>
            </a:pPr>
            <a:endParaRPr lang="en-US" sz="1000" kern="1200" dirty="0" smtClean="0">
              <a:solidFill>
                <a:schemeClr val="dk1"/>
              </a:solidFill>
            </a:endParaRPr>
          </a:p>
          <a:p>
            <a:pPr>
              <a:lnSpc>
                <a:spcPct val="120000"/>
              </a:lnSpc>
            </a:pPr>
            <a:r>
              <a:rPr lang="en-US" sz="2600" kern="1200" dirty="0" smtClean="0">
                <a:solidFill>
                  <a:schemeClr val="dk1"/>
                </a:solidFill>
              </a:rPr>
              <a:t>ICU patients/</a:t>
            </a:r>
            <a:r>
              <a:rPr lang="en-US" sz="2600" dirty="0" smtClean="0">
                <a:solidFill>
                  <a:schemeClr val="dk1"/>
                </a:solidFill>
              </a:rPr>
              <a:t>bed days</a:t>
            </a:r>
            <a:r>
              <a:rPr lang="en-US" sz="2600" kern="1200" dirty="0" smtClean="0">
                <a:solidFill>
                  <a:schemeClr val="dk1"/>
                </a:solidFill>
              </a:rPr>
              <a:t> </a:t>
            </a:r>
            <a:r>
              <a:rPr lang="en-US" sz="2600" kern="1200" dirty="0">
                <a:solidFill>
                  <a:schemeClr val="dk1"/>
                </a:solidFill>
              </a:rPr>
              <a:t>to </a:t>
            </a:r>
            <a:r>
              <a:rPr lang="en-US" sz="2600" kern="1200" dirty="0" smtClean="0">
                <a:solidFill>
                  <a:schemeClr val="dk1"/>
                </a:solidFill>
              </a:rPr>
              <a:t>Med/Surg </a:t>
            </a:r>
            <a:r>
              <a:rPr lang="en-US" sz="2600" kern="1200" dirty="0">
                <a:solidFill>
                  <a:schemeClr val="dk1"/>
                </a:solidFill>
              </a:rPr>
              <a:t>U</a:t>
            </a:r>
            <a:r>
              <a:rPr lang="en-US" sz="2600" kern="1200" dirty="0" smtClean="0">
                <a:solidFill>
                  <a:schemeClr val="dk1"/>
                </a:solidFill>
              </a:rPr>
              <a:t>nits</a:t>
            </a:r>
            <a:r>
              <a:rPr lang="en-US" sz="2600" kern="1200" dirty="0">
                <a:solidFill>
                  <a:schemeClr val="dk1"/>
                </a:solidFill>
              </a:rPr>
              <a:t>, P</a:t>
            </a:r>
            <a:r>
              <a:rPr lang="en-US" sz="2600" kern="1200" dirty="0" smtClean="0">
                <a:solidFill>
                  <a:schemeClr val="dk1"/>
                </a:solidFill>
              </a:rPr>
              <a:t>alliative </a:t>
            </a:r>
            <a:r>
              <a:rPr lang="en-US" sz="2600" kern="1200" dirty="0">
                <a:solidFill>
                  <a:schemeClr val="dk1"/>
                </a:solidFill>
              </a:rPr>
              <a:t>C</a:t>
            </a:r>
            <a:r>
              <a:rPr lang="en-US" sz="2600" kern="1200" dirty="0" smtClean="0">
                <a:solidFill>
                  <a:schemeClr val="dk1"/>
                </a:solidFill>
              </a:rPr>
              <a:t>are </a:t>
            </a:r>
            <a:r>
              <a:rPr lang="en-US" sz="2600" kern="1200" dirty="0">
                <a:solidFill>
                  <a:schemeClr val="dk1"/>
                </a:solidFill>
              </a:rPr>
              <a:t>or H</a:t>
            </a:r>
            <a:r>
              <a:rPr lang="en-US" sz="2600" kern="1200" dirty="0" smtClean="0">
                <a:solidFill>
                  <a:schemeClr val="dk1"/>
                </a:solidFill>
              </a:rPr>
              <a:t>ospice by partnering with patients and family caregivers to proactively make decisions about advanced illness planning; </a:t>
            </a:r>
          </a:p>
          <a:p>
            <a:pPr>
              <a:lnSpc>
                <a:spcPct val="120000"/>
              </a:lnSpc>
            </a:pPr>
            <a:r>
              <a:rPr lang="en-US" sz="2600" kern="1200" dirty="0" smtClean="0">
                <a:solidFill>
                  <a:schemeClr val="dk1"/>
                </a:solidFill>
              </a:rPr>
              <a:t>Med/Surg patients/</a:t>
            </a:r>
            <a:r>
              <a:rPr lang="en-US" sz="2600" dirty="0" smtClean="0">
                <a:solidFill>
                  <a:schemeClr val="dk1"/>
                </a:solidFill>
              </a:rPr>
              <a:t>bed days</a:t>
            </a:r>
            <a:r>
              <a:rPr lang="en-US" sz="2600" kern="1200" dirty="0" smtClean="0">
                <a:solidFill>
                  <a:schemeClr val="dk1"/>
                </a:solidFill>
              </a:rPr>
              <a:t> </a:t>
            </a:r>
            <a:r>
              <a:rPr lang="en-US" sz="2600" kern="1200" dirty="0">
                <a:solidFill>
                  <a:schemeClr val="dk1"/>
                </a:solidFill>
              </a:rPr>
              <a:t>to </a:t>
            </a:r>
            <a:r>
              <a:rPr lang="en-US" sz="2600" kern="1200" dirty="0" smtClean="0">
                <a:solidFill>
                  <a:schemeClr val="dk1"/>
                </a:solidFill>
              </a:rPr>
              <a:t>community-based </a:t>
            </a:r>
            <a:r>
              <a:rPr lang="en-US" sz="2600" kern="1200" dirty="0">
                <a:solidFill>
                  <a:schemeClr val="dk1"/>
                </a:solidFill>
              </a:rPr>
              <a:t>care </a:t>
            </a:r>
            <a:r>
              <a:rPr lang="en-US" sz="2600" kern="1200" dirty="0" smtClean="0">
                <a:solidFill>
                  <a:schemeClr val="dk1"/>
                </a:solidFill>
              </a:rPr>
              <a:t>settings by reducing avoidable readmissions; </a:t>
            </a:r>
          </a:p>
          <a:p>
            <a:pPr>
              <a:lnSpc>
                <a:spcPct val="120000"/>
              </a:lnSpc>
            </a:pPr>
            <a:r>
              <a:rPr lang="en-US" sz="2600" dirty="0" smtClean="0">
                <a:solidFill>
                  <a:schemeClr val="dk1"/>
                </a:solidFill>
              </a:rPr>
              <a:t>ED patient visits by </a:t>
            </a:r>
            <a:r>
              <a:rPr lang="en-US" sz="2600" dirty="0">
                <a:solidFill>
                  <a:schemeClr val="dk1"/>
                </a:solidFill>
              </a:rPr>
              <a:t>enrolling patients in </a:t>
            </a:r>
            <a:r>
              <a:rPr lang="en-US" sz="2600" dirty="0" smtClean="0">
                <a:solidFill>
                  <a:schemeClr val="dk1"/>
                </a:solidFill>
              </a:rPr>
              <a:t>Mental Health Services and/or Primary Care, by utilizing EMT services and Urgent/Retail Clinics and by developing RRTs for SNF and LTAC residents</a:t>
            </a:r>
            <a:endParaRPr lang="en-US" sz="2600" dirty="0">
              <a:solidFill>
                <a:schemeClr val="dk1"/>
              </a:solidFill>
            </a:endParaRPr>
          </a:p>
        </p:txBody>
      </p:sp>
    </p:spTree>
    <p:extLst>
      <p:ext uri="{BB962C8B-B14F-4D97-AF65-F5344CB8AC3E}">
        <p14:creationId xmlns:p14="http://schemas.microsoft.com/office/powerpoint/2010/main" val="3155768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2383" y="1817720"/>
            <a:ext cx="3635817" cy="925480"/>
          </a:xfrm>
          <a:prstGeom prst="rect">
            <a:avLst/>
          </a:prstGeom>
        </p:spPr>
      </p:pic>
      <p:sp>
        <p:nvSpPr>
          <p:cNvPr id="2" name="Title 1"/>
          <p:cNvSpPr>
            <a:spLocks noGrp="1"/>
          </p:cNvSpPr>
          <p:nvPr>
            <p:ph type="title"/>
          </p:nvPr>
        </p:nvSpPr>
        <p:spPr/>
        <p:txBody>
          <a:bodyPr/>
          <a:lstStyle/>
          <a:p>
            <a:r>
              <a:rPr lang="en-US" dirty="0" smtClean="0"/>
              <a:t>Changing the Cultural Norm</a:t>
            </a:r>
            <a:endParaRPr lang="en-US" dirty="0"/>
          </a:p>
        </p:txBody>
      </p:sp>
      <p:sp>
        <p:nvSpPr>
          <p:cNvPr id="7" name="TextBox 6"/>
          <p:cNvSpPr txBox="1"/>
          <p:nvPr/>
        </p:nvSpPr>
        <p:spPr>
          <a:xfrm>
            <a:off x="471879" y="2971800"/>
            <a:ext cx="4114800" cy="1938992"/>
          </a:xfrm>
          <a:prstGeom prst="rect">
            <a:avLst/>
          </a:prstGeom>
          <a:noFill/>
        </p:spPr>
        <p:txBody>
          <a:bodyPr wrap="square" rtlCol="0">
            <a:spAutoFit/>
          </a:bodyPr>
          <a:lstStyle/>
          <a:p>
            <a:pPr>
              <a:spcBef>
                <a:spcPts val="576"/>
              </a:spcBef>
            </a:pPr>
            <a:r>
              <a:rPr lang="en-US" sz="2400" dirty="0" smtClean="0"/>
              <a:t>A national </a:t>
            </a:r>
            <a:r>
              <a:rPr lang="en-US" sz="2400" dirty="0"/>
              <a:t>campaign encouraging everyone to have a conversation about their wishes for end-of-life </a:t>
            </a:r>
            <a:r>
              <a:rPr lang="en-US" sz="2400" dirty="0" smtClean="0"/>
              <a:t>care</a:t>
            </a:r>
          </a:p>
        </p:txBody>
      </p:sp>
      <p:sp>
        <p:nvSpPr>
          <p:cNvPr id="8" name="TextBox 7"/>
          <p:cNvSpPr txBox="1"/>
          <p:nvPr/>
        </p:nvSpPr>
        <p:spPr>
          <a:xfrm>
            <a:off x="4800600" y="3048000"/>
            <a:ext cx="3962400" cy="1569660"/>
          </a:xfrm>
          <a:prstGeom prst="rect">
            <a:avLst/>
          </a:prstGeom>
          <a:noFill/>
        </p:spPr>
        <p:txBody>
          <a:bodyPr wrap="square" rtlCol="0">
            <a:spAutoFit/>
          </a:bodyPr>
          <a:lstStyle/>
          <a:p>
            <a:pPr>
              <a:spcBef>
                <a:spcPts val="576"/>
              </a:spcBef>
            </a:pPr>
            <a:r>
              <a:rPr lang="en-US" sz="2400" spc="-30" dirty="0"/>
              <a:t>Collaboration to ensure health care </a:t>
            </a:r>
            <a:r>
              <a:rPr lang="en-US" sz="2400" dirty="0" smtClean="0"/>
              <a:t>systems </a:t>
            </a:r>
            <a:r>
              <a:rPr lang="en-US" sz="2400" dirty="0"/>
              <a:t>are ready to receive and honor wishes for end of life </a:t>
            </a:r>
            <a:r>
              <a:rPr lang="en-US" sz="2400" dirty="0" smtClean="0"/>
              <a:t>care</a:t>
            </a:r>
          </a:p>
        </p:txBody>
      </p:sp>
      <p:sp>
        <p:nvSpPr>
          <p:cNvPr id="3" name="AutoShape 6" descr="data:image/jpeg;base64,/9j/4AAQSkZJRgABAQAAAQABAAD/2wCEAAkGBwgHBgkIBwgWFhQXGR8bGBgYGR8gIBshIychIiMdJB8hKC4lICYxLSIpJj0jKCoxLy40Iis2ODUtNywyLisBCgoKBQUFDgUFDisZExkrKysrKysrKysrKysrKysrKysrKysrKysrKysrKysrKysrKysrKysrKysrKysrKysrK//AABEIALUBFwMBIgACEQEDEQH/xAAcAAEAAwACAwAAAAAAAAAAAAAABQYHAwQBAgj/xAA7EAABAgUDAwMDAQQIBwAAAAABAAIDBAUGERIhMQdBURMiYTJxgRQII0KRFVJicrHBwtEXGCQzkqGy/8QAFAEBAAAAAAAAAAAAAAAAAAAAAP/EABQRAQAAAAAAAAAAAAAAAAAAAAD/2gAMAwEAAhEDEQA/ANxREQEREBERAREQEREBERAREQEREBERAREQEREBERAREQEREBERAREQEREBERAREQEREBERAREQEREBERAREQEREBERAREQEREBERAREQEREBERAREQEREBERAREQEREBERAREQEREBERAREQEREBERAREQEREBERAREQEREBERAREQEREBERAREQEREBERAREQEREBERAREQEREBERAREQEREBERAREQEREBERAREQEREBERARF4OwQeUWB1OvdVKq+LXaQx8OW1uENjBD4BLd2uy5x2xvyeAurNdX7lgSMWnXBQh6hBAd+8hOB7HHkfGEH0Mix6pdRq5a3TqjR6pJF85Ha7S94wAAdnOGxLsYOnbznzrck90STgPecktBP8kHMiIgIs86q3PdNvy/r25INMKG0OjxXDVjUSAA3I2GNzvjI4XNZ/UL+nrJi1j9E58xCy18CECS5wGRpHIBG/xuN8bhfUWWWBfV23XVIEpM0MQobHOMeNhwGADhgDhs7OO/APC1NARcUGYgx3RGwYrXFpw7BBwfB8H4XKgIiqXUavVu36JHnaFIMfoaXxHxDs0cbNG7j3xkYAQW1FQrJv8Aj3JabqsaaTFZEMN0KFvqIGoadRGM7cldDpz1QmLrrM3SJ2lenFaS5uHbBgOHB2RnUNuBuTw3CDTEREBEWdm+ahMdVoFpsk/ShM1F7nYLonsLmkY2a3v5844QaIiKv35Wpu37UnqlT5f1IrdLWNPGp7msBPnGrOO/CCwIvn2ZrPWCgTP6qdhviA7lmhkRuP7rPc0DyML0j9Vrkr07T5CQpHpzYiN9zC/cd2mGdsHO+c4+OUH0KiqNB6gUquXZPW9Jw364QPvLTpcWnDx5GDtk8/425AREQEREBERAREQFxx4rJeBEjRThrQST4A3K5F1qlLum6fNSzDgvY5o/IIQYtK3DUavb9zXtKRmwxAeWSsLQCIeS0uiYPt1u17uIJ5wQCc9iy7xhwbVok1cfrR4saceNXpuiHgjx8jDRv4Gyptm1KHT6fXbCuKYEsIzwPVeNobmkB2fuGjB4WptmrT6d2xIQYFVbEZDi69nte95LXcBvz+Agr/7ShzTaGf7b/wDAKRnOodaoN7UykVOlAS0WGxsPSQXOLsAO1bDn2lvbnJ71nrjPTM7bFsxakAyO8xIjoed2NdgtBHOwIbnyFzdTZiDNXrYsWWjNe3EPdpBH1juEGjXRfUOk1SBQKdKGLPRG6mQydLBsTu/G/wBJwANz45XU6TXzFvCmzUKpsa2ZguOtrRgFpzpIB3GN2n7fKot/1SXpXXKlz8xMtYxjGBzyC4NyHjcD7rXKBK0eRfFZR4bSYpMWLEYB7i7fU5w2yc5DR27YQVa+LvDbokbNFJ9VkcwvXefpax7wMYA3zjk4CzejR43SfqjGkZsn9LFOnPYw3H2P+7eD9nLTL2vq06BVvQnIpM0NAd6bSS1oe1+lx47ZA5Ge2d4TqhJUrqFZn9N25MCLElwXjSDnR/EwjGQdtQB32+UF3rFy021qTN1OqxCGeqQNILi4ngDH25Oyo1P6pT85d0tTalKNl5aaggy7s5cC/Oh7ncbkacAbHueVVq7Nx53oDS403GLnmPjJ5IaXtH8gAFeumbqFUbWodSjvZGjy7PRY0N90N3dobyXHnVxjcYGSgrPS2v1217uNh1yAHanvIdncOLS/UHfxNdjO++T+FYLV6iV6sX7VqLHozfThh+GBw1sLNt3E6XFxwOwGecAqvViagSv7RUlGmooY3DQS4gAEwnADPySB+V7dPpmBB65XIyNGaC8xWtBP1HWDgeTgE4+EFi6a39X7sr1UlJqlw2wobudWDC3I0HnWTg7jG48LsdaLupdIt2cocw5xjzEIhjWjgHbU49h/soXoPLR2Ve7Jh8BwY6KA1xB0uIdEyAeDjvjjKs/VWh0+NbdZrUSXBjNlnQw47+3Oe/Bz3HlBUegsdsvaEzFe0kCb3x/cChekLtfWOtP0kZEwcHkfvAp3oBDZFtOYbFYCP1fBGf4AoLpIGQusdcAAAAmPgACIEFsq/UqrViBVhYdODzK4MV0Ue5wJOdDBzjT3OfAUtQeo7q/Z83V6XR3vjQWHXDBAaHAZ2JOSMb7DPblZ70cqMnK1y7ZKYmGtiRWu9Np21aTEyB875xz/ACUr0La6WsO5JiZGhh1EOdsMBhycnbCDlo3Uy9K/Q5WLQbdbGiti6Yzx9BHIAbqBbkH6jsMfO3XgRY0v16gRqvFYHtlwYzhs0EQcuI8D8rs/s3zUvDo1WgPjtD/VadJIzuMDb77KJuyXpdT65TUjVZprIUSF6ZdqxhxhYG/nPYoLnSrlvWv18RKTT4Qp0QtMOO4gkMH1HY51HcaSPaeeFY+o9wwrZtGdqESAHnAYxjhkFzthkdwOT9llfSu4Y9jXRN2fcUUNhOd+7e44aHHhwPGh4wfvjyVd+uFKi1mwIkaSYXGE5sXA7tGQTj4Ds/hBQ74qVw21ZVFmWVVwjzoc+YiAAP4aQzXuWgasYbgePnSqJctOfdJpDZWKY4loZLvSOCQHE+8+cj3HDSds5WZ27MUXqNRqFRrhqol3SYLSC4B0YbAaXO2Gw35Oe3daLVrtkJCsy1FoEZsaZjNhQoYYQ4MAL9T3nj2t3xyf5lBCUG+4sHqdVqFULfZCiRXANMPGtxa3IMR+cOBbg7ccbrtTPUiqyHUdtvVGiaYUQAQhqGsk/S8nOnB+kjtjk8Kn1SYgyv7SIjTMUNbrYNTjgbwWgb/fb7rsdRZ6UHWy3Y5mW6Gtg6nZGBlziMnjgg/lBO271Qrk9W6zRJ23/wDqmB7oMJrsbtG7HOPPkOA38cFSvSm/527xOSdTkdEeCfeRs3Sc4Gk7hwIwR8Zz2VRo01L/APMXPP8AXbg6mg5GCfTGw+duPheOitVp8K+bqEScYPVeTDy4e8a3/T55BQTt4dVY0OXqkO0JP1HSxAjRYgIDMuLfazl2CMEnAHypid6pUmSseQuSJBc4xvaIbe0QD3NJPABB38dlm/TSZkHX7ctKqM01jJpz2AEf9wa3HSDwMg89+26uvVKRtSNZkvJTMx+mhQ3gS7mtOnVjcho3e0DOSBv2JKDmkK11CjXPDp0/T4DYEV4e2Ix2dMNuC7G+Xdm5c3Yu8LS186198m25bKnLUrkeZzphl5e4u9jmgjSd25B3bjjH3P0UgIiICIiCoXh05t67YwmahLlkXGPUhnS4j55DvyMqNtnpBbFBnIc6WPjxGnLTFIIaRwQ0ADP3ytBRBA3HZ9BuUwH1inteWO1A8E/BI3IONwdtlTJ+0p+5+odMqcSR/TyUmGiGHAB0QtOoaWD6W5xzjYcb7aiiCCui0aLdUrDl6xKBwactI2cN8kAjfB7qVkJGVp0nCk5GXayG0Ya1owAF2EQZx/wwpk1c9cm63IiOyZOpj9ZBhE/U3GR34cM/IHe62/Q5C3qRBpdMg6YbR+XHu4nuSpJEENSbYpdLosSjQpcOgExPY8AjERxcWcfSM4A8ALhtWzqHacOM2jSYaXklzicuI7N1HfA8f57qfRBWLhsG27hnJabqVOaXwznLdtY50vx9Qzvv/mc8VV6dWxVKvK1OYpwD4eMaDpDsY06g3GcYVsRBxwIMOXhMhQIYa0bAAYA/Cz/qvc8pR41LpNZgu/RzOsTDmg6tIAwwY4ySMkb4Gy0RRtdoNLuCUEpWZJsVgOQHdj5B5B+yDHGdRbGt6VfLWvKzTA52o6A0AOxjViJnt8Ls9EZu15u4ak6ThzH6uIwuJjFrg5pcC7GkDfJBOfx3WiSPTy0JF2qBb8En+23X/wDWVz0y0KXTblm6/LwQIsRgYA1oa1jR4A7nAyT4HHcOvVen1s1avw63O04GKOcHDXnsXNGziP8A33zgKxmUlzAbLmXboGMNwMDHG3C5kQV637Kt+3Z+ZnqTTmsiRCTnnSDy1v8AVb3wF6R7FtyPcEGuRKYz1mDbb2k9nFvBcOx/2GLIiCFnrWo1Qr0rXJySa6PCbpY4/fIOO5G+D2ypkgEEELyiDOK70YtWqzTpmA2JAJOSIRGn/wASDj8YCn7PsGgWhqiUqWJiEYMV51Px4zwB8ABWhEEDWbOoNbqElPVKnNe+CSW7bHO+HD+IZ3we681e0aHWKvI1WoSLXRYH0Ht8Bw/iAO4zwVOoghIdqUWFcj7hZIt/UubpL/8AVjjURtq5xsvSmWdQaXWp2sSVPa2NG+o9hnnSOG55OOVPIgrdVsW3KtXYFan6a10Vnn6XeC5vDiO2V7XVaFNueNTolShBwguJ0HOlwcMEHBHwQfhWJEFetay6DaoimjSIa5xOXn3Ox/V1HcAeFYU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f//Z"/>
          <p:cNvSpPr>
            <a:spLocks noChangeAspect="1" noChangeArrowheads="1"/>
          </p:cNvSpPr>
          <p:nvPr/>
        </p:nvSpPr>
        <p:spPr bwMode="auto">
          <a:xfrm>
            <a:off x="63500" y="-15398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AutoShape 8" descr="data:image/jpeg;base64,/9j/4AAQSkZJRgABAQAAAQABAAD/2wCEAAkGBwgHBgkIBwgWFhQXGR8bGBgYGR8gIBshIychIiMdJB8hKC4lICYxLSIpJj0jKCoxLy40Iis2ODUtNywyLisBCgoKBQUFDgUFDisZExkrKysrKysrKysrKysrKysrKysrKysrKysrKysrKysrKysrKysrKysrKysrKysrKysrK//AABEIALUBFwMBIgACEQEDEQH/xAAcAAEAAwACAwAAAAAAAAAAAAAABQYHAwQBAgj/xAA7EAABAgUDAwMDAQQIBwAAAAABAAIDBAUGERIhMQdBURMiYTJxgRQII0KRFVJicrHBwtEXGCQzkqGy/8QAFAEBAAAAAAAAAAAAAAAAAAAAAP/EABQRAQAAAAAAAAAAAAAAAAAAAAD/2gAMAwEAAhEDEQA/ANxREQEREBERAREQEREBERAREQEREBERAREQEREBERAREQEREBERAREQEREBERAREQEREBERAREQEREBERAREQEREBERAREQEREBERAREQEREBERAREQEREBERAREQEREBERAREQEREBERAREQEREBERAREQEREBERAREQEREBERAREQEREBERAREQEREBERAREQEREBERAREQEREBERAREQEREBERAREQEREBERAREQEREBERARF4OwQeUWB1OvdVKq+LXaQx8OW1uENjBD4BLd2uy5x2xvyeAurNdX7lgSMWnXBQh6hBAd+8hOB7HHkfGEH0Mix6pdRq5a3TqjR6pJF85Ha7S94wAAdnOGxLsYOnbznzrck90STgPecktBP8kHMiIgIs86q3PdNvy/r25INMKG0OjxXDVjUSAA3I2GNzvjI4XNZ/UL+nrJi1j9E58xCy18CECS5wGRpHIBG/xuN8bhfUWWWBfV23XVIEpM0MQobHOMeNhwGADhgDhs7OO/APC1NARcUGYgx3RGwYrXFpw7BBwfB8H4XKgIiqXUavVu36JHnaFIMfoaXxHxDs0cbNG7j3xkYAQW1FQrJv8Aj3JabqsaaTFZEMN0KFvqIGoadRGM7cldDpz1QmLrrM3SJ2lenFaS5uHbBgOHB2RnUNuBuTw3CDTEREBEWdm+ahMdVoFpsk/ShM1F7nYLonsLmkY2a3v5844QaIiKv35Wpu37UnqlT5f1IrdLWNPGp7msBPnGrOO/CCwIvn2ZrPWCgTP6qdhviA7lmhkRuP7rPc0DyML0j9Vrkr07T5CQpHpzYiN9zC/cd2mGdsHO+c4+OUH0KiqNB6gUquXZPW9Jw364QPvLTpcWnDx5GDtk8/425AREQEREBERAREQFxx4rJeBEjRThrQST4A3K5F1qlLum6fNSzDgvY5o/IIQYtK3DUavb9zXtKRmwxAeWSsLQCIeS0uiYPt1u17uIJ5wQCc9iy7xhwbVok1cfrR4saceNXpuiHgjx8jDRv4Gyptm1KHT6fXbCuKYEsIzwPVeNobmkB2fuGjB4WptmrT6d2xIQYFVbEZDi69nte95LXcBvz+Agr/7ShzTaGf7b/wDAKRnOodaoN7UykVOlAS0WGxsPSQXOLsAO1bDn2lvbnJ71nrjPTM7bFsxakAyO8xIjoed2NdgtBHOwIbnyFzdTZiDNXrYsWWjNe3EPdpBH1juEGjXRfUOk1SBQKdKGLPRG6mQydLBsTu/G/wBJwANz45XU6TXzFvCmzUKpsa2ZguOtrRgFpzpIB3GN2n7fKot/1SXpXXKlz8xMtYxjGBzyC4NyHjcD7rXKBK0eRfFZR4bSYpMWLEYB7i7fU5w2yc5DR27YQVa+LvDbokbNFJ9VkcwvXefpax7wMYA3zjk4CzejR43SfqjGkZsn9LFOnPYw3H2P+7eD9nLTL2vq06BVvQnIpM0NAd6bSS1oe1+lx47ZA5Ge2d4TqhJUrqFZn9N25MCLElwXjSDnR/EwjGQdtQB32+UF3rFy021qTN1OqxCGeqQNILi4ngDH25Oyo1P6pT85d0tTalKNl5aaggy7s5cC/Oh7ncbkacAbHueVVq7Nx53oDS403GLnmPjJ5IaXtH8gAFeumbqFUbWodSjvZGjy7PRY0N90N3dobyXHnVxjcYGSgrPS2v1217uNh1yAHanvIdncOLS/UHfxNdjO++T+FYLV6iV6sX7VqLHozfThh+GBw1sLNt3E6XFxwOwGecAqvViagSv7RUlGmooY3DQS4gAEwnADPySB+V7dPpmBB65XIyNGaC8xWtBP1HWDgeTgE4+EFi6a39X7sr1UlJqlw2wobudWDC3I0HnWTg7jG48LsdaLupdIt2cocw5xjzEIhjWjgHbU49h/soXoPLR2Ve7Jh8BwY6KA1xB0uIdEyAeDjvjjKs/VWh0+NbdZrUSXBjNlnQw47+3Oe/Bz3HlBUegsdsvaEzFe0kCb3x/cChekLtfWOtP0kZEwcHkfvAp3oBDZFtOYbFYCP1fBGf4AoLpIGQusdcAAAAmPgACIEFsq/UqrViBVhYdODzK4MV0Ue5wJOdDBzjT3OfAUtQeo7q/Z83V6XR3vjQWHXDBAaHAZ2JOSMb7DPblZ70cqMnK1y7ZKYmGtiRWu9Np21aTEyB875xz/ACUr0La6WsO5JiZGhh1EOdsMBhycnbCDlo3Uy9K/Q5WLQbdbGiti6Yzx9BHIAbqBbkH6jsMfO3XgRY0v16gRqvFYHtlwYzhs0EQcuI8D8rs/s3zUvDo1WgPjtD/VadJIzuMDb77KJuyXpdT65TUjVZprIUSF6ZdqxhxhYG/nPYoLnSrlvWv18RKTT4Qp0QtMOO4gkMH1HY51HcaSPaeeFY+o9wwrZtGdqESAHnAYxjhkFzthkdwOT9llfSu4Y9jXRN2fcUUNhOd+7e44aHHhwPGh4wfvjyVd+uFKi1mwIkaSYXGE5sXA7tGQTj4Ds/hBQ74qVw21ZVFmWVVwjzoc+YiAAP4aQzXuWgasYbgePnSqJctOfdJpDZWKY4loZLvSOCQHE+8+cj3HDSds5WZ27MUXqNRqFRrhqol3SYLSC4B0YbAaXO2Gw35Oe3daLVrtkJCsy1FoEZsaZjNhQoYYQ4MAL9T3nj2t3xyf5lBCUG+4sHqdVqFULfZCiRXANMPGtxa3IMR+cOBbg7ccbrtTPUiqyHUdtvVGiaYUQAQhqGsk/S8nOnB+kjtjk8Kn1SYgyv7SIjTMUNbrYNTjgbwWgb/fb7rsdRZ6UHWy3Y5mW6Gtg6nZGBlziMnjgg/lBO271Qrk9W6zRJ23/wDqmB7oMJrsbtG7HOPPkOA38cFSvSm/527xOSdTkdEeCfeRs3Sc4Gk7hwIwR8Zz2VRo01L/APMXPP8AXbg6mg5GCfTGw+duPheOitVp8K+bqEScYPVeTDy4e8a3/T55BQTt4dVY0OXqkO0JP1HSxAjRYgIDMuLfazl2CMEnAHypid6pUmSseQuSJBc4xvaIbe0QD3NJPABB38dlm/TSZkHX7ctKqM01jJpz2AEf9wa3HSDwMg89+26uvVKRtSNZkvJTMx+mhQ3gS7mtOnVjcho3e0DOSBv2JKDmkK11CjXPDp0/T4DYEV4e2Ix2dMNuC7G+Xdm5c3Yu8LS186198m25bKnLUrkeZzphl5e4u9jmgjSd25B3bjjH3P0UgIiICIiCoXh05t67YwmahLlkXGPUhnS4j55DvyMqNtnpBbFBnIc6WPjxGnLTFIIaRwQ0ADP3ytBRBA3HZ9BuUwH1inteWO1A8E/BI3IONwdtlTJ+0p+5+odMqcSR/TyUmGiGHAB0QtOoaWD6W5xzjYcb7aiiCCui0aLdUrDl6xKBwactI2cN8kAjfB7qVkJGVp0nCk5GXayG0Ya1owAF2EQZx/wwpk1c9cm63IiOyZOpj9ZBhE/U3GR34cM/IHe62/Q5C3qRBpdMg6YbR+XHu4nuSpJEENSbYpdLosSjQpcOgExPY8AjERxcWcfSM4A8ALhtWzqHacOM2jSYaXklzicuI7N1HfA8f57qfRBWLhsG27hnJabqVOaXwznLdtY50vx9Qzvv/mc8VV6dWxVKvK1OYpwD4eMaDpDsY06g3GcYVsRBxwIMOXhMhQIYa0bAAYA/Cz/qvc8pR41LpNZgu/RzOsTDmg6tIAwwY4ySMkb4Gy0RRtdoNLuCUEpWZJsVgOQHdj5B5B+yDHGdRbGt6VfLWvKzTA52o6A0AOxjViJnt8Ls9EZu15u4ak6ThzH6uIwuJjFrg5pcC7GkDfJBOfx3WiSPTy0JF2qBb8En+23X/wDWVz0y0KXTblm6/LwQIsRgYA1oa1jR4A7nAyT4HHcOvVen1s1avw63O04GKOcHDXnsXNGziP8A33zgKxmUlzAbLmXboGMNwMDHG3C5kQV637Kt+3Z+ZnqTTmsiRCTnnSDy1v8AVb3wF6R7FtyPcEGuRKYz1mDbb2k9nFvBcOx/2GLIiCFnrWo1Qr0rXJySa6PCbpY4/fIOO5G+D2ypkgEEELyiDOK70YtWqzTpmA2JAJOSIRGn/wASDj8YCn7PsGgWhqiUqWJiEYMV51Px4zwB8ABWhEEDWbOoNbqElPVKnNe+CSW7bHO+HD+IZ3we681e0aHWKvI1WoSLXRYH0Ht8Bw/iAO4zwVOoghIdqUWFcj7hZIt/UubpL/8AVjjURtq5xsvSmWdQaXWp2sSVPa2NG+o9hnnSOG55OOVPIgrdVsW3KtXYFan6a10Vnn6XeC5vDiO2V7XVaFNueNTolShBwguJ0HOlwcMEHBHwQfhWJEFetay6DaoimjSIa5xOXn3Ox/V1HcAeFYU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f//Z"/>
          <p:cNvSpPr>
            <a:spLocks noChangeAspect="1" noChangeArrowheads="1"/>
          </p:cNvSpPr>
          <p:nvPr/>
        </p:nvSpPr>
        <p:spPr bwMode="auto">
          <a:xfrm>
            <a:off x="215900" y="-158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AutoShape 10" descr="data:image/jpeg;base64,/9j/4AAQSkZJRgABAQAAAQABAAD/2wCEAAkGBwgHBgkIBwgWFhQXGR8bGBgYGR8gIBshIychIiMdJB8hKC4lICYxLSIpJj0jKCoxLy40Iis2ODUtNywyLisBCgoKBQUFDgUFDisZExkrKysrKysrKysrKysrKysrKysrKysrKysrKysrKysrKysrKysrKysrKysrKysrKysrK//AABEIALUBFwMBIgACEQEDEQH/xAAcAAEAAwACAwAAAAAAAAAAAAAABQYHAwQBAgj/xAA7EAABAgUDAwMDAQQIBwAAAAABAAIDBAUGERIhMQdBURMiYTJxgRQII0KRFVJicrHBwtEXGCQzkqGy/8QAFAEBAAAAAAAAAAAAAAAAAAAAAP/EABQRAQAAAAAAAAAAAAAAAAAAAAD/2gAMAwEAAhEDEQA/ANxREQEREBERAREQEREBERAREQEREBERAREQEREBERAREQEREBERAREQEREBERAREQEREBERAREQEREBERAREQEREBERAREQEREBERAREQEREBERAREQEREBERAREQEREBERAREQEREBERAREQEREBERAREQEREBERAREQEREBERAREQEREBERAREQEREBERAREQEREBERAREQEREBERAREQEREBERAREQEREBERAREQEREBERARF4OwQeUWB1OvdVKq+LXaQx8OW1uENjBD4BLd2uy5x2xvyeAurNdX7lgSMWnXBQh6hBAd+8hOB7HHkfGEH0Mix6pdRq5a3TqjR6pJF85Ha7S94wAAdnOGxLsYOnbznzrck90STgPecktBP8kHMiIgIs86q3PdNvy/r25INMKG0OjxXDVjUSAA3I2GNzvjI4XNZ/UL+nrJi1j9E58xCy18CECS5wGRpHIBG/xuN8bhfUWWWBfV23XVIEpM0MQobHOMeNhwGADhgDhs7OO/APC1NARcUGYgx3RGwYrXFpw7BBwfB8H4XKgIiqXUavVu36JHnaFIMfoaXxHxDs0cbNG7j3xkYAQW1FQrJv8Aj3JabqsaaTFZEMN0KFvqIGoadRGM7cldDpz1QmLrrM3SJ2lenFaS5uHbBgOHB2RnUNuBuTw3CDTEREBEWdm+ahMdVoFpsk/ShM1F7nYLonsLmkY2a3v5844QaIiKv35Wpu37UnqlT5f1IrdLWNPGp7msBPnGrOO/CCwIvn2ZrPWCgTP6qdhviA7lmhkRuP7rPc0DyML0j9Vrkr07T5CQpHpzYiN9zC/cd2mGdsHO+c4+OUH0KiqNB6gUquXZPW9Jw364QPvLTpcWnDx5GDtk8/425AREQEREBERAREQFxx4rJeBEjRThrQST4A3K5F1qlLum6fNSzDgvY5o/IIQYtK3DUavb9zXtKRmwxAeWSsLQCIeS0uiYPt1u17uIJ5wQCc9iy7xhwbVok1cfrR4saceNXpuiHgjx8jDRv4Gyptm1KHT6fXbCuKYEsIzwPVeNobmkB2fuGjB4WptmrT6d2xIQYFVbEZDi69nte95LXcBvz+Agr/7ShzTaGf7b/wDAKRnOodaoN7UykVOlAS0WGxsPSQXOLsAO1bDn2lvbnJ71nrjPTM7bFsxakAyO8xIjoed2NdgtBHOwIbnyFzdTZiDNXrYsWWjNe3EPdpBH1juEGjXRfUOk1SBQKdKGLPRG6mQydLBsTu/G/wBJwANz45XU6TXzFvCmzUKpsa2ZguOtrRgFpzpIB3GN2n7fKot/1SXpXXKlz8xMtYxjGBzyC4NyHjcD7rXKBK0eRfFZR4bSYpMWLEYB7i7fU5w2yc5DR27YQVa+LvDbokbNFJ9VkcwvXefpax7wMYA3zjk4CzejR43SfqjGkZsn9LFOnPYw3H2P+7eD9nLTL2vq06BVvQnIpM0NAd6bSS1oe1+lx47ZA5Ge2d4TqhJUrqFZn9N25MCLElwXjSDnR/EwjGQdtQB32+UF3rFy021qTN1OqxCGeqQNILi4ngDH25Oyo1P6pT85d0tTalKNl5aaggy7s5cC/Oh7ncbkacAbHueVVq7Nx53oDS403GLnmPjJ5IaXtH8gAFeumbqFUbWodSjvZGjy7PRY0N90N3dobyXHnVxjcYGSgrPS2v1217uNh1yAHanvIdncOLS/UHfxNdjO++T+FYLV6iV6sX7VqLHozfThh+GBw1sLNt3E6XFxwOwGecAqvViagSv7RUlGmooY3DQS4gAEwnADPySB+V7dPpmBB65XIyNGaC8xWtBP1HWDgeTgE4+EFi6a39X7sr1UlJqlw2wobudWDC3I0HnWTg7jG48LsdaLupdIt2cocw5xjzEIhjWjgHbU49h/soXoPLR2Ve7Jh8BwY6KA1xB0uIdEyAeDjvjjKs/VWh0+NbdZrUSXBjNlnQw47+3Oe/Bz3HlBUegsdsvaEzFe0kCb3x/cChekLtfWOtP0kZEwcHkfvAp3oBDZFtOYbFYCP1fBGf4AoLpIGQusdcAAAAmPgACIEFsq/UqrViBVhYdODzK4MV0Ue5wJOdDBzjT3OfAUtQeo7q/Z83V6XR3vjQWHXDBAaHAZ2JOSMb7DPblZ70cqMnK1y7ZKYmGtiRWu9Np21aTEyB875xz/ACUr0La6WsO5JiZGhh1EOdsMBhycnbCDlo3Uy9K/Q5WLQbdbGiti6Yzx9BHIAbqBbkH6jsMfO3XgRY0v16gRqvFYHtlwYzhs0EQcuI8D8rs/s3zUvDo1WgPjtD/VadJIzuMDb77KJuyXpdT65TUjVZprIUSF6ZdqxhxhYG/nPYoLnSrlvWv18RKTT4Qp0QtMOO4gkMH1HY51HcaSPaeeFY+o9wwrZtGdqESAHnAYxjhkFzthkdwOT9llfSu4Y9jXRN2fcUUNhOd+7e44aHHhwPGh4wfvjyVd+uFKi1mwIkaSYXGE5sXA7tGQTj4Ds/hBQ74qVw21ZVFmWVVwjzoc+YiAAP4aQzXuWgasYbgePnSqJctOfdJpDZWKY4loZLvSOCQHE+8+cj3HDSds5WZ27MUXqNRqFRrhqol3SYLSC4B0YbAaXO2Gw35Oe3daLVrtkJCsy1FoEZsaZjNhQoYYQ4MAL9T3nj2t3xyf5lBCUG+4sHqdVqFULfZCiRXANMPGtxa3IMR+cOBbg7ccbrtTPUiqyHUdtvVGiaYUQAQhqGsk/S8nOnB+kjtjk8Kn1SYgyv7SIjTMUNbrYNTjgbwWgb/fb7rsdRZ6UHWy3Y5mW6Gtg6nZGBlziMnjgg/lBO271Qrk9W6zRJ23/wDqmB7oMJrsbtG7HOPPkOA38cFSvSm/527xOSdTkdEeCfeRs3Sc4Gk7hwIwR8Zz2VRo01L/APMXPP8AXbg6mg5GCfTGw+duPheOitVp8K+bqEScYPVeTDy4e8a3/T55BQTt4dVY0OXqkO0JP1HSxAjRYgIDMuLfazl2CMEnAHypid6pUmSseQuSJBc4xvaIbe0QD3NJPABB38dlm/TSZkHX7ctKqM01jJpz2AEf9wa3HSDwMg89+26uvVKRtSNZkvJTMx+mhQ3gS7mtOnVjcho3e0DOSBv2JKDmkK11CjXPDp0/T4DYEV4e2Ix2dMNuC7G+Xdm5c3Yu8LS186198m25bKnLUrkeZzphl5e4u9jmgjSd25B3bjjH3P0UgIiICIiCoXh05t67YwmahLlkXGPUhnS4j55DvyMqNtnpBbFBnIc6WPjxGnLTFIIaRwQ0ADP3ytBRBA3HZ9BuUwH1inteWO1A8E/BI3IONwdtlTJ+0p+5+odMqcSR/TyUmGiGHAB0QtOoaWD6W5xzjYcb7aiiCCui0aLdUrDl6xKBwactI2cN8kAjfB7qVkJGVp0nCk5GXayG0Ya1owAF2EQZx/wwpk1c9cm63IiOyZOpj9ZBhE/U3GR34cM/IHe62/Q5C3qRBpdMg6YbR+XHu4nuSpJEENSbYpdLosSjQpcOgExPY8AjERxcWcfSM4A8ALhtWzqHacOM2jSYaXklzicuI7N1HfA8f57qfRBWLhsG27hnJabqVOaXwznLdtY50vx9Qzvv/mc8VV6dWxVKvK1OYpwD4eMaDpDsY06g3GcYVsRBxwIMOXhMhQIYa0bAAYA/Cz/qvc8pR41LpNZgu/RzOsTDmg6tIAwwY4ySMkb4Gy0RRtdoNLuCUEpWZJsVgOQHdj5B5B+yDHGdRbGt6VfLWvKzTA52o6A0AOxjViJnt8Ls9EZu15u4ak6ThzH6uIwuJjFrg5pcC7GkDfJBOfx3WiSPTy0JF2qBb8En+23X/wDWVz0y0KXTblm6/LwQIsRgYA1oa1jR4A7nAyT4HHcOvVen1s1avw63O04GKOcHDXnsXNGziP8A33zgKxmUlzAbLmXboGMNwMDHG3C5kQV637Kt+3Z+ZnqTTmsiRCTnnSDy1v8AVb3wF6R7FtyPcEGuRKYz1mDbb2k9nFvBcOx/2GLIiCFnrWo1Qr0rXJySa6PCbpY4/fIOO5G+D2ypkgEEELyiDOK70YtWqzTpmA2JAJOSIRGn/wASDj8YCn7PsGgWhqiUqWJiEYMV51Px4zwB8ABWhEEDWbOoNbqElPVKnNe+CSW7bHO+HD+IZ3we681e0aHWKvI1WoSLXRYH0Ht8Bw/iAO4zwVOoghIdqUWFcj7hZIt/UubpL/8AVjjURtq5xsvSmWdQaXWp2sSVPa2NG+o9hnnSOG55OOVPIgrdVsW3KtXYFan6a10Vnn6XeC5vDiO2V7XVaFNueNTolShBwguJ0HOlwcMEHBHwQfhWJEFetay6DaoimjSIa5xOXn3Ox/V1HcAeFYU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f//Z"/>
          <p:cNvSpPr>
            <a:spLocks noChangeAspect="1" noChangeArrowheads="1"/>
          </p:cNvSpPr>
          <p:nvPr/>
        </p:nvSpPr>
        <p:spPr bwMode="auto">
          <a:xfrm>
            <a:off x="368300" y="15081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AutoShape 14" descr="data:image/jpeg;base64,/9j/4AAQSkZJRgABAQAAAQABAAD/2wCEAAkGBxQTEhUUExIWFhUXGCAbGRgXGRweIBweHiEcIRweHR4cHSgiHxwlHhweITEhJSorLi4vHR8zODMsNyktLiwBCgoKDQ0OGhAQGzclHCQ3MDc3LSwuMy00Miw0NTcsNy8uNzQ3LC0tNzUvNywsLCw3Nyw3LDc2NDQsNzQ0MCwvNP/AABEIAJcBTgMBIgACEQEDEQH/xAAcAAACAgMBAQAAAAAAAAAAAAAABwYIAgQFAwH/xABVEAACAQMBBQQDCgcLCwMFAAABAgMABBESBQYHITETIkFRYXGBCBQjMjVScnORoRVCYpOxstIWU1V0gpKUs8HR0yU0Q0RUY4Oio8LhFzPwGCRF4/H/xAAZAQEAAwEBAAAAAAAAAAAAAAAAAwQFAgH/xAAwEQEAAQICBwQLAQAAAAAAAAAAAQIDESEEBRITMVHRQYGh8BUiMjM0UmGRscHxNf/aAAwDAQACEQMRAD8AeOa+ZpVcdhkWQycF5M4JH4o8qVjW6jqSP5bftVFXdimcGlomrLmk29umYiMcM1qM0ZqqvZx/OP8APb9qsmgQdSR/Lb9qud/HJa9BXvmjx6LUZozVVezj+d/1G/arM26/lfz2/vpv45HoK980ePRafNGaqqUj+d/1G/ar72KYzk489bY+3VTfxyeegr3zx49Fqc0ZqqgEXz/+of2q9Dbr6f57f3038ciNR3p4Vx49Fp80ZqqfwXzx+cP7VZrHGRkNkDqRI37VN/HIjUd2eFdPj0WpzRmqp5i/fB+cP7VZRpG3xWz6pGP6Gpv45PI1JdmcIrp8ei1Wa+0hOEyadqxAE4MMucsT00Y6n00yeKu9M2zrITwLGz9qqYkBIwQ2fisDnl51LTVtRizNJsVWLs26pzj+plRSB3a40X9xd28DxWwWWZEYqkmcMwBxmU88Gn9XSAUUqOLfEi62ZdRRW6QMrxaz2isTnUw5aXXlgDwrHhLxKu9pXckM6QKiwlx2auDkMg6s5GMMfDyoGzRRRQFFFFAUUUUBRRRQFFFFAUUUUBRRRQFFFFAUUUUBRSE467zXdttFEt7qaJDbqxVHKjJaQE4B64A+yt7gDvDdXVxci4uZZQsSlRI5YA6uoz40DtooooFVx0/1H6cv6gqF7p2sLzGSSZBJCkrR27RFu1xBJ3tR7g0k5wQT3fSKmnHT/Ufpy/qCoPuvaSPOZFjcxxw3Gtwp0rqgkABboCcjl6RUE+9ht2f8yvPDP78MjL2KtnBIbRrGMDRPKrlIypSOUgrk97IyDz8K5WybWzt3eX8HBmubqKGOJgh7HtIIpdIDZVRqZs6fQPAV1tvbuSXYt2ix3bqeObOOdvKzrMPTkAD18/CvPeXZUlxLIqQvKqbSikkCOEIQWsIOCXU57wxg1OxMX19nW0ztI9mlv8GY2Vo0yoHvxXJCjDKeyVwR1AUilZsSzt3ukhkvPgA8fZze95cTHVHhNB5oCSRqbkcemmvKkpUo0BiYR9nHFqDNoCXyxZIJBZl055nmaUWxLCdpoYFgl7aN4jJH2bakCvGWZgRyGCOZ86jr4xk0NCw3d319n1fpn9P13muGtrSfJs45HuZ1iXCoMOWuMEkjkNMYHLyFY7NsrGe5a8WzAaOGUPEVTHaROUY6QdBfkQH8iPYbe2M920caI7Kt0jyFHCFUD3WWDagQRqGNPOtjdnZ88MZtZYh2kVrLGhTSBMuvuOADyZgRq1YOrJPWpGexaG1uexuRbpGs1up5ouVSRZichevIKcegUprCztnuBC94Ra90Jce95PhD8HpUx9UySw1Hl3fTTZsLGSO2tYJEKypaxRsmQe8EnXGQSDzFKGx2TcO62y28vbpoLxFSGUAoSzA9Fww5+kVHc4xk0dAw2LuNezl9/PDvNaSeG0e6uGslmGlmkKog0rFNdgE5GPiKiAdTpHlXttFLGaey982HZSPOyoMJpbCalL45PGWdMD5+PSDnf20lxBtK3iTVI8LKoyBkvc3y9SQPDJr7vTsC8uI2aLUkkMcBgTMRDyRv2jaiTlQCFHIr8X8blUjObl5f27vcQx2SsI2MLuFTuMYjIGK4yI8d3X87ljxqB8RLC2jSHQ4jlTWkcCxEh01R6iXGAgTJxn1CpdtvY88s63Itjbyxs/aSq64lttDYRwrEu5OkcxyxnPQVEuJlnJqinEbGJO0V3AyELmHTq8s9M1xX7MrWhfEUZ4Z8Wrwr+VofqZf+ypX7oX5LH16foeopwr+VofqZf+ypX7oX5LH16foevLPsQsa2+Mr7vxBD7ifKVl/GYv11q41UcoqRmm17pD/P4P4uP13rD3OPyjN/Fm/XipUU1/c4/KM38Wb9eKgnPFDiyLCQ21qiyXAHfZvix55gYByzY54yAMjr0pVy8X9rFtXvoD8kRR4+9c/fU8364UWvaS3M21BA0rs/w4XGWOSB3lJx0riy7O2HDsmaE3ME96EdllUOGLgkxhcjkMBVxnB5+dB1eHnGiWWdLe/VMSMFWZBpwx5AOvTBPLIxjx8ww+KO8E1js+S4g09orIBqGRhmAPKqlxuQQQcEHIPpFWc45n/I0n04v1hQQrcLi5e3N/BDctCIXLBiE047rEc88uYFfN6OO0xkZLGFBGDgSSgln9IXICj0HJ9XQJqInI05z4Y68/VTT2XwPvykcrvCjZVjEzNqA5EgkKRqx4c/XQdXf7iZtSwvZbcGLQMNGTH1VgCPHwOR7Kl/BrfubaSXC3JTtYmUjQunKMD4Z8CD9oqN+6P2DlLa8UfFPYvy8DlkJPkCGH8oVC+Be2Ow2rGhPdnVoj6/jL/zKB7aBxcYd9ZNm28Rg0dtLJgaxnuqMscesqPbUK4dcStp39/FA5iEXN5SI8YRRk888snC5/KqNcfNtdvtMxAnRboE9Gpu85H2qp+jUq4D7qdpY3kzlkNyrQI6/GVMEOynzLH7UoPDffjhIJWi2eqaFOO2cai2PFF6BfInOfIVDouL+1g2TdBvyTFHj7lB++u/vPwnsrU4bbEUTYzomUavsVs/8tafFFNjC0txs5ojMjhWKassmk5LZHM6gvM8+ZoGTwq4ofhJjb3CLHcKuoFM6ZAOuAeYYdcZORk+FePGffq62a1sLYpiUOW1rq+KUxjn+UaUPBxiNs2ePnOPtjcGpx7pj49j9GX9MdBv8P8Ai5JJHeS7QZNMEaugjXBYkldIGeZJKgeVYbp8Xbq/2nBbrFFFBIxBHNnwFY82JA8PAUmNg7KmupktoAWeU4AzgcuZJ9AAJ9lOPczhVdbNvIb2WWB44VkZ1UtkfBOBjKgHmR5UHY4o8WveMhtbRVedfju/NYyfxQAe82PTgcuvMBZQ8Ytqh9RuFYfMMSafuAP31B726aWR5XOXdizHzLHJP2mrFcJuH1mNnwzT28U8s69oTKgcKp+KqhgQO7gk9ck+igTXEbewbSnhuNGhxAqSL4BlZydJ+aQwP3VN/c1/5zd/VL+tUW4zbuQ2O0SluumOSNZQngpYsCB6MrnHhnHSpT7mv/Obv6pf1qCwFFFFAquOn+o/Tl/UFL7Y+0mt5Q2qbsWDrNHG+A4eJ0UlCwRipYHn5eimVxo2dLKLQxKjFGkJDSxR8ioHLtXXPspa/gS7/eYv6Zaf41QXIr28aW7oF3RZ0Wqzfqwxnpn2pLBv2FHxLk5JLEF1yTzJwt8FGTzwoA9FY22+ixaXR7iR5l13KMJMRyAIqiMm4jJXSuMlpOSLzGTmOfgS7/eYv6Zaf41H4Eu/3mL+mWn+NTbu8idF1Xj72fPckVxvupbtFW514b1FtEqx5Ml1IVCmVm7gGfHOBiJ2d1LHIs4klMwKl3Er63AKllZycsCFxhuXTyrcTYV2SAIIyScAC7tMknoB8N1rf/cNtX+D2/P2/wDi1zM3Z7FizTqu1FUbeO1GGf6ydL93Ch3YJc99mI5lcKWZgnwN3GpC6jglc+ZNea74JkzFroTh+zEWqUp2OASxY3OdZf8A3uO6vd6k6P7htq/we35+3/xaP3DbV/g9vz9v/i11tXeSvOi6r7Ls+e50334XUHEdyCAeWvOohXCZaW4kKgFi3cwfXUNjllXEiyP24wTIJGDMRpzl86iDpA5+Q8q7/wC4bav8Ht+ft/8AFo/cNtX+D2/P2/8Ai1xVvZ7FmxGrLUVRFeOMYZ/x2od+oleRxBcZdifjgEAs76cxzR5UPI5GoE948/Ik37RxKSbuJlQGJFeQiV8klZD2zaV5KMgocFuZ5YjFxu7eoxV7ZFYdVa6tQRnmMgzZ6HNef4Eu/wB5i/plp/jV1tXeSvOjarnhcnz3JceIMZUqbe4KnqO3k8eXX3z0qObxbc98iJV7YImssJHXDszKV7qd06AuAWyeh5nnWp+BLv8AeYv6Zaf41H4Eu/3mL+mWn+NXkzdmMMEtm3qu1XFcV4zHP+O7wr+VofqZf+ypX7oX5LH16foeo/wv2VOm0o5JEjVRFIvK4gkJLBSAFjkZuinwqY8aNhz3mzxFbRGSTtlbSCByAbJ7xA8RU1uJimIllayu0XdJqronGJw/EK6bjoDtGzBAINxECCMgjWvUVbr8DW/+zw/m1/uquW6PDjacV9ayyWbqiTxsx1JyUMCTybwFWbrtRVx90PapHfQCNFQe9wcKoH47+VeXufrgR3tzIeiWbsfY8Z/sqUccNzr29vIZLW3aVFhClgVGDqY47zDwIrx4LbkXlreTNd2zRxPbNHkspySycu6xPMA/ZQJ/eDbc15O887lnc+xR4Ko8FHgKY8nC21i2Ob+W7cyG3EqhdITUwyicwSTkheRHPPSuJvdwpv7WZxDA9xDnuPENRx4BlXvBh48seVbu5fCq/upEW6SW3tVOWEhwx9CIeYY+ZAAyevSgWlWT4wbUhuNiStBMkqh4gSjBgCSpwcdDgg49NKTeLhXtG3mZEtnnjz3JIhqDL4Egc1PmCOueo51MNlbj367Aubc2zCeW5V0jJXJUdnknvcuh5HB5UCs3UGb60/jEX661c6qvbucNdqR3dvI9m4RJo2Y6k5AMCT8byFWhoODv3sP37YXFvjLPGSn017yc/pAezNVE2ZeNBNHKvxonVx61IP8AZV2ardv9wuvjtC4a1tWkgd9aFWQDv82GCwIwxI+ygXu07p7u6kkwTJPKWC9ebtyA+3FWS3pmbY2wdMBxJHGkat5O5Ad/XzZh6cUuuF/DK8TaMMt5bGOKHMmWKHLD4g5MeYYhv5NOnffd0X9lNaltJcAq3kykMpPoyMH0E0FR9nW7XNzHG0mGmlVTI5zguwBZiTz65pgcU+HVtsu2heO4kkmkk06X0gFQpLMFAzyOkdT1qObS4cbThfQ1lM/PAaJTIp9OUzgH04qX7u8G725ilkvHMT9niBHbUS3Igv10p1GOvPOBjmER4VXaRbWtHkdUQOcsxAAyjAZJ5DmQKnfujblJDYPG6ujJKVZTkEZj5gjqKglxw22oj6DYyk5xlQGX+cDpx7an2/24l/NZbKiitmd4IGWUBk7rHRyyWweh6Z6UEf8Ac/D/ACqPRC//AG1Y/alv2kMsY/HjZftBH9tJLgzuRf2e0e1ubZo4+yddRZDzOnA5MT4U96CjzoQSCMEHBB8DVn+Ee91tNs2CMzIksCCN0dgCNPINz6qVwcj0jwqFcVeEs7XD3dgnaLIdUkIIDKx+MVzgMpPPHUE+I6Lmx4fbTlfQthODnrIhRf5z4H30HY42behvNpFoHDpHEsWscwxBZiVPiMtjPoqS+5r/AM5u/ql/Wrnb0cHbuGO2FtEZ5CjduUYAB88gNRHLBxnxwTyqW8C90byynuGurdoleNQpJU5IbOO6TQOSiiighW92zIp9p7NWeJJUK3A0SKGXOlCMggjwqFcb9wLWK0N5bRJA8bKHWMBVdWIUd0cgwJHMdRnOeWGDvaNN3syTyuXQ/wDEhl/tUV39pbOinQxzRrJGSCUcAg4ORkHkefOgpNRT6418PLSKza9tolgeIrrVBhXVmC/FHIMCwOR4ZznlhC0Ek4c3sMO07SSfAiWQZLdFJBCsfIKxBz4YzVvlOeY6Un+Eu5VvJayTG3ZRPbrCRMMkv3+2dM8xGxKY8cofRUPG1JNn7VtoGkvILOJ4lkSSWTRkAamHPSYtXPA5EDp4UFkaK+K2Rkcwa+0BRRSE4l7zzvtlYLWW5khQRpPDbySDWdRLqNDDvaWCk+YwelBH+Pl9FLtQiIgmOJY5CPngsSM+JCsoPljHhS3q0NzuLANlJA1qZBHKbjsAx1nUzExhw2S4jbRnPeKjnzqtO07KSKQrLC8LdQjqykA9OTDOPT6KDUpq8At1oLu4nmuEEgtwmlGGVLPr7xHQ4CHkeXPPhWXAbc+C8lmnuUWRYdISNualmzksviAByB5c/RVhLWwijJMcSISACUUDIGcA4HQZOB6TQRLbtjGu1tl6ERCBct3UAJAiC4yB0y4NSDeTeK3sYu2uXKR6guQrNzOcclBPga5G0O/tq1X96tJ39Wt4V/sNR33QvyWPr0/Q9B0f/WLZH+1N+Zl/Yr6OMOyP9qP5mX9iqxbLsHuJo4YhmSRgqgnGSeQ5npUk2/w12jZxGaa3+DX4zI6tp8MkA5x6cUFoNhbx2t4Cba4jlx1CnmPWp5j2iurVLd3ttS2dxHcQsVdGz6x4qfNSORFWr3p36tdnpC1yXAnBKaVLfFCk58vjCgk9FQvdzifYXtwlvA0hkfONSEDugseefIGuxvbvVb7OiWW5LBGfQNK6jkgnp6lNB3KKguxeLGz7qeOCJpTJI2lcxkDPpOaku8W8VtYx9rdTLGvQZ5lj5Ko5k+oUHVopU3HHmwDELBcsPnBUGfYXzUn3S4kWG0GEcMpWU9I5RpY/R5lW9QOaCO8cN+LiwSGK1OiSbUTJgEqq6eSggjJJ6+AHpyInwh4k3st9Ha3UpmjmyAWA1IwUsCCAMg4wQfRU34zjZrQwrtAyoSzdjJEuWUjTqHPlpPLIPXHhiotwhi2NHegW0txPdMraGljCqgAJbAHiRyyc+jGTQO+ioVvFxRsLK4e2naQSR41aUJHeUMMHPkwre2bv9ZTWb3ol0QRsVZnBB1AA4A5kk5GAOtBJ6KVb8d9nh9IiuSuca9KY9eNecUxNhbahu4Vnt5BJG3QjwPiCDzBHkaDoUVyd4t5Laxj7S6mWNT0B5lj5Ko5n2Cl/Px5sA2FguWHztKD7i+aBrUVGN0t/bLaPdt5fhAMmJxpfHnjoR9EmpBfXkcMbSSuqRqMszHAA9JNB70UsNp8cdnRtpjWebH4yIAPZrYH7q3NgcZNnXLhGaSBicDtlAUn6Skge3FAw6K+ahjOeXXNL7b/GPZtsxRXedgcHsVBH85iAfZmgYVFLDZvHLZ0jaZFnhB/GdAR7dDE/dTIsbyOaNZInV43GVZTkEeg0Ee4i920Wf/Z54Zj9FZF1/wDIWqUA1o7d2eLi2mgPSWNk/nAj+2tHcjaJuLC3kb4/ZhZPQ6dyQex1NB0dp7NiuIzFPGskZIJRhkHBBGR48wDS5393LtbJF2nZ26Ry2jLIYxySRQcMCvRWAOQw8vHwaNa20rCOeNopkDxvyZT0IznBx4cqCBbI3leRC9tOty/vSS5n7PBAlJiEMSqTlMIkqhDgnGTzOaXvF/e1GiFnbzw3FvIVmVlbU8XX4InpjJyM95RlSOhqYcS+H8MFlNc7P1WskaZkWJ2VZIx8YMAcZAJI8+h68q6UEu3M3xuYZ7aOS8mW1WZNaCRgoQMMjryXA5gcsZq2aOCAQQQRkEdCPRVHqlGyN4dqC2kS3nufe8QGvQWIjDZA7w5oDg9COhoJnxr3wnTaDwWt3KkaxqsixyEDXzLDkeRwVBx6c1FeGm87WlyydssMdziOWYrqaNc51L4BuoyQQM5wcVD2Yk5JyT1Jr5QWeXbsfYGVpf8AJzXRgVwxwkQiREfV1A98Rth85GsNnHTkboWsW2L2Wa6aO6iscQwNowJclj2ki9CcADHJScnA5VFuBO5sN4JZ7kdpFE4VIWOULkZZmXocAgAdOZz0FPbZmxbe31e97eKHVjV2aKmcZxnSBnGTQetns2GLJihjj1YzoRVzjOM4HPGT9tbVFfCaCK7IHabXvZPCGGGAH0nXKw+xk+6o57oX5LH16foepJw6GuCa6P8ArVxJKPoZ0RePTs0U+2o37oX5LH16foegr9uvtNba7guGUssUiuQOpCnOBmmjvrxqjurOW3gtXUyroLSMMBT1wF6nHLqMdefSljujs5Lm9toJM6JZVRtJwcE4OD5089scDrAQyGOWaNwpKszKVBAz3hpHd8+YoFRw43Cm2lMp5Lbq3wrlhnAxlVXOST0zjA+6mB7pZQEsAOgMwH2RUltmbRlt5FlgkaORTkMpwf8AyPMHkaaHGTbfv3Z+ybkgBpFlLAdNQ7JWx6NQNBwuBvyzb/Rk/q3pne6Q+T4P4yP6uWljwNP+Wbb1Sf1b0y/dIyD3hbrnmbkED0BJM/pH20Ci4V/K1l9aP0Gt/jTtWSfas6uTphIjRfAAAE/aST9laHCv5WsvrR+g02OLXCqS8mN3Zle1YDtImOnUQMBlJ5ZwACDgcs5oF1uFuLa7Qt5GfaMcNwGISFtOeQGCdTAkEnHd6fdW9sbg1tUlZB2MDKQylpckEHIIMYfxFQ/a+599bAme0mRQMl9JZcfTXK/fXpulvjdbPkV4JW0A96IklGHiCvTPpHMUDS90YHFvs/tCC/f1lemrTHnGfDNQ7gT8sQ/Qk/UapXx/2gtxabNnT4soZxnyZYz/AG1FOBPyxD9CT9RqDX42/LV3/wAL+pirV3J3avdqK1pbuqwxv2rlyQoZgFB5AksQpwMefStrjb8tXf8Awv6mKmH7mkfAXh/3ifoagTe9e7c2z7hre406wAQUOVYHoVJAOOo5gdDTT9zdtAqb2Nm+DCpJz6AjUGPtGM/RFcX3RPyon8WT9eSsuCCkx7VC9TaHHrw+KCF777yybQu5J3Y6SSI18FQHugD1cz5kmp1u9wRmuLJbhrlY5JE1xxFCRgjK6m1DBIx0BxnxpTU0rDhHtWSNJEuYdDorL8NJ0IBH4nkaBc2V3LbTrJGxSWJ8gjqGU/8AwEeNNTjlvO9xb7OCkrFND27KOhY4AB+j3vtrlxcEtoPq0zWjEEhsSscEdQcR8jnwphbf4VtdbLtIC6Ld2qaVbJKNn4yk4zjkMNjljpzoExuBu9bXtw0VzeLaqFypbA1nIGkFiAD4+mpJLwWvmmdYGhkhB7kxkUBwQDnSpZgR0OfLlkVHtrcOtpW+ddnIwH40Q7Qf8mce3FcTZm1Li1k1wyyQyKeekkHl4EePqNA69+RebN3dS2nlR5HlEGuNmPwRDuFyygnkmjp8U4pLbvWMc9zFFNOsEbthpW6KPM8x6sk4586sPsOdd4tjMk5CShtDOo+LImCrgeRBGR6WAx1pP7d4UbTt2YC3Myjo0JDZHnp+OPsoOxtfg5MZVGz54rqBlz2naINB8jhjqB6gqP8Ay0eEO6N7s2OWK5liaNyGjWNmbQ3PV1UAA8umelVpZZreTmJIZV+kjL+girBcDd+pr1Jba5fXLCAyyH4zITg6vMqcc/HUM9MkGtUT3U+AvL6zPIaxdRfQnzrA9AmV/wCcPUJZUS30Pvaa12gOSwsYZ/qZioLH0JIEb1aqCW0UUUGrtTZ8dxE8My6o3GGXJGR5ZUg49tKXihwos0s5bmzj7GSFdbKGYq6j43JicELkjGOnPrkNvad8kEUk0hISNS7EAkgKMk4HM8qTXEzi9bTWkltZapGmXQ8jKVVVPxgA2CWI5dMDOc+FAl9j7KmupVht4zJI2cKMeAyevIDA8as7ufuwBs+eKaOGKS4TRMkCppQiMJg6RpL5y59LEcwM1WPYu1pbWZZoHKSLnDLjOCMHqCOYJ6g07bHfO0lgme2mECW0MLRRTSKsksqymaYc2JcuVVC3MlnY880C34j7tXMMzXUlvDHbzOBE1uU7I93K6AvMZUZ5gZ51JOCG4MF92tzdLrjiYIseSAzYDEtjmQARy6HJzUe4l72x3kui0aVbTPaCKTAAlbOsoBnSvPpnGSxAGa3uEnEUbMaSOZGe3lIJ0Y1Iw5agDjIIwCM+Ax5ELHbH2Hb2oYW0KRBiCwQYBI8cDln010a4G6W99vtFZGti5WMgFmXTzIzgZ58h+kV36AqPb+XzRWUgj/8AemxBF9OUhFPsyW9SmpDUUuj762pHGOcVinav9fKCsQ9axa2/4iUEh2XYrBDHCnxY0VF9SgAfopd+6F+Sx9en6HpnVqbT2XDcJ2c8SSpnOmRQwyOhwfHnQUstrh42V42ZHU5VlJBBHQgjmD6a6V3vTeyoUkvbl0YYKvNIwI8iC2DVq/3DbN/g+1/Mp/dX1dx9nD/8fa/mU/uoKl7E2NPdyrDbxNI7Hoo6elj0A9Jpy8WNyXh2NZrGNZssiQqPCQZdwPLWB7DTmsdnxQrphiSNfJFCj7AK2GUEEEZB6g0FK9i7VltZ454G0yRnKnGfQQQeoIJBHpqTbybWv9qwSXtwwMNsVQBV0qGkPPT5nkCSSeq+irB3HDXZbvraxi1Zzy1KP5qsF+6u22wrYwe9zbxdhy+C0Lo5HI7uMdedBVjhX8rWX1o/QalPGy+2nFdPFNPJ70ckxBO4jKfxW0/GYdCGz59DT0s90LGJ1kisrdHU5VliUEHzBA5V07+ximQxzRpIh6q6hgfYaCsmyuL+0ILUWw7F1VNCvIhLBcYA5MFOByGQfTmoVsvZstxKsMMbSSOcKqjP/wDB5k8hVqJOF+yicmxTPoZwPsDYru7G3ftbUEW1vHFnqUUAn1nqfbQJTjlsz3rYbKt85MSshPmVWME/bUb4E/LEP0JP1Gp8cRLywgthPtCFJlQ4jVkV2LN4IG5ZIGSeXIVCeH2/GyJrxI4tnpaTtkROEj5kj4upQCpI8Oh6Z6ZBa8bflq7/AOF/UxUw/c0/+xefWJ+q1M7aG6llPI0s1nBJI2NTvGrMcAAZJGeQAHsra2TsW3tgwt4I4QxywjQLkjpnA50FfPdE/KifxZP15K6nuaxme8+qT9Y06dqbtWlw+ue1hlcDTqkjVjgZwMkdOZ+2s9k7v2tsWNvbRQlhhjGirkDpnA50FZOKG4suzrlyqE2sjExOByAPPQ3kw6c+o5+ePPYXE/aNpbi3inHZqMJrRWKDyUkdB4A5Aq1txbrIpR1V1PIqwBB9YPI1Fbjhlsp21GxjB/JLKPsVgPuoKz7sx3txdhbSSX3xKxJdHZTzOWZmByBk5JNOLjLJtS0trfsLqU24jCTugw/aD8d3XvBW9GBnkeopp7G2FbWqlbaCOIHroUAn1nqfbW+6AgggEHkQehoKobm8S73ZyukRSRHYsVmDNhj1YEMDk8s88VHtubVkvLmSeQDtJWyQgwM8gAB/8NWnveG2y5W1PYxZPzNSfchArd2NuZYWrBoLSJGHRtOWHqZskfbQK3ZO7207DYBe1LR3DymaSMKC4iKhcKCDhxpDEDngnxGKWW7e/d7Z3DXCTGR3GmTtizhwOmrJzyPQgg9fM1b2o7tfcXZ9yxeaziZj1YDST6yhBPtoKv7673z7TmWadY1KpoURqQAMk+JJPM+Jpqe523YljM19IhVXTs4s8tQJDMwHzcqoB8edMbZ/DvZkLBo7GLI6FgXx6tZNScDHIUH2tfaFkk0TxSDUkilGHmGGDWxRQRjcW+fs3tJmzcWbCNierpj4KX1On3hq7u079IInmlJEcalnIBOFHMnAGTgc+VRrfOFraSPacKkmFdFyi/6S3Jyx9LRHvj0ah41FOIvEy1mtmsrF/fE90OyGkEKofunJbHMg4AHnk4oPu+XEFNoQS2OyUe6mmjYOQpRUj/HPwmkliDgY8/UDXZhjkeRqzvCfd6W0j7O7aLtoEKIicyiSsZG7R+hZigwB0VB50vuLm6F05kuY2iktLYFML3Xj72SHU9SNYwR1UKfSQUVd7Yu5t9dxmS3tJZI/nAYBx1wTjVj0ZrPY+5t7OqSpZztCSO+qHmPEr58vEVbyztUijSONQqIoVVHQADAA9lBSe5t3jcpIjI6nDKwIIPkQeYNeVPPj7uxNPc28ltaySOYm7Ro0J5KRpyQOvM+nGKXvD/da7mujJCyQNZsskjTkrowSeYxk40nI5cqCScK9vz7Jh99T27PYXT6NaFSyyLqGQuc4PeBzjOn0YLu3S3xtdoiQ2rMwj0hiylebZwBnr0rXurWNLFRHOEeP4VZWT4sjd55HTkQD2pLjlgOelKHd/aU+7V60V4FmiuUDs0LaiMFgGGoDJ65B65BB5cwe+3dqpa28k8nxY1zgdWPRVHmzMQoHmRWjubst4LfM3O4mYzTn/ePz0j0IulB6FFcHZO1U2zPFLEH95Wza8uuntZ/xBg9ViHf+kyfNqd0BS4483kkWzQ0Ujxt26DUjFTjDcsg9KY9LH3QvyWPr0/Q9BX/90t5/tlx+ek/ar6N5r0dL25/PSftV7bjQLJtG0R1V0aeMMrAEEFhkEHkR6KsnvbuPsw2c5e0t4QsbN2kcaRshAJDBlA6HwPI9CDQJfc7i/e2sii4ka5gyAyvzcDxKv1yPJsg+jrVlrO6SWNJI2DI6hlYdCrDIP2GqRVY+PfD8F7vWcrANM8SrCh6EkEgn8lVwfsHjQNNmAGScDzNYxTK3xWDeog/oqnO0drXu0pwJJJbiV27qDJ5+SIOQHqHnXlc2l3s+Ya1mtpgMg95Gx5gjHL1UFzqKQtpvPNtjY11E7EXlmBMHXumRFzk93He06gfDJU0qbDb1xFLHIJpCY3VwC7YypBGefTlQXQorTi2nG1uLjUOyMYl1fkldWfsqoG2d4557iabtZB2kjPgO3LUSQBg9AOXsoLHcY90Jto2arb4MsT61QnGsYIKgnkG5gjPLl6aVvDvhZf8Av6GW4hMEUMiuxZhlipyFUAknJA59MZ9Vdbf7Z8tlu7ZKXcStcK8jajnU8crEE5zyGB/JqD8M9oSttWzDSyEGZcguxH6aC2NYSSqoyzADzJxS34ycQ22eiwW5HvmVdWo4PZp01YPViQQM8uR9FV+hhvNozHSJrqYjJ+M5A8yfAfdQXKRwRkEEeYrKqaWO0rzZ057N5beZD3l5jn5Mp5Eeggimfv1vA209iQX6ExzW83ZzhGIA1AZI59CezIz01EeFA/KKqhww3gki2raM8sjK0nZkFiR8ICgyCegLA+ymh7ovbDRW9tCjsrSSM50kg4QY8PDL/dQN+iql8ONvyxbTtGeaQqZQpBYkYfucwT+VTb90TthorS3hRyjSylu6cEqinI5eGp1+ygbNFVh4LxTXO1YdUsjJEGlYFmI7owvj88r9lWeoCiiigKKKKAooooPjDPI9KrBxb3IbZt0JoARbStqjI/0b9dGfDHVfR6jVoK5+3tjRXkD2866o3GD5g+BB8GB5g0CW3M39tJ1hguW7Aqs0lxNK2e2mdOyBDdSTG7HBxgKqjkBWW0bufaD2C+87tYnkijvZgjiG4VWTS2nxQ4JDtjGcc8Vw9gbhmz2/bW12uuFnZo3I7sgVGZfaGCgr5+ggmydB8RQAAAAByAHgK+0UUBSo4vkW13Y3aQPKWZlniTUBMiaWUPp+NpJyA2R58qa9FAjP/U21RFu85uHupGmtSrZ7J1EQXUV0ZCRQt15lSKXNhs+XbG0BFApRWPdVmZ1ghB6An8RAcAchkgDGaZ/HzdVZZLSS3iBuppDFoQDMgxkMfo4wWPQNzOAKnfDXcePZltp5NPJgzSDxPgq/kL4efM0Hf2BsaKzt47eFcRxrgeZPix82JyT6TXQoooClj7oX5LH16foemdSx90L8lj69P0PQVtgmZGDIxVlOQykggjoQRzBrcvdt3My6ZbmaRfmvI7D7Ca39w4w20rNWAZTcRggjII1DkQetP3jDuhbybMmkjt40lgHaKyIFOARrBKjmNGeR8QKBOcK937G8ukju7hlbV3YdOBKfAdpnln5uAT4GpL7o65/+7tYAAEjt9SgdBrdlIA9UYpTW87I6upwykMp8iDkH7acvHGyN3aWO1IlyjRhZPyQ+GTPoDFl9ZHnQLjcfex9mztPHFHI5QoO0zhQSCSMEc+WPUTW9v7v/AC7UEQmhiQxFsGPVk6sZB1E8uQrPhbvmuzLpnljLwyJocLjUOeVYA8iQeWMjkTU83042J8GNmpzDZd5oxgjHxQuc9eZPLpyoI37n4/5UZfBreRWHmMocfcKh++mxTZ31xbkckkOn6B5of5pFP7hTxEk2m8kb2ixmJAzSo3dyTgLpIyCcEjmfimod7o/YWmW3vFHJwYnP5S809pUsP5NB8G+GN1dGr4TX709nxv6rlUA4abB9+7St4SMoG1yfQTmc+g4C/wAqo977fs+y1Hs9evT4asYz9nKnl7nDYOmO4vGXm57KMkfirhnI9BOkfyDQdP3R3ybD/Gl/q5aTnC/5Wsvrl/tpye6P+TYf40v9XLSb4X/K1l9cv9tBv8abppNsXWTyTQijyARf7ST7a8tw+IUuy0kWGCFzKwLO+rOAOS91hyGSfaa7nH/YDQ7R98gHs7lQdXgHQBWX14Ct/KPlXzhDxFh2cskF1GzRO2tXQBirYAOQSO6QB06H18giG+29L7SuPfEkaRvoCER5wdOcE5JOeePYKnXB3Zxu9n7XtuoaOMoPJ8SlT9qr9lbe83G5/fKmxiTsFGGEyDLnPXunKjHIc/WKZ/DLe5tpWzTNbdhpfRkNkOQMkjkDgZHn91BVCCVkZWU4ZSCD5EHIP20xuOu3Bc3dvpPcFsjj1y9/9UrUY4ibJ967SuocYAkLL9F+8v2BseyubbLJdzwxk5ZzHCp8gNKL9gxQZbXsHtJwme+qRSeovGkg+zVj2VOOOu3Bc3VsFOVW2RvbL3j/AMumvf3QmyhFfwuowskCj2xkqf8Al0Us7q5aQhnOSFVR6kUKo9iqKB5+5t2TiO6uiObMIl9SjU32ll+ynVUS4U7J97bKtUIwzJ2jZ65k73P0gED2VLaAooooCiiigKKKKAooooOVvFsKK8i7OTKsrB45EOHjcfFdD4Eff0NcvYW35I5RZ3+FuP8ARSgYjuVHinzZPnRnn4jIqU1o7Z2RDdRGKdAyHn5FSOjKRzVh4Ec6DeoqGJtS42bhL0vcWn4t4Bl4x4C5VeoHTtVH0gOtS62uEkRXjZXRhlWUggg+II5EUHrXE3l3jS1CqFaW4l5QwJ8aQ/8Aag8XPIfdWjtTehnka22egnnHJ5DnsYPrHHxm/wB2vPzxW5u5u2tsWlkkae6kHwtw4GpvyVA5RxjwReXr60Hju3u+6SNd3bCS8kGCR8SJOoiiB6KPE9WPM1I6KKAooooCovxE3S/CdqLcTdliRX1aNXQEYxqHn51KKKBObvcDjbXUFx7/AA/ZSK+nsMZ0kHGe1OM464pu3lqssbxuNSOpRgfFWBBHtBr2ooEbJ7nzmdO0cDPIGDJx4ZPajJ9gplbn7pm1sfeNxKt1ENQGY9PcbmUYFmzzJwfIgeFSiigS+8XAWN3LWdyYgf8ARygsB6mBzj1gn01zbDgBLqHbXsYTx7NCSfVqwB6+dPqig4u6e7Fvs+AQW64XqzNzZ2+cx8T9w8K8N+9112jZvbM+gkqyvp1aWU5zjIzkZHXxqQ0UCL/+nw/wiP6P/wDtpu7p7CWxtIbVDkRLgtjGpjzZsZOMsScZOM116KCJ8SdzfwpbJAJux0SiTVo15wrrjGpfnZznwqGbrcEzaXcFz7+D9k4bT2OnOPDPaHH2U36KDnbf2JBeQtBcRh428D1B8Cp6hh5ik5tbgA2om2vBp8FmTmP5Scj/ADRT0ooEdsXgFhwbq7BQdUhUgn+U3T7Kc2ydmRW0KQQIEijGFUeH95JySTzJJJrbooFrxF4UDad0LhbrsT2YRh2evOCcHOtccjj2CuXupwS96XcNy16JRE+vR2OnJGcc+0OMHB6eFN6ighHE3h+NrLCO37FoS2G0a8hsZGNS+Kg/bUFi9z7zGraGRnmBBgkeOD2pxTxooMUQAAAYAGAKyoooCiiigKKKKAooooCiiigKKKKD4RnkaidzuDCXbsZp7eGQ5lt4X0xv6h1jz46CuRRRQSPZuzoreNYoY1jjXoqjAH/n01tUUUBRRRQFFFFAUUUUBRRRQFFFFAUUUUBRRRQFFFFAUUUUBRRRQFFFFAUUUUBRRRQFFFFAUUUUBRRRQf/Z"/>
          <p:cNvSpPr>
            <a:spLocks noChangeAspect="1" noChangeArrowheads="1"/>
          </p:cNvSpPr>
          <p:nvPr/>
        </p:nvSpPr>
        <p:spPr bwMode="auto">
          <a:xfrm>
            <a:off x="520700" y="30321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AutoShape 16" descr="data:image/jpeg;base64,/9j/4AAQSkZJRgABAQAAAQABAAD/2wCEAAkGBxQTEhUUExIWFhUXGCAbGRgXGRweIBweHiEcIRweHR4cHSgiHxwlHhweITEhJSorLi4vHR8zODMsNyktLiwBCgoKDQ0OGhAQGzclHCQ3MDc3LSwuMy00Miw0NTcsNy8uNzQ3LC0tNzUvNywsLCw3Nyw3LDc2NDQsNzQ0MCwvNP/AABEIAJcBTgMBIgACEQEDEQH/xAAcAAACAgMBAQAAAAAAAAAAAAAABwYIAgQFAwH/xABVEAACAQMBBQQDCgcLCwMFAAABAgMABBESBQYHITETIkFRYXGBCBQjMjVScnORoRVCYpOxstIWU1V0gpKUs8HR0yU0Q0RUY4Oio8LhFzPwGCRF4/H/xAAZAQEAAwEBAAAAAAAAAAAAAAAAAwQFAgH/xAAwEQEAAQICBwQLAQAAAAAAAAAAAQIDESEEBRITMVHRQYGh8BUiMjM0UmGRscHxNf/aAAwDAQACEQMRAD8AeOa+ZpVcdhkWQycF5M4JH4o8qVjW6jqSP5bftVFXdimcGlomrLmk29umYiMcM1qM0ZqqvZx/OP8APb9qsmgQdSR/Lb9qud/HJa9BXvmjx6LUZozVVezj+d/1G/arM26/lfz2/vpv45HoK980ePRafNGaqqUj+d/1G/ar72KYzk489bY+3VTfxyeegr3zx49Fqc0ZqqgEXz/+of2q9Dbr6f57f3038ciNR3p4Vx49Fp80ZqqfwXzx+cP7VZrHGRkNkDqRI37VN/HIjUd2eFdPj0WpzRmqp5i/fB+cP7VZRpG3xWz6pGP6Gpv45PI1JdmcIrp8ei1Wa+0hOEyadqxAE4MMucsT00Y6n00yeKu9M2zrITwLGz9qqYkBIwQ2fisDnl51LTVtRizNJsVWLs26pzj+plRSB3a40X9xd28DxWwWWZEYqkmcMwBxmU88Gn9XSAUUqOLfEi62ZdRRW6QMrxaz2isTnUw5aXXlgDwrHhLxKu9pXckM6QKiwlx2auDkMg6s5GMMfDyoGzRRRQFFFFAUUUUBRRRQFFFFAUUUUBRRRQFFFFAUUUUBRSE467zXdttFEt7qaJDbqxVHKjJaQE4B64A+yt7gDvDdXVxci4uZZQsSlRI5YA6uoz40DtooooFVx0/1H6cv6gqF7p2sLzGSSZBJCkrR27RFu1xBJ3tR7g0k5wQT3fSKmnHT/Ufpy/qCoPuvaSPOZFjcxxw3Gtwp0rqgkABboCcjl6RUE+9ht2f8yvPDP78MjL2KtnBIbRrGMDRPKrlIypSOUgrk97IyDz8K5WybWzt3eX8HBmubqKGOJgh7HtIIpdIDZVRqZs6fQPAV1tvbuSXYt2ix3bqeObOOdvKzrMPTkAD18/CvPeXZUlxLIqQvKqbSikkCOEIQWsIOCXU57wxg1OxMX19nW0ztI9mlv8GY2Vo0yoHvxXJCjDKeyVwR1AUilZsSzt3ukhkvPgA8fZze95cTHVHhNB5oCSRqbkcemmvKkpUo0BiYR9nHFqDNoCXyxZIJBZl055nmaUWxLCdpoYFgl7aN4jJH2bakCvGWZgRyGCOZ86jr4xk0NCw3d319n1fpn9P13muGtrSfJs45HuZ1iXCoMOWuMEkjkNMYHLyFY7NsrGe5a8WzAaOGUPEVTHaROUY6QdBfkQH8iPYbe2M920caI7Kt0jyFHCFUD3WWDagQRqGNPOtjdnZ88MZtZYh2kVrLGhTSBMuvuOADyZgRq1YOrJPWpGexaG1uexuRbpGs1up5ouVSRZichevIKcegUprCztnuBC94Ra90Jce95PhD8HpUx9UySw1Hl3fTTZsLGSO2tYJEKypaxRsmQe8EnXGQSDzFKGx2TcO62y28vbpoLxFSGUAoSzA9Fww5+kVHc4xk0dAw2LuNezl9/PDvNaSeG0e6uGslmGlmkKog0rFNdgE5GPiKiAdTpHlXttFLGaey982HZSPOyoMJpbCalL45PGWdMD5+PSDnf20lxBtK3iTVI8LKoyBkvc3y9SQPDJr7vTsC8uI2aLUkkMcBgTMRDyRv2jaiTlQCFHIr8X8blUjObl5f27vcQx2SsI2MLuFTuMYjIGK4yI8d3X87ljxqB8RLC2jSHQ4jlTWkcCxEh01R6iXGAgTJxn1CpdtvY88s63Itjbyxs/aSq64lttDYRwrEu5OkcxyxnPQVEuJlnJqinEbGJO0V3AyELmHTq8s9M1xX7MrWhfEUZ4Z8Wrwr+VofqZf+ypX7oX5LH16foeopwr+VofqZf+ypX7oX5LH16foevLPsQsa2+Mr7vxBD7ifKVl/GYv11q41UcoqRmm17pD/P4P4uP13rD3OPyjN/Fm/XipUU1/c4/KM38Wb9eKgnPFDiyLCQ21qiyXAHfZvix55gYByzY54yAMjr0pVy8X9rFtXvoD8kRR4+9c/fU8364UWvaS3M21BA0rs/w4XGWOSB3lJx0riy7O2HDsmaE3ME96EdllUOGLgkxhcjkMBVxnB5+dB1eHnGiWWdLe/VMSMFWZBpwx5AOvTBPLIxjx8ww+KO8E1js+S4g09orIBqGRhmAPKqlxuQQQcEHIPpFWc45n/I0n04v1hQQrcLi5e3N/BDctCIXLBiE047rEc88uYFfN6OO0xkZLGFBGDgSSgln9IXICj0HJ9XQJqInI05z4Y68/VTT2XwPvykcrvCjZVjEzNqA5EgkKRqx4c/XQdXf7iZtSwvZbcGLQMNGTH1VgCPHwOR7Kl/BrfubaSXC3JTtYmUjQunKMD4Z8CD9oqN+6P2DlLa8UfFPYvy8DlkJPkCGH8oVC+Be2Ow2rGhPdnVoj6/jL/zKB7aBxcYd9ZNm28Rg0dtLJgaxnuqMscesqPbUK4dcStp39/FA5iEXN5SI8YRRk888snC5/KqNcfNtdvtMxAnRboE9Gpu85H2qp+jUq4D7qdpY3kzlkNyrQI6/GVMEOynzLH7UoPDffjhIJWi2eqaFOO2cai2PFF6BfInOfIVDouL+1g2TdBvyTFHj7lB++u/vPwnsrU4bbEUTYzomUavsVs/8tafFFNjC0txs5ojMjhWKassmk5LZHM6gvM8+ZoGTwq4ofhJjb3CLHcKuoFM6ZAOuAeYYdcZORk+FePGffq62a1sLYpiUOW1rq+KUxjn+UaUPBxiNs2ePnOPtjcGpx7pj49j9GX9MdBv8P8Ai5JJHeS7QZNMEaugjXBYkldIGeZJKgeVYbp8Xbq/2nBbrFFFBIxBHNnwFY82JA8PAUmNg7KmupktoAWeU4AzgcuZJ9AAJ9lOPczhVdbNvIb2WWB44VkZ1UtkfBOBjKgHmR5UHY4o8WveMhtbRVedfju/NYyfxQAe82PTgcuvMBZQ8Ytqh9RuFYfMMSafuAP31B726aWR5XOXdizHzLHJP2mrFcJuH1mNnwzT28U8s69oTKgcKp+KqhgQO7gk9ck+igTXEbewbSnhuNGhxAqSL4BlZydJ+aQwP3VN/c1/5zd/VL+tUW4zbuQ2O0SluumOSNZQngpYsCB6MrnHhnHSpT7mv/Obv6pf1qCwFFFFAquOn+o/Tl/UFL7Y+0mt5Q2qbsWDrNHG+A4eJ0UlCwRipYHn5eimVxo2dLKLQxKjFGkJDSxR8ioHLtXXPspa/gS7/eYv6Zaf41QXIr28aW7oF3RZ0Wqzfqwxnpn2pLBv2FHxLk5JLEF1yTzJwt8FGTzwoA9FY22+ixaXR7iR5l13KMJMRyAIqiMm4jJXSuMlpOSLzGTmOfgS7/eYv6Zaf41H4Eu/3mL+mWn+NTbu8idF1Xj72fPckVxvupbtFW514b1FtEqx5Ml1IVCmVm7gGfHOBiJ2d1LHIs4klMwKl3Er63AKllZycsCFxhuXTyrcTYV2SAIIyScAC7tMknoB8N1rf/cNtX+D2/P2/wDi1zM3Z7FizTqu1FUbeO1GGf6ydL93Ch3YJc99mI5lcKWZgnwN3GpC6jglc+ZNea74JkzFroTh+zEWqUp2OASxY3OdZf8A3uO6vd6k6P7htq/we35+3/xaP3DbV/g9vz9v/i11tXeSvOi6r7Ls+e50334XUHEdyCAeWvOohXCZaW4kKgFi3cwfXUNjllXEiyP24wTIJGDMRpzl86iDpA5+Q8q7/wC4bav8Ht+ft/8AFo/cNtX+D2/P2/8Ai1xVvZ7FmxGrLUVRFeOMYZ/x2od+oleRxBcZdifjgEAs76cxzR5UPI5GoE948/Ik37RxKSbuJlQGJFeQiV8klZD2zaV5KMgocFuZ5YjFxu7eoxV7ZFYdVa6tQRnmMgzZ6HNef4Eu/wB5i/plp/jV1tXeSvOjarnhcnz3JceIMZUqbe4KnqO3k8eXX3z0qObxbc98iJV7YImssJHXDszKV7qd06AuAWyeh5nnWp+BLv8AeYv6Zaf41H4Eu/3mL+mWn+NXkzdmMMEtm3qu1XFcV4zHP+O7wr+VofqZf+ypX7oX5LH16foeo/wv2VOm0o5JEjVRFIvK4gkJLBSAFjkZuinwqY8aNhz3mzxFbRGSTtlbSCByAbJ7xA8RU1uJimIllayu0XdJqronGJw/EK6bjoDtGzBAINxECCMgjWvUVbr8DW/+zw/m1/uquW6PDjacV9ayyWbqiTxsx1JyUMCTybwFWbrtRVx90PapHfQCNFQe9wcKoH47+VeXufrgR3tzIeiWbsfY8Z/sqUccNzr29vIZLW3aVFhClgVGDqY47zDwIrx4LbkXlreTNd2zRxPbNHkspySycu6xPMA/ZQJ/eDbc15O887lnc+xR4Ko8FHgKY8nC21i2Ob+W7cyG3EqhdITUwyicwSTkheRHPPSuJvdwpv7WZxDA9xDnuPENRx4BlXvBh48seVbu5fCq/upEW6SW3tVOWEhwx9CIeYY+ZAAyevSgWlWT4wbUhuNiStBMkqh4gSjBgCSpwcdDgg49NKTeLhXtG3mZEtnnjz3JIhqDL4Egc1PmCOueo51MNlbj367Aubc2zCeW5V0jJXJUdnknvcuh5HB5UCs3UGb60/jEX661c6qvbucNdqR3dvI9m4RJo2Y6k5AMCT8byFWhoODv3sP37YXFvjLPGSn017yc/pAezNVE2ZeNBNHKvxonVx61IP8AZV2ardv9wuvjtC4a1tWkgd9aFWQDv82GCwIwxI+ygXu07p7u6kkwTJPKWC9ebtyA+3FWS3pmbY2wdMBxJHGkat5O5Ad/XzZh6cUuuF/DK8TaMMt5bGOKHMmWKHLD4g5MeYYhv5NOnffd0X9lNaltJcAq3kykMpPoyMH0E0FR9nW7XNzHG0mGmlVTI5zguwBZiTz65pgcU+HVtsu2heO4kkmkk06X0gFQpLMFAzyOkdT1qObS4cbThfQ1lM/PAaJTIp9OUzgH04qX7u8G725ilkvHMT9niBHbUS3Igv10p1GOvPOBjmER4VXaRbWtHkdUQOcsxAAyjAZJ5DmQKnfujblJDYPG6ujJKVZTkEZj5gjqKglxw22oj6DYyk5xlQGX+cDpx7an2/24l/NZbKiitmd4IGWUBk7rHRyyWweh6Z6UEf8Ac/D/ACqPRC//AG1Y/alv2kMsY/HjZftBH9tJLgzuRf2e0e1ubZo4+yddRZDzOnA5MT4U96CjzoQSCMEHBB8DVn+Ee91tNs2CMzIksCCN0dgCNPINz6qVwcj0jwqFcVeEs7XD3dgnaLIdUkIIDKx+MVzgMpPPHUE+I6Lmx4fbTlfQthODnrIhRf5z4H30HY42behvNpFoHDpHEsWscwxBZiVPiMtjPoqS+5r/AM5u/ql/Wrnb0cHbuGO2FtEZ5CjduUYAB88gNRHLBxnxwTyqW8C90byynuGurdoleNQpJU5IbOO6TQOSiiighW92zIp9p7NWeJJUK3A0SKGXOlCMggjwqFcb9wLWK0N5bRJA8bKHWMBVdWIUd0cgwJHMdRnOeWGDvaNN3syTyuXQ/wDEhl/tUV39pbOinQxzRrJGSCUcAg4ORkHkefOgpNRT6418PLSKza9tolgeIrrVBhXVmC/FHIMCwOR4ZznlhC0Ek4c3sMO07SSfAiWQZLdFJBCsfIKxBz4YzVvlOeY6Un+Eu5VvJayTG3ZRPbrCRMMkv3+2dM8xGxKY8cofRUPG1JNn7VtoGkvILOJ4lkSSWTRkAamHPSYtXPA5EDp4UFkaK+K2Rkcwa+0BRRSE4l7zzvtlYLWW5khQRpPDbySDWdRLqNDDvaWCk+YwelBH+Pl9FLtQiIgmOJY5CPngsSM+JCsoPljHhS3q0NzuLANlJA1qZBHKbjsAx1nUzExhw2S4jbRnPeKjnzqtO07KSKQrLC8LdQjqykA9OTDOPT6KDUpq8At1oLu4nmuEEgtwmlGGVLPr7xHQ4CHkeXPPhWXAbc+C8lmnuUWRYdISNualmzksviAByB5c/RVhLWwijJMcSISACUUDIGcA4HQZOB6TQRLbtjGu1tl6ERCBct3UAJAiC4yB0y4NSDeTeK3sYu2uXKR6guQrNzOcclBPga5G0O/tq1X96tJ39Wt4V/sNR33QvyWPr0/Q9B0f/WLZH+1N+Zl/Yr6OMOyP9qP5mX9iqxbLsHuJo4YhmSRgqgnGSeQ5npUk2/w12jZxGaa3+DX4zI6tp8MkA5x6cUFoNhbx2t4Cba4jlx1CnmPWp5j2iurVLd3ttS2dxHcQsVdGz6x4qfNSORFWr3p36tdnpC1yXAnBKaVLfFCk58vjCgk9FQvdzifYXtwlvA0hkfONSEDugseefIGuxvbvVb7OiWW5LBGfQNK6jkgnp6lNB3KKguxeLGz7qeOCJpTJI2lcxkDPpOaku8W8VtYx9rdTLGvQZ5lj5Ko5k+oUHVopU3HHmwDELBcsPnBUGfYXzUn3S4kWG0GEcMpWU9I5RpY/R5lW9QOaCO8cN+LiwSGK1OiSbUTJgEqq6eSggjJJ6+AHpyInwh4k3st9Ha3UpmjmyAWA1IwUsCCAMg4wQfRU34zjZrQwrtAyoSzdjJEuWUjTqHPlpPLIPXHhiotwhi2NHegW0txPdMraGljCqgAJbAHiRyyc+jGTQO+ioVvFxRsLK4e2naQSR41aUJHeUMMHPkwre2bv9ZTWb3ol0QRsVZnBB1AA4A5kk5GAOtBJ6KVb8d9nh9IiuSuca9KY9eNecUxNhbahu4Vnt5BJG3QjwPiCDzBHkaDoUVyd4t5Laxj7S6mWNT0B5lj5Ko5n2Cl/Px5sA2FguWHztKD7i+aBrUVGN0t/bLaPdt5fhAMmJxpfHnjoR9EmpBfXkcMbSSuqRqMszHAA9JNB70UsNp8cdnRtpjWebH4yIAPZrYH7q3NgcZNnXLhGaSBicDtlAUn6Skge3FAw6K+ahjOeXXNL7b/GPZtsxRXedgcHsVBH85iAfZmgYVFLDZvHLZ0jaZFnhB/GdAR7dDE/dTIsbyOaNZInV43GVZTkEeg0Ee4i920Wf/Z54Zj9FZF1/wDIWqUA1o7d2eLi2mgPSWNk/nAj+2tHcjaJuLC3kb4/ZhZPQ6dyQex1NB0dp7NiuIzFPGskZIJRhkHBBGR48wDS5393LtbJF2nZ26Ry2jLIYxySRQcMCvRWAOQw8vHwaNa20rCOeNopkDxvyZT0IznBx4cqCBbI3leRC9tOty/vSS5n7PBAlJiEMSqTlMIkqhDgnGTzOaXvF/e1GiFnbzw3FvIVmVlbU8XX4InpjJyM95RlSOhqYcS+H8MFlNc7P1WskaZkWJ2VZIx8YMAcZAJI8+h68q6UEu3M3xuYZ7aOS8mW1WZNaCRgoQMMjryXA5gcsZq2aOCAQQQRkEdCPRVHqlGyN4dqC2kS3nufe8QGvQWIjDZA7w5oDg9COhoJnxr3wnTaDwWt3KkaxqsixyEDXzLDkeRwVBx6c1FeGm87WlyydssMdziOWYrqaNc51L4BuoyQQM5wcVD2Yk5JyT1Jr5QWeXbsfYGVpf8AJzXRgVwxwkQiREfV1A98Rth85GsNnHTkboWsW2L2Wa6aO6iscQwNowJclj2ki9CcADHJScnA5VFuBO5sN4JZ7kdpFE4VIWOULkZZmXocAgAdOZz0FPbZmxbe31e97eKHVjV2aKmcZxnSBnGTQetns2GLJihjj1YzoRVzjOM4HPGT9tbVFfCaCK7IHabXvZPCGGGAH0nXKw+xk+6o57oX5LH16foepJw6GuCa6P8ArVxJKPoZ0RePTs0U+2o37oX5LH16foegr9uvtNba7guGUssUiuQOpCnOBmmjvrxqjurOW3gtXUyroLSMMBT1wF6nHLqMdefSljujs5Lm9toJM6JZVRtJwcE4OD5089scDrAQyGOWaNwpKszKVBAz3hpHd8+YoFRw43Cm2lMp5Lbq3wrlhnAxlVXOST0zjA+6mB7pZQEsAOgMwH2RUltmbRlt5FlgkaORTkMpwf8AyPMHkaaHGTbfv3Z+ybkgBpFlLAdNQ7JWx6NQNBwuBvyzb/Rk/q3pne6Q+T4P4yP6uWljwNP+Wbb1Sf1b0y/dIyD3hbrnmbkED0BJM/pH20Ci4V/K1l9aP0Gt/jTtWSfas6uTphIjRfAAAE/aST9laHCv5WsvrR+g02OLXCqS8mN3Zle1YDtImOnUQMBlJ5ZwACDgcs5oF1uFuLa7Qt5GfaMcNwGISFtOeQGCdTAkEnHd6fdW9sbg1tUlZB2MDKQylpckEHIIMYfxFQ/a+599bAme0mRQMl9JZcfTXK/fXpulvjdbPkV4JW0A96IklGHiCvTPpHMUDS90YHFvs/tCC/f1lemrTHnGfDNQ7gT8sQ/Qk/UapXx/2gtxabNnT4soZxnyZYz/AG1FOBPyxD9CT9RqDX42/LV3/wAL+pirV3J3avdqK1pbuqwxv2rlyQoZgFB5AksQpwMefStrjb8tXf8Awv6mKmH7mkfAXh/3ifoagTe9e7c2z7hre406wAQUOVYHoVJAOOo5gdDTT9zdtAqb2Nm+DCpJz6AjUGPtGM/RFcX3RPyon8WT9eSsuCCkx7VC9TaHHrw+KCF777yybQu5J3Y6SSI18FQHugD1cz5kmp1u9wRmuLJbhrlY5JE1xxFCRgjK6m1DBIx0BxnxpTU0rDhHtWSNJEuYdDorL8NJ0IBH4nkaBc2V3LbTrJGxSWJ8gjqGU/8AwEeNNTjlvO9xb7OCkrFND27KOhY4AB+j3vtrlxcEtoPq0zWjEEhsSscEdQcR8jnwphbf4VtdbLtIC6Ld2qaVbJKNn4yk4zjkMNjljpzoExuBu9bXtw0VzeLaqFypbA1nIGkFiAD4+mpJLwWvmmdYGhkhB7kxkUBwQDnSpZgR0OfLlkVHtrcOtpW+ddnIwH40Q7Qf8mce3FcTZm1Li1k1wyyQyKeekkHl4EePqNA69+RebN3dS2nlR5HlEGuNmPwRDuFyygnkmjp8U4pLbvWMc9zFFNOsEbthpW6KPM8x6sk4586sPsOdd4tjMk5CShtDOo+LImCrgeRBGR6WAx1pP7d4UbTt2YC3Myjo0JDZHnp+OPsoOxtfg5MZVGz54rqBlz2naINB8jhjqB6gqP8Ay0eEO6N7s2OWK5liaNyGjWNmbQ3PV1UAA8umelVpZZreTmJIZV+kjL+girBcDd+pr1Jba5fXLCAyyH4zITg6vMqcc/HUM9MkGtUT3U+AvL6zPIaxdRfQnzrA9AmV/wCcPUJZUS30Pvaa12gOSwsYZ/qZioLH0JIEb1aqCW0UUUGrtTZ8dxE8My6o3GGXJGR5ZUg49tKXihwos0s5bmzj7GSFdbKGYq6j43JicELkjGOnPrkNvad8kEUk0hISNS7EAkgKMk4HM8qTXEzi9bTWkltZapGmXQ8jKVVVPxgA2CWI5dMDOc+FAl9j7KmupVht4zJI2cKMeAyevIDA8as7ufuwBs+eKaOGKS4TRMkCppQiMJg6RpL5y59LEcwM1WPYu1pbWZZoHKSLnDLjOCMHqCOYJ6g07bHfO0lgme2mECW0MLRRTSKsksqymaYc2JcuVVC3MlnY880C34j7tXMMzXUlvDHbzOBE1uU7I93K6AvMZUZ5gZ51JOCG4MF92tzdLrjiYIseSAzYDEtjmQARy6HJzUe4l72x3kui0aVbTPaCKTAAlbOsoBnSvPpnGSxAGa3uEnEUbMaSOZGe3lIJ0Y1Iw5agDjIIwCM+Ax5ELHbH2Hb2oYW0KRBiCwQYBI8cDln010a4G6W99vtFZGti5WMgFmXTzIzgZ58h+kV36AqPb+XzRWUgj/8AemxBF9OUhFPsyW9SmpDUUuj762pHGOcVinav9fKCsQ9axa2/4iUEh2XYrBDHCnxY0VF9SgAfopd+6F+Sx9en6HpnVqbT2XDcJ2c8SSpnOmRQwyOhwfHnQUstrh42V42ZHU5VlJBBHQgjmD6a6V3vTeyoUkvbl0YYKvNIwI8iC2DVq/3DbN/g+1/Mp/dX1dx9nD/8fa/mU/uoKl7E2NPdyrDbxNI7Hoo6elj0A9Jpy8WNyXh2NZrGNZssiQqPCQZdwPLWB7DTmsdnxQrphiSNfJFCj7AK2GUEEEZB6g0FK9i7VltZ454G0yRnKnGfQQQeoIJBHpqTbybWv9qwSXtwwMNsVQBV0qGkPPT5nkCSSeq+irB3HDXZbvraxi1Zzy1KP5qsF+6u22wrYwe9zbxdhy+C0Lo5HI7uMdedBVjhX8rWX1o/QalPGy+2nFdPFNPJ70ckxBO4jKfxW0/GYdCGz59DT0s90LGJ1kisrdHU5VliUEHzBA5V07+ximQxzRpIh6q6hgfYaCsmyuL+0ILUWw7F1VNCvIhLBcYA5MFOByGQfTmoVsvZstxKsMMbSSOcKqjP/wDB5k8hVqJOF+yicmxTPoZwPsDYru7G3ftbUEW1vHFnqUUAn1nqfbQJTjlsz3rYbKt85MSshPmVWME/bUb4E/LEP0JP1Gp8cRLywgthPtCFJlQ4jVkV2LN4IG5ZIGSeXIVCeH2/GyJrxI4tnpaTtkROEj5kj4upQCpI8Oh6Z6ZBa8bflq7/AOF/UxUw/c0/+xefWJ+q1M7aG6llPI0s1nBJI2NTvGrMcAAZJGeQAHsra2TsW3tgwt4I4QxywjQLkjpnA50FfPdE/KifxZP15K6nuaxme8+qT9Y06dqbtWlw+ue1hlcDTqkjVjgZwMkdOZ+2s9k7v2tsWNvbRQlhhjGirkDpnA50FZOKG4suzrlyqE2sjExOByAPPQ3kw6c+o5+ePPYXE/aNpbi3inHZqMJrRWKDyUkdB4A5Aq1txbrIpR1V1PIqwBB9YPI1Fbjhlsp21GxjB/JLKPsVgPuoKz7sx3txdhbSSX3xKxJdHZTzOWZmByBk5JNOLjLJtS0trfsLqU24jCTugw/aD8d3XvBW9GBnkeopp7G2FbWqlbaCOIHroUAn1nqfbW+6AgggEHkQehoKobm8S73ZyukRSRHYsVmDNhj1YEMDk8s88VHtubVkvLmSeQDtJWyQgwM8gAB/8NWnveG2y5W1PYxZPzNSfchArd2NuZYWrBoLSJGHRtOWHqZskfbQK3ZO7207DYBe1LR3DymaSMKC4iKhcKCDhxpDEDngnxGKWW7e/d7Z3DXCTGR3GmTtizhwOmrJzyPQgg9fM1b2o7tfcXZ9yxeaziZj1YDST6yhBPtoKv7673z7TmWadY1KpoURqQAMk+JJPM+Jpqe523YljM19IhVXTs4s8tQJDMwHzcqoB8edMbZ/DvZkLBo7GLI6FgXx6tZNScDHIUH2tfaFkk0TxSDUkilGHmGGDWxRQRjcW+fs3tJmzcWbCNierpj4KX1On3hq7u079IInmlJEcalnIBOFHMnAGTgc+VRrfOFraSPacKkmFdFyi/6S3Jyx9LRHvj0ah41FOIvEy1mtmsrF/fE90OyGkEKofunJbHMg4AHnk4oPu+XEFNoQS2OyUe6mmjYOQpRUj/HPwmkliDgY8/UDXZhjkeRqzvCfd6W0j7O7aLtoEKIicyiSsZG7R+hZigwB0VB50vuLm6F05kuY2iktLYFML3Xj72SHU9SNYwR1UKfSQUVd7Yu5t9dxmS3tJZI/nAYBx1wTjVj0ZrPY+5t7OqSpZztCSO+qHmPEr58vEVbyztUijSONQqIoVVHQADAA9lBSe5t3jcpIjI6nDKwIIPkQeYNeVPPj7uxNPc28ltaySOYm7Ro0J5KRpyQOvM+nGKXvD/da7mujJCyQNZsskjTkrowSeYxk40nI5cqCScK9vz7Jh99T27PYXT6NaFSyyLqGQuc4PeBzjOn0YLu3S3xtdoiQ2rMwj0hiylebZwBnr0rXurWNLFRHOEeP4VZWT4sjd55HTkQD2pLjlgOelKHd/aU+7V60V4FmiuUDs0LaiMFgGGoDJ65B65BB5cwe+3dqpa28k8nxY1zgdWPRVHmzMQoHmRWjubst4LfM3O4mYzTn/ePz0j0IulB6FFcHZO1U2zPFLEH95Wza8uuntZ/xBg9ViHf+kyfNqd0BS4483kkWzQ0Ujxt26DUjFTjDcsg9KY9LH3QvyWPr0/Q9BX/90t5/tlx+ek/ar6N5r0dL25/PSftV7bjQLJtG0R1V0aeMMrAEEFhkEHkR6KsnvbuPsw2c5e0t4QsbN2kcaRshAJDBlA6HwPI9CDQJfc7i/e2sii4ka5gyAyvzcDxKv1yPJsg+jrVlrO6SWNJI2DI6hlYdCrDIP2GqRVY+PfD8F7vWcrANM8SrCh6EkEgn8lVwfsHjQNNmAGScDzNYxTK3xWDeog/oqnO0drXu0pwJJJbiV27qDJ5+SIOQHqHnXlc2l3s+Ya1mtpgMg95Gx5gjHL1UFzqKQtpvPNtjY11E7EXlmBMHXumRFzk93He06gfDJU0qbDb1xFLHIJpCY3VwC7YypBGefTlQXQorTi2nG1uLjUOyMYl1fkldWfsqoG2d4557iabtZB2kjPgO3LUSQBg9AOXsoLHcY90Jto2arb4MsT61QnGsYIKgnkG5gjPLl6aVvDvhZf8Av6GW4hMEUMiuxZhlipyFUAknJA59MZ9Vdbf7Z8tlu7ZKXcStcK8jajnU8crEE5zyGB/JqD8M9oSttWzDSyEGZcguxH6aC2NYSSqoyzADzJxS34ycQ22eiwW5HvmVdWo4PZp01YPViQQM8uR9FV+hhvNozHSJrqYjJ+M5A8yfAfdQXKRwRkEEeYrKqaWO0rzZ057N5beZD3l5jn5Mp5Eeggimfv1vA209iQX6ExzW83ZzhGIA1AZI59CezIz01EeFA/KKqhww3gki2raM8sjK0nZkFiR8ICgyCegLA+ymh7ovbDRW9tCjsrSSM50kg4QY8PDL/dQN+iql8ONvyxbTtGeaQqZQpBYkYfucwT+VTb90TthorS3hRyjSylu6cEqinI5eGp1+ygbNFVh4LxTXO1YdUsjJEGlYFmI7owvj88r9lWeoCiiigKKKKAooooPjDPI9KrBxb3IbZt0JoARbStqjI/0b9dGfDHVfR6jVoK5+3tjRXkD2866o3GD5g+BB8GB5g0CW3M39tJ1hguW7Aqs0lxNK2e2mdOyBDdSTG7HBxgKqjkBWW0bufaD2C+87tYnkijvZgjiG4VWTS2nxQ4JDtjGcc8Vw9gbhmz2/bW12uuFnZo3I7sgVGZfaGCgr5+ggmydB8RQAAAAByAHgK+0UUBSo4vkW13Y3aQPKWZlniTUBMiaWUPp+NpJyA2R58qa9FAjP/U21RFu85uHupGmtSrZ7J1EQXUV0ZCRQt15lSKXNhs+XbG0BFApRWPdVmZ1ghB6An8RAcAchkgDGaZ/HzdVZZLSS3iBuppDFoQDMgxkMfo4wWPQNzOAKnfDXcePZltp5NPJgzSDxPgq/kL4efM0Hf2BsaKzt47eFcRxrgeZPix82JyT6TXQoooClj7oX5LH16foemdSx90L8lj69P0PQVtgmZGDIxVlOQykggjoQRzBrcvdt3My6ZbmaRfmvI7D7Ca39w4w20rNWAZTcRggjII1DkQetP3jDuhbybMmkjt40lgHaKyIFOARrBKjmNGeR8QKBOcK937G8ukju7hlbV3YdOBKfAdpnln5uAT4GpL7o65/+7tYAAEjt9SgdBrdlIA9UYpTW87I6upwykMp8iDkH7acvHGyN3aWO1IlyjRhZPyQ+GTPoDFl9ZHnQLjcfex9mztPHFHI5QoO0zhQSCSMEc+WPUTW9v7v/AC7UEQmhiQxFsGPVk6sZB1E8uQrPhbvmuzLpnljLwyJocLjUOeVYA8iQeWMjkTU83042J8GNmpzDZd5oxgjHxQuc9eZPLpyoI37n4/5UZfBreRWHmMocfcKh++mxTZ31xbkckkOn6B5of5pFP7hTxEk2m8kb2ixmJAzSo3dyTgLpIyCcEjmfimod7o/YWmW3vFHJwYnP5S809pUsP5NB8G+GN1dGr4TX709nxv6rlUA4abB9+7St4SMoG1yfQTmc+g4C/wAqo977fs+y1Hs9evT4asYz9nKnl7nDYOmO4vGXm57KMkfirhnI9BOkfyDQdP3R3ybD/Gl/q5aTnC/5Wsvrl/tpye6P+TYf40v9XLSb4X/K1l9cv9tBv8abppNsXWTyTQijyARf7ST7a8tw+IUuy0kWGCFzKwLO+rOAOS91hyGSfaa7nH/YDQ7R98gHs7lQdXgHQBWX14Ct/KPlXzhDxFh2cskF1GzRO2tXQBirYAOQSO6QB06H18giG+29L7SuPfEkaRvoCER5wdOcE5JOeePYKnXB3Zxu9n7XtuoaOMoPJ8SlT9qr9lbe83G5/fKmxiTsFGGEyDLnPXunKjHIc/WKZ/DLe5tpWzTNbdhpfRkNkOQMkjkDgZHn91BVCCVkZWU4ZSCD5EHIP20xuOu3Bc3dvpPcFsjj1y9/9UrUY4ibJ967SuocYAkLL9F+8v2BseyubbLJdzwxk5ZzHCp8gNKL9gxQZbXsHtJwme+qRSeovGkg+zVj2VOOOu3Bc3VsFOVW2RvbL3j/AMumvf3QmyhFfwuowskCj2xkqf8Al0Us7q5aQhnOSFVR6kUKo9iqKB5+5t2TiO6uiObMIl9SjU32ll+ynVUS4U7J97bKtUIwzJ2jZ65k73P0gED2VLaAooooCiiigKKKKAooooOVvFsKK8i7OTKsrB45EOHjcfFdD4Eff0NcvYW35I5RZ3+FuP8ARSgYjuVHinzZPnRnn4jIqU1o7Z2RDdRGKdAyHn5FSOjKRzVh4Ec6DeoqGJtS42bhL0vcWn4t4Bl4x4C5VeoHTtVH0gOtS62uEkRXjZXRhlWUggg+II5EUHrXE3l3jS1CqFaW4l5QwJ8aQ/8Aag8XPIfdWjtTehnka22egnnHJ5DnsYPrHHxm/wB2vPzxW5u5u2tsWlkkae6kHwtw4GpvyVA5RxjwReXr60Hju3u+6SNd3bCS8kGCR8SJOoiiB6KPE9WPM1I6KKAooooCovxE3S/CdqLcTdliRX1aNXQEYxqHn51KKKBObvcDjbXUFx7/AA/ZSK+nsMZ0kHGe1OM464pu3lqssbxuNSOpRgfFWBBHtBr2ooEbJ7nzmdO0cDPIGDJx4ZPajJ9gplbn7pm1sfeNxKt1ENQGY9PcbmUYFmzzJwfIgeFSiigS+8XAWN3LWdyYgf8ARygsB6mBzj1gn01zbDgBLqHbXsYTx7NCSfVqwB6+dPqig4u6e7Fvs+AQW64XqzNzZ2+cx8T9w8K8N+9112jZvbM+gkqyvp1aWU5zjIzkZHXxqQ0UCL/+nw/wiP6P/wDtpu7p7CWxtIbVDkRLgtjGpjzZsZOMsScZOM116KCJ8SdzfwpbJAJux0SiTVo15wrrjGpfnZznwqGbrcEzaXcFz7+D9k4bT2OnOPDPaHH2U36KDnbf2JBeQtBcRh428D1B8Cp6hh5ik5tbgA2om2vBp8FmTmP5Scj/ADRT0ooEdsXgFhwbq7BQdUhUgn+U3T7Kc2ydmRW0KQQIEijGFUeH95JySTzJJJrbooFrxF4UDad0LhbrsT2YRh2evOCcHOtccjj2CuXupwS96XcNy16JRE+vR2OnJGcc+0OMHB6eFN6ighHE3h+NrLCO37FoS2G0a8hsZGNS+Kg/bUFi9z7zGraGRnmBBgkeOD2pxTxooMUQAAAYAGAKyoooCiiigKKKKAooooCiiigKKKKD4RnkaidzuDCXbsZp7eGQ5lt4X0xv6h1jz46CuRRRQSPZuzoreNYoY1jjXoqjAH/n01tUUUBRRRQFFFFAUUUUBRRRQFFFFAUUUUBRRRQFFFFAUUUUBRRRQFFFFAUUUUBRRRQFFFFAUUUUBRRRQf/Z"/>
          <p:cNvSpPr>
            <a:spLocks noChangeAspect="1" noChangeArrowheads="1"/>
          </p:cNvSpPr>
          <p:nvPr/>
        </p:nvSpPr>
        <p:spPr bwMode="auto">
          <a:xfrm>
            <a:off x="673100" y="45561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389" y="1897760"/>
            <a:ext cx="4283611" cy="616840"/>
          </a:xfrm>
          <a:prstGeom prst="rect">
            <a:avLst/>
          </a:prstGeom>
        </p:spPr>
      </p:pic>
      <p:pic>
        <p:nvPicPr>
          <p:cNvPr id="18" name="Picture 2" descr="http://abcnews.go.com/blogs/wp-content/themes/abc/img/shows/Blog_ShowLogo_WorldNews_304x148.jpg">
            <a:hlinkClick r:id="rId5"/>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36670" r="32713" b="31723"/>
          <a:stretch/>
        </p:blipFill>
        <p:spPr bwMode="auto">
          <a:xfrm>
            <a:off x="3080822" y="6204225"/>
            <a:ext cx="1948378" cy="44556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http://t3.gstatic.com/images?q=tbn:ANd9GcTFOiVxFeGfiyis2WH6aYTr-hj1-qRRsmi_1E9bMeAAjRH744dXD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67200" y="5618411"/>
            <a:ext cx="2178610" cy="40138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46278" y="5804411"/>
            <a:ext cx="1320722" cy="596389"/>
          </a:xfrm>
          <a:prstGeom prst="rect">
            <a:avLst/>
          </a:prstGeom>
        </p:spPr>
      </p:pic>
      <p:pic>
        <p:nvPicPr>
          <p:cNvPr id="21" name="Picture 20" descr="http://www.examiner.com/images/blog/replicate/EXID2218/images/oprahmagazine.jpg">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705600" y="5791200"/>
            <a:ext cx="685800"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1861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62000"/>
          </a:xfrm>
        </p:spPr>
        <p:txBody>
          <a:bodyPr>
            <a:noAutofit/>
          </a:bodyPr>
          <a:lstStyle/>
          <a:p>
            <a:r>
              <a:rPr lang="en-US" sz="3200" dirty="0"/>
              <a:t>Advanced Illness Planning:</a:t>
            </a:r>
            <a:br>
              <a:rPr lang="en-US" sz="3200" dirty="0"/>
            </a:br>
            <a:r>
              <a:rPr lang="en-US" sz="3200" dirty="0" smtClean="0"/>
              <a:t>Respecting Choices</a:t>
            </a:r>
            <a:endParaRPr lang="en-US" sz="3200" dirty="0"/>
          </a:p>
        </p:txBody>
      </p:sp>
      <p:sp>
        <p:nvSpPr>
          <p:cNvPr id="3" name="Content Placeholder 2"/>
          <p:cNvSpPr>
            <a:spLocks noGrp="1"/>
          </p:cNvSpPr>
          <p:nvPr>
            <p:ph idx="1"/>
          </p:nvPr>
        </p:nvSpPr>
        <p:spPr/>
        <p:txBody>
          <a:bodyPr/>
          <a:lstStyle/>
          <a:p>
            <a:endParaRPr lang="en-US" dirty="0"/>
          </a:p>
        </p:txBody>
      </p:sp>
      <p:sp>
        <p:nvSpPr>
          <p:cNvPr id="4" name="Text Placeholder 3"/>
          <p:cNvSpPr>
            <a:spLocks noGrp="1"/>
          </p:cNvSpPr>
          <p:nvPr>
            <p:ph type="body" sz="quarter" idx="10"/>
          </p:nvPr>
        </p:nvSpPr>
        <p:spPr/>
        <p:txBody>
          <a:bodyPr/>
          <a:lstStyle/>
          <a:p>
            <a:r>
              <a:rPr lang="en-US" sz="1600" dirty="0"/>
              <a:t>http://www.gundersenhealth.org/upload/docs/respecting-choices/Respecting-Choices-return-on-investment.pdf</a:t>
            </a:r>
          </a:p>
        </p:txBody>
      </p:sp>
      <p:pic>
        <p:nvPicPr>
          <p:cNvPr id="5" name="Picture 4"/>
          <p:cNvPicPr>
            <a:picLocks noChangeAspect="1"/>
          </p:cNvPicPr>
          <p:nvPr/>
        </p:nvPicPr>
        <p:blipFill>
          <a:blip r:embed="rId2"/>
          <a:stretch>
            <a:fillRect/>
          </a:stretch>
        </p:blipFill>
        <p:spPr>
          <a:xfrm>
            <a:off x="805047" y="1219200"/>
            <a:ext cx="7119753" cy="4844775"/>
          </a:xfrm>
          <a:prstGeom prst="rect">
            <a:avLst/>
          </a:prstGeom>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8356" y="193029"/>
            <a:ext cx="1800766" cy="797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23723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457201" y="1320800"/>
            <a:ext cx="8593666" cy="4665133"/>
          </a:xfrm>
          <a:prstGeom prst="rect">
            <a:avLst/>
          </a:prstGeom>
          <a:solidFill>
            <a:schemeClr val="bg2"/>
          </a:solidFill>
          <a:ln w="19050" algn="ctr">
            <a:noFill/>
            <a:miter lim="800000"/>
            <a:headEnd/>
            <a:tailEnd/>
          </a:ln>
        </p:spPr>
        <p:txBody>
          <a:bodyPr wrap="none" rtlCol="0" anchor="ctr"/>
          <a:lstStyle/>
          <a:p>
            <a:pPr algn="ctr" fontAlgn="auto">
              <a:lnSpc>
                <a:spcPct val="90000"/>
              </a:lnSpc>
              <a:spcBef>
                <a:spcPts val="0"/>
              </a:spcBef>
              <a:spcAft>
                <a:spcPts val="0"/>
              </a:spcAft>
            </a:pPr>
            <a:endParaRPr lang="en-US" sz="1600" b="1" dirty="0" smtClean="0">
              <a:solidFill>
                <a:prstClr val="white"/>
              </a:solidFill>
              <a:latin typeface="Arial"/>
            </a:endParaRPr>
          </a:p>
        </p:txBody>
      </p:sp>
      <p:sp>
        <p:nvSpPr>
          <p:cNvPr id="2" name="Title 1"/>
          <p:cNvSpPr>
            <a:spLocks noGrp="1"/>
          </p:cNvSpPr>
          <p:nvPr>
            <p:ph type="title"/>
          </p:nvPr>
        </p:nvSpPr>
        <p:spPr>
          <a:xfrm>
            <a:off x="187739" y="131181"/>
            <a:ext cx="8089901" cy="1045992"/>
          </a:xfrm>
        </p:spPr>
        <p:txBody>
          <a:bodyPr/>
          <a:lstStyle/>
          <a:p>
            <a:r>
              <a:rPr lang="en-US" dirty="0" smtClean="0"/>
              <a:t>30 Day Readmissions:</a:t>
            </a:r>
            <a:br>
              <a:rPr lang="en-US" dirty="0" smtClean="0"/>
            </a:br>
            <a:r>
              <a:rPr lang="en-US" dirty="0" smtClean="0"/>
              <a:t>Primary &amp; Secondary Heart Failure 65+</a:t>
            </a:r>
            <a:endParaRPr lang="en-US" dirty="0"/>
          </a:p>
        </p:txBody>
      </p:sp>
      <p:sp>
        <p:nvSpPr>
          <p:cNvPr id="5" name="Footer Placeholder 4"/>
          <p:cNvSpPr>
            <a:spLocks noGrp="1"/>
          </p:cNvSpPr>
          <p:nvPr>
            <p:ph type="ftr" sz="quarter" idx="3"/>
          </p:nvPr>
        </p:nvSpPr>
        <p:spPr/>
        <p:txBody>
          <a:bodyPr/>
          <a:lstStyle/>
          <a:p>
            <a:r>
              <a:rPr lang="en-US" dirty="0">
                <a:solidFill>
                  <a:prstClr val="white"/>
                </a:solidFill>
              </a:rPr>
              <a:t>UCSF Health</a:t>
            </a:r>
          </a:p>
        </p:txBody>
      </p:sp>
      <p:sp>
        <p:nvSpPr>
          <p:cNvPr id="6" name="Slide Number Placeholder 5"/>
          <p:cNvSpPr>
            <a:spLocks noGrp="1"/>
          </p:cNvSpPr>
          <p:nvPr>
            <p:ph type="sldNum" sz="quarter" idx="4"/>
          </p:nvPr>
        </p:nvSpPr>
        <p:spPr/>
        <p:txBody>
          <a:bodyPr/>
          <a:lstStyle/>
          <a:p>
            <a:fld id="{7BCC8D0D-EAEC-449D-9161-023DFF90F2E2}" type="slidenum">
              <a:rPr lang="en-US" smtClean="0">
                <a:solidFill>
                  <a:prstClr val="white"/>
                </a:solidFill>
              </a:rPr>
              <a:pPr/>
              <a:t>25</a:t>
            </a:fld>
            <a:endParaRPr lang="en-US" dirty="0">
              <a:solidFill>
                <a:prstClr val="white"/>
              </a:solidFill>
            </a:endParaRPr>
          </a:p>
        </p:txBody>
      </p:sp>
      <p:graphicFrame>
        <p:nvGraphicFramePr>
          <p:cNvPr id="8" name="Content Placeholder 7"/>
          <p:cNvGraphicFramePr>
            <a:graphicFrameLocks noGrp="1"/>
          </p:cNvGraphicFramePr>
          <p:nvPr>
            <p:ph idx="1"/>
            <p:extLst/>
          </p:nvPr>
        </p:nvGraphicFramePr>
        <p:xfrm>
          <a:off x="601133" y="1563688"/>
          <a:ext cx="8385705" cy="42105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989879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Reducing Non-Urgent Emergency ED Services</a:t>
            </a:r>
            <a:endParaRPr lang="en-US" dirty="0"/>
          </a:p>
        </p:txBody>
      </p:sp>
      <p:sp>
        <p:nvSpPr>
          <p:cNvPr id="7" name="Content Placeholder 6"/>
          <p:cNvSpPr>
            <a:spLocks noGrp="1"/>
          </p:cNvSpPr>
          <p:nvPr>
            <p:ph idx="1"/>
          </p:nvPr>
        </p:nvSpPr>
        <p:spPr/>
        <p:txBody>
          <a:bodyPr>
            <a:normAutofit/>
          </a:bodyPr>
          <a:lstStyle/>
          <a:p>
            <a:pPr fontAlgn="base"/>
            <a:r>
              <a:rPr lang="en-US" sz="2400" dirty="0" smtClean="0"/>
              <a:t>Use of Telemedicine </a:t>
            </a:r>
            <a:r>
              <a:rPr lang="en-US" sz="2400" dirty="0"/>
              <a:t>in Emergency </a:t>
            </a:r>
            <a:r>
              <a:rPr lang="en-US" sz="2400" dirty="0" smtClean="0"/>
              <a:t>Departments</a:t>
            </a:r>
          </a:p>
          <a:p>
            <a:pPr fontAlgn="base"/>
            <a:r>
              <a:rPr lang="en-US" sz="2400" dirty="0" smtClean="0"/>
              <a:t>Urgent </a:t>
            </a:r>
            <a:r>
              <a:rPr lang="en-US" sz="2400" dirty="0"/>
              <a:t>Care Centers </a:t>
            </a:r>
            <a:r>
              <a:rPr lang="en-US" sz="2400" dirty="0" smtClean="0"/>
              <a:t>(many now part of health care systems)</a:t>
            </a:r>
            <a:endParaRPr lang="en-US" sz="2400" dirty="0"/>
          </a:p>
          <a:p>
            <a:pPr fontAlgn="base"/>
            <a:r>
              <a:rPr lang="en-US" sz="2400" dirty="0" smtClean="0"/>
              <a:t>Retails Clinics</a:t>
            </a:r>
          </a:p>
          <a:p>
            <a:pPr fontAlgn="base"/>
            <a:r>
              <a:rPr lang="en-US" sz="2400" dirty="0" smtClean="0"/>
              <a:t>Paramedics and Emergency Medical Services managing non-emergency calls*</a:t>
            </a:r>
          </a:p>
          <a:p>
            <a:pPr fontAlgn="base"/>
            <a:r>
              <a:rPr lang="en-US" sz="2400" dirty="0" smtClean="0"/>
              <a:t>Community Health Workers connecting frequent ED users with community-based services*</a:t>
            </a:r>
            <a:endParaRPr lang="en-US" sz="2400" u="sng" dirty="0" smtClean="0">
              <a:hlinkClick r:id="rId2"/>
            </a:endParaRPr>
          </a:p>
          <a:p>
            <a:pPr fontAlgn="base"/>
            <a:r>
              <a:rPr lang="en-US" sz="2400" dirty="0" smtClean="0"/>
              <a:t>Coordinated</a:t>
            </a:r>
            <a:r>
              <a:rPr lang="en-US" sz="2400" dirty="0"/>
              <a:t>, Intensive Medical, Social, and Behavioral Health </a:t>
            </a:r>
            <a:r>
              <a:rPr lang="en-US" sz="2400" dirty="0" smtClean="0"/>
              <a:t>Services*</a:t>
            </a:r>
            <a:endParaRPr lang="en-US" sz="2400" dirty="0"/>
          </a:p>
        </p:txBody>
      </p:sp>
      <p:sp>
        <p:nvSpPr>
          <p:cNvPr id="4" name="Text Placeholder 3"/>
          <p:cNvSpPr>
            <a:spLocks noGrp="1"/>
          </p:cNvSpPr>
          <p:nvPr>
            <p:ph type="body" sz="quarter" idx="10"/>
          </p:nvPr>
        </p:nvSpPr>
        <p:spPr/>
        <p:txBody>
          <a:bodyPr/>
          <a:lstStyle/>
          <a:p>
            <a:r>
              <a:rPr lang="en-US" sz="1800" dirty="0"/>
              <a:t>https://innovations.ahrq.gov/scale-up-and-spread/reports/reducing-non-urgent-emergency-services-learning-community-september-2015</a:t>
            </a:r>
          </a:p>
        </p:txBody>
      </p:sp>
    </p:spTree>
    <p:extLst>
      <p:ext uri="{BB962C8B-B14F-4D97-AF65-F5344CB8AC3E}">
        <p14:creationId xmlns:p14="http://schemas.microsoft.com/office/powerpoint/2010/main" val="30675467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304800"/>
            <a:ext cx="8229600" cy="762000"/>
          </a:xfrm>
        </p:spPr>
        <p:txBody>
          <a:bodyPr>
            <a:normAutofit fontScale="90000"/>
          </a:bodyPr>
          <a:lstStyle/>
          <a:p>
            <a:r>
              <a:rPr lang="en-US" dirty="0" smtClean="0"/>
              <a:t>Atrius Health ACO: Reducing ED Visits &amp; Admissions</a:t>
            </a:r>
            <a:endParaRPr lang="en-US" dirty="0"/>
          </a:p>
        </p:txBody>
      </p:sp>
      <p:sp>
        <p:nvSpPr>
          <p:cNvPr id="7" name="Content Placeholder 6"/>
          <p:cNvSpPr>
            <a:spLocks noGrp="1"/>
          </p:cNvSpPr>
          <p:nvPr>
            <p:ph idx="1"/>
          </p:nvPr>
        </p:nvSpPr>
        <p:spPr>
          <a:xfrm>
            <a:off x="457200" y="1272594"/>
            <a:ext cx="8229600" cy="4975805"/>
          </a:xfrm>
        </p:spPr>
        <p:txBody>
          <a:bodyPr>
            <a:noAutofit/>
          </a:bodyPr>
          <a:lstStyle/>
          <a:p>
            <a:pPr marL="0" indent="0" fontAlgn="t">
              <a:buNone/>
            </a:pPr>
            <a:r>
              <a:rPr lang="en-US" sz="2200" dirty="0"/>
              <a:t>U</a:t>
            </a:r>
            <a:r>
              <a:rPr lang="en-US" sz="2200" dirty="0" smtClean="0"/>
              <a:t>tilization </a:t>
            </a:r>
            <a:r>
              <a:rPr lang="en-US" sz="2200" dirty="0"/>
              <a:t>of emergency rooms, hospitals and drugs tends to be lower than average</a:t>
            </a:r>
            <a:r>
              <a:rPr lang="en-US" sz="2200" dirty="0" smtClean="0"/>
              <a:t>:</a:t>
            </a:r>
            <a:endParaRPr lang="en-US" sz="2200" dirty="0"/>
          </a:p>
          <a:p>
            <a:pPr lvl="0" fontAlgn="t"/>
            <a:r>
              <a:rPr lang="en-US" sz="2200" dirty="0"/>
              <a:t>With </a:t>
            </a:r>
            <a:r>
              <a:rPr lang="en-US" sz="2200" u="sng" dirty="0"/>
              <a:t>Medicaid</a:t>
            </a:r>
            <a:r>
              <a:rPr lang="en-US" sz="2200" dirty="0"/>
              <a:t>, </a:t>
            </a:r>
            <a:r>
              <a:rPr lang="en-US" sz="2200" dirty="0" smtClean="0"/>
              <a:t>demonstrated </a:t>
            </a:r>
            <a:r>
              <a:rPr lang="en-US" sz="2200" u="sng" dirty="0"/>
              <a:t>39% fewer admits/1000 </a:t>
            </a:r>
            <a:r>
              <a:rPr lang="en-US" sz="2200" dirty="0"/>
              <a:t>on hospital (medical) admissions and </a:t>
            </a:r>
            <a:r>
              <a:rPr lang="en-US" sz="2200" u="sng" dirty="0"/>
              <a:t>37% fewer Emergency Room visits/1000 as compared with the health plan's network</a:t>
            </a:r>
            <a:r>
              <a:rPr lang="en-US" sz="2200" dirty="0"/>
              <a:t>. </a:t>
            </a:r>
          </a:p>
          <a:p>
            <a:pPr lvl="0" fontAlgn="t"/>
            <a:r>
              <a:rPr lang="en-US" sz="2200" dirty="0"/>
              <a:t>With </a:t>
            </a:r>
            <a:r>
              <a:rPr lang="en-US" sz="2200" u="sng" dirty="0"/>
              <a:t>Medicare </a:t>
            </a:r>
            <a:r>
              <a:rPr lang="en-US" sz="2200" u="sng" dirty="0" smtClean="0"/>
              <a:t>Advantage</a:t>
            </a:r>
            <a:r>
              <a:rPr lang="en-US" sz="2200" dirty="0" smtClean="0"/>
              <a:t>, demonstrated </a:t>
            </a:r>
            <a:r>
              <a:rPr lang="en-US" sz="2200" u="sng" dirty="0"/>
              <a:t>12% fewer Emergency Room visits/1000 </a:t>
            </a:r>
            <a:r>
              <a:rPr lang="en-US" sz="2200" dirty="0"/>
              <a:t>and 5% fewer SNF admits/1000 as compared with the plan's network. </a:t>
            </a:r>
          </a:p>
          <a:p>
            <a:pPr lvl="0" fontAlgn="t"/>
            <a:r>
              <a:rPr lang="en-US" sz="2200" dirty="0"/>
              <a:t>For a </a:t>
            </a:r>
            <a:r>
              <a:rPr lang="en-US" sz="2200" u="sng" dirty="0"/>
              <a:t>commercial PPO </a:t>
            </a:r>
            <a:r>
              <a:rPr lang="en-US" sz="2200" dirty="0"/>
              <a:t>product, </a:t>
            </a:r>
            <a:r>
              <a:rPr lang="en-US" sz="2200" dirty="0" smtClean="0"/>
              <a:t>30-day </a:t>
            </a:r>
            <a:r>
              <a:rPr lang="en-US" sz="2200" dirty="0"/>
              <a:t>readmission rate that is half of the plan's network rate, and </a:t>
            </a:r>
            <a:r>
              <a:rPr lang="en-US" sz="2200" u="sng" dirty="0"/>
              <a:t>25% fewer Emergency Room visits/1000. </a:t>
            </a:r>
          </a:p>
          <a:p>
            <a:pPr lvl="0" fontAlgn="t"/>
            <a:r>
              <a:rPr lang="en-US" sz="2200" dirty="0"/>
              <a:t>For a commercial HMO, </a:t>
            </a:r>
            <a:r>
              <a:rPr lang="en-US" sz="2200" dirty="0" smtClean="0"/>
              <a:t>demonstrated </a:t>
            </a:r>
            <a:r>
              <a:rPr lang="en-US" sz="2200" dirty="0"/>
              <a:t>8% fewer inpatient admits/1000 and 9.5% less Rx scripts/1000. </a:t>
            </a:r>
          </a:p>
        </p:txBody>
      </p:sp>
    </p:spTree>
    <p:extLst>
      <p:ext uri="{BB962C8B-B14F-4D97-AF65-F5344CB8AC3E}">
        <p14:creationId xmlns:p14="http://schemas.microsoft.com/office/powerpoint/2010/main" val="28326406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Separate Flows for Elective and </a:t>
            </a:r>
            <a:br>
              <a:rPr lang="en-US" sz="3200" dirty="0" smtClean="0"/>
            </a:br>
            <a:r>
              <a:rPr lang="en-US" sz="3200" dirty="0" smtClean="0"/>
              <a:t>Non-Elective Surgical Cases</a:t>
            </a:r>
            <a:r>
              <a:rPr lang="en-US" dirty="0"/>
              <a:t/>
            </a:r>
            <a:br>
              <a:rPr lang="en-US" dirty="0"/>
            </a:br>
            <a:endParaRPr lang="en-US" dirty="0"/>
          </a:p>
        </p:txBody>
      </p:sp>
      <p:sp>
        <p:nvSpPr>
          <p:cNvPr id="6" name="Content Placeholder 5"/>
          <p:cNvSpPr>
            <a:spLocks noGrp="1"/>
          </p:cNvSpPr>
          <p:nvPr>
            <p:ph idx="1"/>
          </p:nvPr>
        </p:nvSpPr>
        <p:spPr/>
        <p:txBody>
          <a:bodyPr>
            <a:normAutofit lnSpcReduction="10000"/>
          </a:bodyPr>
          <a:lstStyle/>
          <a:p>
            <a:pPr marL="0" indent="0">
              <a:buNone/>
            </a:pPr>
            <a:r>
              <a:rPr lang="en-US" sz="2600" u="sng" dirty="0" smtClean="0"/>
              <a:t>Mayo Clinic Florida</a:t>
            </a:r>
          </a:p>
          <a:p>
            <a:pPr marL="0" indent="0">
              <a:buNone/>
            </a:pPr>
            <a:endParaRPr lang="en-US" sz="1100" u="sng" dirty="0" smtClean="0"/>
          </a:p>
          <a:p>
            <a:r>
              <a:rPr lang="en-US" sz="2400" dirty="0" smtClean="0"/>
              <a:t>Surgical </a:t>
            </a:r>
            <a:r>
              <a:rPr lang="en-US" sz="2400" dirty="0"/>
              <a:t>volume and surgical minutes increased by 4% and 5%, </a:t>
            </a:r>
            <a:r>
              <a:rPr lang="en-US" sz="2400" dirty="0" smtClean="0"/>
              <a:t>respectively;</a:t>
            </a:r>
          </a:p>
          <a:p>
            <a:r>
              <a:rPr lang="en-US" sz="2400" dirty="0" smtClean="0"/>
              <a:t>Prime </a:t>
            </a:r>
            <a:r>
              <a:rPr lang="en-US" sz="2400" dirty="0"/>
              <a:t>time use increased by </a:t>
            </a:r>
            <a:r>
              <a:rPr lang="en-US" sz="2400" dirty="0" smtClean="0"/>
              <a:t>5%;</a:t>
            </a:r>
          </a:p>
          <a:p>
            <a:r>
              <a:rPr lang="en-US" sz="2400" dirty="0" smtClean="0"/>
              <a:t>Overtime </a:t>
            </a:r>
            <a:r>
              <a:rPr lang="en-US" sz="2400" dirty="0"/>
              <a:t>staffing decreased by </a:t>
            </a:r>
            <a:r>
              <a:rPr lang="en-US" sz="2400" dirty="0" smtClean="0"/>
              <a:t>27%;</a:t>
            </a:r>
          </a:p>
          <a:p>
            <a:r>
              <a:rPr lang="en-US" sz="2400" dirty="0" smtClean="0"/>
              <a:t>Day-to-day </a:t>
            </a:r>
            <a:r>
              <a:rPr lang="en-US" sz="2400" dirty="0"/>
              <a:t>variability decreased by </a:t>
            </a:r>
            <a:r>
              <a:rPr lang="en-US" sz="2400" dirty="0" smtClean="0"/>
              <a:t>20%;</a:t>
            </a:r>
          </a:p>
          <a:p>
            <a:r>
              <a:rPr lang="en-US" sz="2400" dirty="0" smtClean="0"/>
              <a:t>The </a:t>
            </a:r>
            <a:r>
              <a:rPr lang="en-US" sz="2400" dirty="0"/>
              <a:t>number of elective schedule same day changes decreased by </a:t>
            </a:r>
            <a:r>
              <a:rPr lang="en-US" sz="2400" dirty="0" smtClean="0"/>
              <a:t>70%;</a:t>
            </a:r>
          </a:p>
          <a:p>
            <a:r>
              <a:rPr lang="en-US" sz="2400" dirty="0" smtClean="0"/>
              <a:t>Staff </a:t>
            </a:r>
            <a:r>
              <a:rPr lang="en-US" sz="2400" dirty="0"/>
              <a:t>turnover rate decreased by 41%. Net operating income and margin improved by 38% and 28%, respectively</a:t>
            </a:r>
          </a:p>
        </p:txBody>
      </p:sp>
      <p:sp>
        <p:nvSpPr>
          <p:cNvPr id="7" name="Text Placeholder 6"/>
          <p:cNvSpPr>
            <a:spLocks noGrp="1"/>
          </p:cNvSpPr>
          <p:nvPr>
            <p:ph type="body" sz="quarter" idx="10"/>
          </p:nvPr>
        </p:nvSpPr>
        <p:spPr>
          <a:xfrm>
            <a:off x="457200" y="6248400"/>
            <a:ext cx="7696200" cy="609600"/>
          </a:xfrm>
        </p:spPr>
        <p:txBody>
          <a:bodyPr/>
          <a:lstStyle/>
          <a:p>
            <a:r>
              <a:rPr lang="en-US" dirty="0" smtClean="0"/>
              <a:t>C</a:t>
            </a:r>
            <a:r>
              <a:rPr lang="en-US" dirty="0"/>
              <a:t>. Daniel Smith, et al</a:t>
            </a:r>
            <a:r>
              <a:rPr lang="en-US" i="1" dirty="0"/>
              <a:t>. Re-Engineering the Operating Room Using Variability Management to Improve Healthcare Value</a:t>
            </a:r>
            <a:r>
              <a:rPr lang="en-US" dirty="0"/>
              <a:t>. Journal of the American College of Surgeons, Volume 216, Issue 4 , Pages 559-568, April 2013</a:t>
            </a:r>
          </a:p>
          <a:p>
            <a:endParaRPr lang="en-US" dirty="0"/>
          </a:p>
        </p:txBody>
      </p:sp>
    </p:spTree>
    <p:extLst>
      <p:ext uri="{BB962C8B-B14F-4D97-AF65-F5344CB8AC3E}">
        <p14:creationId xmlns:p14="http://schemas.microsoft.com/office/powerpoint/2010/main" val="19489597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a:xfrm>
            <a:off x="1200151" y="76200"/>
            <a:ext cx="6799660" cy="571500"/>
          </a:xfrm>
        </p:spPr>
        <p:txBody>
          <a:bodyPr/>
          <a:lstStyle/>
          <a:p>
            <a:r>
              <a:rPr lang="en-US" sz="2700" dirty="0">
                <a:latin typeface="Arial" charset="0"/>
                <a:cs typeface="Arial" charset="0"/>
              </a:rPr>
              <a:t>ICU Bed Admission Smoothing</a:t>
            </a:r>
          </a:p>
        </p:txBody>
      </p:sp>
      <p:pic>
        <p:nvPicPr>
          <p:cNvPr id="9216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584" y="1576253"/>
            <a:ext cx="8513616" cy="4748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ight Bracket 4"/>
          <p:cNvSpPr/>
          <p:nvPr/>
        </p:nvSpPr>
        <p:spPr>
          <a:xfrm rot="16200000">
            <a:off x="4132660" y="-325041"/>
            <a:ext cx="185738" cy="5264944"/>
          </a:xfrm>
          <a:prstGeom prst="rightBracket">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defTabSz="342900" fontAlgn="auto">
              <a:spcBef>
                <a:spcPts val="0"/>
              </a:spcBef>
              <a:spcAft>
                <a:spcPts val="0"/>
              </a:spcAft>
              <a:defRPr/>
            </a:pPr>
            <a:endParaRPr lang="en-US" dirty="0">
              <a:solidFill>
                <a:prstClr val="black"/>
              </a:solidFill>
              <a:ea typeface="ＭＳ Ｐゴシック" pitchFamily="-110" charset="-128"/>
            </a:endParaRPr>
          </a:p>
        </p:txBody>
      </p:sp>
      <p:sp>
        <p:nvSpPr>
          <p:cNvPr id="92165" name="TextBox 6"/>
          <p:cNvSpPr txBox="1">
            <a:spLocks noChangeArrowheads="1"/>
          </p:cNvSpPr>
          <p:nvPr/>
        </p:nvSpPr>
        <p:spPr bwMode="auto">
          <a:xfrm>
            <a:off x="1480755" y="609600"/>
            <a:ext cx="6139245" cy="646331"/>
          </a:xfrm>
          <a:prstGeom prst="rect">
            <a:avLst/>
          </a:prstGeom>
          <a:solidFill>
            <a:schemeClr val="bg1"/>
          </a:solidFill>
          <a:ln w="9525">
            <a:solidFill>
              <a:srgbClr val="FF0000"/>
            </a:solidFill>
            <a:miter lim="800000"/>
            <a:headEnd/>
            <a:tailEnd/>
          </a:ln>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defTabSz="342900" eaLnBrk="1" fontAlgn="auto" hangingPunct="1">
              <a:spcBef>
                <a:spcPts val="0"/>
              </a:spcBef>
              <a:spcAft>
                <a:spcPts val="0"/>
              </a:spcAft>
            </a:pPr>
            <a:r>
              <a:rPr lang="en-US" b="1" dirty="0">
                <a:solidFill>
                  <a:prstClr val="black"/>
                </a:solidFill>
                <a:cs typeface="ＭＳ Ｐゴシック" charset="0"/>
              </a:rPr>
              <a:t>Maximum Daily Allowance Based on Simulation Model</a:t>
            </a:r>
          </a:p>
          <a:p>
            <a:pPr algn="ctr" defTabSz="342900" eaLnBrk="1" fontAlgn="auto" hangingPunct="1">
              <a:spcBef>
                <a:spcPts val="0"/>
              </a:spcBef>
              <a:spcAft>
                <a:spcPts val="0"/>
              </a:spcAft>
            </a:pPr>
            <a:r>
              <a:rPr lang="en-US" b="1" dirty="0">
                <a:solidFill>
                  <a:prstClr val="black"/>
                </a:solidFill>
                <a:cs typeface="ＭＳ Ｐゴシック" charset="0"/>
              </a:rPr>
              <a:t>Controlled at Scheduling</a:t>
            </a:r>
          </a:p>
        </p:txBody>
      </p:sp>
      <p:sp>
        <p:nvSpPr>
          <p:cNvPr id="92167" name="Text Box 7"/>
          <p:cNvSpPr txBox="1">
            <a:spLocks noChangeArrowheads="1"/>
          </p:cNvSpPr>
          <p:nvPr/>
        </p:nvSpPr>
        <p:spPr bwMode="auto">
          <a:xfrm>
            <a:off x="7572375" y="815623"/>
            <a:ext cx="1114425" cy="784577"/>
          </a:xfrm>
          <a:prstGeom prst="rect">
            <a:avLst/>
          </a:prstGeom>
          <a:solidFill>
            <a:srgbClr val="FFFFFF"/>
          </a:solidFill>
          <a:ln w="9525">
            <a:solidFill>
              <a:srgbClr val="FF0000"/>
            </a:solidFill>
            <a:miter lim="800000"/>
            <a:headEnd/>
            <a:tailEnd/>
          </a:ln>
        </p:spPr>
        <p:txBody>
          <a:bodyPr lIns="20574" tIns="17145"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defTabSz="342900" eaLnBrk="1" fontAlgn="auto" hangingPunct="1">
              <a:spcBef>
                <a:spcPts val="0"/>
              </a:spcBef>
              <a:spcAft>
                <a:spcPts val="0"/>
              </a:spcAft>
            </a:pPr>
            <a:r>
              <a:rPr lang="en-US" sz="1600" b="1" dirty="0">
                <a:solidFill>
                  <a:srgbClr val="000000"/>
                </a:solidFill>
                <a:cs typeface="Arial" charset="0"/>
              </a:rPr>
              <a:t>Long:</a:t>
            </a:r>
          </a:p>
          <a:p>
            <a:pPr algn="ctr" defTabSz="342900" eaLnBrk="1" fontAlgn="auto" hangingPunct="1">
              <a:spcBef>
                <a:spcPts val="0"/>
              </a:spcBef>
              <a:spcAft>
                <a:spcPts val="0"/>
              </a:spcAft>
            </a:pPr>
            <a:r>
              <a:rPr lang="en-US" sz="1600" b="1" dirty="0">
                <a:solidFill>
                  <a:srgbClr val="000000"/>
                </a:solidFill>
                <a:cs typeface="Arial" charset="0"/>
              </a:rPr>
              <a:t>11% cases,</a:t>
            </a:r>
          </a:p>
          <a:p>
            <a:pPr algn="ctr" defTabSz="342900" eaLnBrk="1" fontAlgn="auto" hangingPunct="1">
              <a:spcBef>
                <a:spcPts val="0"/>
              </a:spcBef>
              <a:spcAft>
                <a:spcPts val="0"/>
              </a:spcAft>
            </a:pPr>
            <a:r>
              <a:rPr lang="en-US" sz="1600" b="1" dirty="0">
                <a:solidFill>
                  <a:srgbClr val="000000"/>
                </a:solidFill>
                <a:cs typeface="Arial" charset="0"/>
              </a:rPr>
              <a:t>36% days</a:t>
            </a:r>
          </a:p>
        </p:txBody>
      </p:sp>
    </p:spTree>
    <p:extLst>
      <p:ext uri="{BB962C8B-B14F-4D97-AF65-F5344CB8AC3E}">
        <p14:creationId xmlns:p14="http://schemas.microsoft.com/office/powerpoint/2010/main" val="10518546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571500" y="1740217"/>
            <a:ext cx="8191500" cy="43396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smtClean="0">
                <a:ln>
                  <a:noFill/>
                </a:ln>
                <a:solidFill>
                  <a:srgbClr val="222222"/>
                </a:solidFill>
                <a:effectLst/>
                <a:latin typeface="Helvetica" panose="020B0604020202020204" pitchFamily="34" charset="0"/>
                <a:ea typeface="Times New Roman" panose="02020603050405020304" pitchFamily="18" charset="0"/>
                <a:hlinkClick r:id="rId3" tooltip="On Wasting My Time – The Numbers"/>
              </a:rPr>
              <a:t>On Wasting My Time – The Numbers</a:t>
            </a:r>
            <a:endParaRPr kumimoji="0" lang="en-US" altLang="en-US" sz="2400" b="1" i="0" u="none" strike="noStrike" cap="none" normalizeH="0" baseline="0" dirty="0" smtClean="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Helvetica" panose="020B0604020202020204" pitchFamily="34" charset="0"/>
                <a:ea typeface="Times New Roman" panose="02020603050405020304" pitchFamily="18" charset="0"/>
                <a:cs typeface="Helvetica" panose="020B0604020202020204" pitchFamily="34" charset="0"/>
              </a:rPr>
              <a:t>Posted by Jess Jacobs  </a:t>
            </a:r>
            <a:endParaRPr kumimoji="0" lang="en-US" altLang="en-US" sz="1200" b="0" i="0" u="none" strike="noStrike" cap="none" normalizeH="0" baseline="0" dirty="0" smtClean="0">
              <a:ln>
                <a:noFill/>
              </a:ln>
              <a:solidFill>
                <a:schemeClr val="tx1"/>
              </a:solidFill>
              <a:effectLst/>
              <a:latin typeface="Helvetica"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Helvetica" panose="020B0604020202020204" pitchFamily="34" charset="0"/>
                <a:ea typeface="Times New Roman" panose="02020603050405020304" pitchFamily="18" charset="0"/>
                <a:cs typeface="Times New Roman" panose="02020603050405020304" pitchFamily="18" charset="0"/>
              </a:rPr>
              <a:t>If you've wondered why I've been under the radar lately, look no further than my odyssey of medical maladies; in addition to my ongoing struggle with POTS, this year I've had: a kidney infection, shingles, pneumonia, a pulmonary embolism, and four blood transfusions. Since I</a:t>
            </a:r>
            <a:r>
              <a:rPr kumimoji="0" lang="en-US" alt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r>
              <a:rPr kumimoji="0" lang="en-US" altLang="en-US" sz="1600" b="0" i="0" u="none" strike="noStrike" cap="none" normalizeH="0" baseline="0" dirty="0" smtClean="0">
                <a:ln>
                  <a:noFill/>
                </a:ln>
                <a:solidFill>
                  <a:schemeClr val="tx1"/>
                </a:solidFill>
                <a:effectLst/>
                <a:latin typeface="Helvetica" panose="020B0604020202020204" pitchFamily="34" charset="0"/>
                <a:ea typeface="Times New Roman" panose="02020603050405020304" pitchFamily="18" charset="0"/>
                <a:cs typeface="Times New Roman" panose="02020603050405020304" pitchFamily="18" charset="0"/>
              </a:rPr>
              <a:t>m a numbers person, I downloaded my claims data from my insurer to get a better idea of how much time I</a:t>
            </a:r>
            <a:r>
              <a:rPr kumimoji="0" lang="en-US" alt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r>
              <a:rPr kumimoji="0" lang="en-US" altLang="en-US" sz="1600" b="0" i="0" u="none" strike="noStrike" cap="none" normalizeH="0" baseline="0" dirty="0" smtClean="0">
                <a:ln>
                  <a:noFill/>
                </a:ln>
                <a:solidFill>
                  <a:schemeClr val="tx1"/>
                </a:solidFill>
                <a:effectLst/>
                <a:latin typeface="Helvetica" panose="020B0604020202020204" pitchFamily="34" charset="0"/>
                <a:ea typeface="Times New Roman" panose="02020603050405020304" pitchFamily="18" charset="0"/>
                <a:cs typeface="Times New Roman" panose="02020603050405020304" pitchFamily="18" charset="0"/>
              </a:rPr>
              <a:t>ve wasted</a:t>
            </a:r>
            <a:r>
              <a:rPr kumimoji="0" lang="en-US" alt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1600" b="0" i="0" u="none" strike="noStrike" cap="none" normalizeH="0" baseline="0" dirty="0" smtClean="0">
                <a:ln>
                  <a:noFill/>
                </a:ln>
                <a:solidFill>
                  <a:schemeClr val="tx1"/>
                </a:solidFill>
                <a:effectLst/>
                <a:latin typeface="Helvetica" panose="020B0604020202020204" pitchFamily="34" charset="0"/>
                <a:ea typeface="Times New Roman" panose="02020603050405020304" pitchFamily="18" charset="0"/>
                <a:cs typeface="Times New Roman" panose="02020603050405020304" pitchFamily="18" charset="0"/>
              </a:rPr>
              <a:t>in the healthcare system since January 2014.</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smtClean="0">
              <a:ln>
                <a:noFill/>
              </a:ln>
              <a:solidFill>
                <a:schemeClr val="tx1"/>
              </a:solidFill>
              <a:effectLst/>
              <a:latin typeface="Helvetica"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Useful Visits</a:t>
            </a:r>
            <a:endParaRPr kumimoji="0" lang="en-US" altLang="en-US" sz="1800" b="1" i="0" u="none" strike="noStrike" cap="none" normalizeH="0" baseline="0" dirty="0" smtClean="0">
              <a:ln>
                <a:noFill/>
              </a:ln>
              <a:solidFill>
                <a:schemeClr val="tx1"/>
              </a:solidFill>
              <a:effectLst/>
              <a:latin typeface="Helvetica" panose="020B0604020202020204" pitchFamily="34" charset="0"/>
              <a:ea typeface="Times New Roman" panose="02020603050405020304" pitchFamily="18" charset="0"/>
              <a:cs typeface="Times New Roman" panose="02020603050405020304" pitchFamily="18" charset="0"/>
            </a:endParaRPr>
          </a:p>
          <a:p>
            <a:pPr eaLnBrk="0" hangingPunct="0"/>
            <a:r>
              <a:rPr kumimoji="0" lang="en-US" altLang="en-US" sz="1600" b="0" i="0" u="none" strike="noStrike" cap="none" normalizeH="0" baseline="0" dirty="0" smtClean="0">
                <a:ln>
                  <a:noFill/>
                </a:ln>
                <a:effectLst/>
                <a:latin typeface="inherit"/>
                <a:ea typeface="Times New Roman" panose="02020603050405020304" pitchFamily="18" charset="0"/>
                <a:cs typeface="Helvetica" panose="020B0604020202020204" pitchFamily="34" charset="0"/>
              </a:rPr>
              <a:t>This last year I had 56 outpatient doctor visits, 20 emergency room visits, and spent 54 days inpatient. But how many of these visits were useful?</a:t>
            </a:r>
            <a:r>
              <a:rPr kumimoji="0" lang="en-US" altLang="en-US" sz="1600" b="0" i="0" u="none" strike="noStrike" cap="none" normalizeH="0" baseline="0" dirty="0" smtClean="0">
                <a:ln>
                  <a:noFill/>
                </a:ln>
                <a:effectLst/>
                <a:latin typeface="Calibri" panose="020F0502020204030204" pitchFamily="34" charset="0"/>
                <a:ea typeface="Times New Roman" panose="02020603050405020304" pitchFamily="18" charset="0"/>
                <a:cs typeface="Helvetica" panose="020B0604020202020204" pitchFamily="34" charset="0"/>
              </a:rPr>
              <a:t> </a:t>
            </a:r>
            <a:r>
              <a:rPr kumimoji="0" lang="en-US" altLang="en-US" sz="1600" b="0" i="0" u="none" strike="noStrike" cap="none" normalizeH="0" baseline="0" dirty="0" smtClean="0">
                <a:ln>
                  <a:noFill/>
                </a:ln>
                <a:effectLst/>
                <a:latin typeface="inherit"/>
                <a:ea typeface="Times New Roman" panose="02020603050405020304" pitchFamily="18" charset="0"/>
                <a:cs typeface="Helvetica" panose="020B0604020202020204" pitchFamily="34" charset="0"/>
              </a:rPr>
              <a:t>As you can see in the table below, not many. </a:t>
            </a:r>
            <a:r>
              <a:rPr lang="en-US" altLang="en-US" sz="1600" dirty="0">
                <a:latin typeface="Helvetica" panose="020B0604020202020204" pitchFamily="34" charset="0"/>
                <a:ea typeface="Times New Roman" panose="02020603050405020304" pitchFamily="18" charset="0"/>
                <a:cs typeface="Helvetica" panose="020B0604020202020204" pitchFamily="34" charset="0"/>
                <a:hlinkClick r:id="rId3"/>
              </a:rPr>
              <a:t>http://jessjacobs.me/on-wasting-my-time-the-numbers/</a:t>
            </a:r>
            <a:endParaRPr lang="en-US" altLang="en-US" sz="1600" dirty="0">
              <a:latin typeface="Helvetica" panose="020B0604020202020204" pitchFamily="34" charset="0"/>
              <a:ea typeface="Times New Roman" panose="02020603050405020304" pitchFamily="18" charset="0"/>
              <a:cs typeface="Helvetica"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600" dirty="0">
              <a:solidFill>
                <a:srgbClr val="353535"/>
              </a:solidFill>
              <a:latin typeface="inherit"/>
              <a:ea typeface="Times New Roman" panose="02020603050405020304" pitchFamily="18" charset="0"/>
              <a:cs typeface="Helvetica" panose="020B0604020202020204" pitchFamily="34" charset="0"/>
            </a:endParaRPr>
          </a:p>
          <a:p>
            <a:pPr eaLnBrk="0" hangingPunct="0"/>
            <a:r>
              <a:rPr lang="en-US" sz="1600" dirty="0">
                <a:latin typeface="Arial" charset="0"/>
              </a:rPr>
              <a:t>On average I wait 20 hours to get a bed in the hospital. My last two admissions were doozies – last time I spent 48 hours in an on-call room, the time before that I spent 27 hours in a hallway (with a pulmonary embolism). I didn’t sleep the entire time I was in these makeshift environments which is obviously detrimental to the healing process</a:t>
            </a:r>
            <a:r>
              <a:rPr lang="en-US" sz="1600" dirty="0" smtClean="0">
                <a:latin typeface="Arial" charset="0"/>
              </a:rPr>
              <a:t>.</a:t>
            </a:r>
            <a:endParaRPr lang="en-US" sz="1600" dirty="0">
              <a:latin typeface="Arial"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6600" y="152400"/>
            <a:ext cx="5676901" cy="122549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1" y="304800"/>
            <a:ext cx="2895600" cy="711019"/>
          </a:xfrm>
          <a:prstGeom prst="rect">
            <a:avLst/>
          </a:prstGeom>
        </p:spPr>
      </p:pic>
    </p:spTree>
    <p:extLst>
      <p:ext uri="{BB962C8B-B14F-4D97-AF65-F5344CB8AC3E}">
        <p14:creationId xmlns:p14="http://schemas.microsoft.com/office/powerpoint/2010/main" val="21904313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hlinkClick r:id="rId2" tooltip="C.diff Infection Rates in Hospitals"/>
              </a:rPr>
              <a:t>C.diff </a:t>
            </a:r>
            <a:r>
              <a:rPr lang="en-US" sz="3200" dirty="0">
                <a:hlinkClick r:id="rId2" tooltip="C.diff Infection Rates in Hospitals"/>
              </a:rPr>
              <a:t>Infection Rates in Hospitals</a:t>
            </a:r>
            <a:endParaRPr lang="en-US" sz="3200" dirty="0"/>
          </a:p>
        </p:txBody>
      </p:sp>
      <p:sp>
        <p:nvSpPr>
          <p:cNvPr id="6" name="Content Placeholder 5"/>
          <p:cNvSpPr>
            <a:spLocks noGrp="1"/>
          </p:cNvSpPr>
          <p:nvPr>
            <p:ph idx="1"/>
          </p:nvPr>
        </p:nvSpPr>
        <p:spPr/>
        <p:txBody>
          <a:bodyPr>
            <a:normAutofit/>
          </a:bodyPr>
          <a:lstStyle/>
          <a:p>
            <a:pPr marL="0" indent="0">
              <a:buNone/>
            </a:pPr>
            <a:r>
              <a:rPr lang="en-US" sz="2200" dirty="0"/>
              <a:t>Many </a:t>
            </a:r>
            <a:r>
              <a:rPr lang="en-US" sz="2200" dirty="0" smtClean="0"/>
              <a:t>hospitals </a:t>
            </a:r>
            <a:r>
              <a:rPr lang="en-US" sz="2200" dirty="0"/>
              <a:t>acknowledge that </a:t>
            </a:r>
            <a:r>
              <a:rPr lang="en-US" sz="2200" i="1" dirty="0"/>
              <a:t>C. diff</a:t>
            </a:r>
            <a:r>
              <a:rPr lang="en-US" sz="2200" dirty="0"/>
              <a:t> infections are a widespread </a:t>
            </a:r>
            <a:r>
              <a:rPr lang="en-US" sz="2200" dirty="0" smtClean="0"/>
              <a:t>problem, </a:t>
            </a:r>
            <a:r>
              <a:rPr lang="en-US" sz="2200" dirty="0"/>
              <a:t>especially as the CDC estimates that 94 percent of cases occur in hospitals. </a:t>
            </a:r>
            <a:r>
              <a:rPr lang="en-US" sz="2200" i="1" dirty="0"/>
              <a:t>C. diff</a:t>
            </a:r>
            <a:r>
              <a:rPr lang="en-US" sz="2200" dirty="0"/>
              <a:t> infections </a:t>
            </a:r>
            <a:r>
              <a:rPr lang="en-US" sz="2200" dirty="0">
                <a:hlinkClick r:id="rId3"/>
              </a:rPr>
              <a:t>increase patient length of stay</a:t>
            </a:r>
            <a:r>
              <a:rPr lang="en-US" sz="2200" dirty="0"/>
              <a:t> by more than 55 percent and may increase the cost of their care by 40 percent or more. More worrying, 500,000 patients are infected annually and 29,000 patients die each year from the drug-resistant superbug, so </a:t>
            </a:r>
            <a:r>
              <a:rPr lang="en-US" sz="2200" dirty="0">
                <a:hlinkClick r:id="rId4"/>
              </a:rPr>
              <a:t>researchers are focused</a:t>
            </a:r>
            <a:r>
              <a:rPr lang="en-US" sz="2200" dirty="0"/>
              <a:t> on finding potential treatments</a:t>
            </a:r>
            <a:r>
              <a:rPr lang="en-US" sz="2200" dirty="0" smtClean="0"/>
              <a:t>.</a:t>
            </a:r>
          </a:p>
          <a:p>
            <a:pPr marL="0" indent="0">
              <a:buNone/>
            </a:pPr>
            <a:endParaRPr lang="en-US" sz="2200" dirty="0"/>
          </a:p>
          <a:p>
            <a:pPr marL="0" indent="0">
              <a:buNone/>
            </a:pPr>
            <a:r>
              <a:rPr lang="en-US" sz="2200" dirty="0" smtClean="0"/>
              <a:t>Two </a:t>
            </a:r>
            <a:r>
              <a:rPr lang="en-US" sz="2200" dirty="0"/>
              <a:t>solutions for hospitals to cut down on the infection risk: make sure staff follow </a:t>
            </a:r>
            <a:r>
              <a:rPr lang="en-US" sz="2200" dirty="0">
                <a:hlinkClick r:id="rId5"/>
              </a:rPr>
              <a:t>hand-hygiene protocols</a:t>
            </a:r>
            <a:r>
              <a:rPr lang="en-US" sz="2200" dirty="0"/>
              <a:t> and </a:t>
            </a:r>
            <a:r>
              <a:rPr lang="en-US" sz="2200" dirty="0">
                <a:hlinkClick r:id="rId6"/>
              </a:rPr>
              <a:t>establish antibiotic stewardship</a:t>
            </a:r>
            <a:r>
              <a:rPr lang="en-US" sz="2200" dirty="0"/>
              <a:t> programs</a:t>
            </a:r>
          </a:p>
        </p:txBody>
      </p:sp>
    </p:spTree>
    <p:extLst>
      <p:ext uri="{BB962C8B-B14F-4D97-AF65-F5344CB8AC3E}">
        <p14:creationId xmlns:p14="http://schemas.microsoft.com/office/powerpoint/2010/main" val="14405789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spect="1" noChangeArrowheads="1"/>
          </p:cNvSpPr>
          <p:nvPr/>
        </p:nvSpPr>
        <p:spPr bwMode="auto">
          <a:xfrm rot="10800000" flipV="1">
            <a:off x="971557" y="3108959"/>
            <a:ext cx="1600194" cy="1234440"/>
          </a:xfrm>
          <a:prstGeom prst="rect">
            <a:avLst/>
          </a:prstGeom>
          <a:solidFill>
            <a:schemeClr val="accent1">
              <a:lumMod val="40000"/>
              <a:lumOff val="60000"/>
            </a:schemeClr>
          </a:solidFill>
          <a:ln w="28575">
            <a:solidFill>
              <a:schemeClr val="tx1"/>
            </a:solidFill>
            <a:miter lim="800000"/>
            <a:headEnd/>
            <a:tailEnd/>
          </a:ln>
        </p:spPr>
        <p:txBody>
          <a:bodyPr anchor="ctr"/>
          <a:lstStyle/>
          <a:p>
            <a:pPr algn="ctr"/>
            <a:r>
              <a:rPr lang="en-US" dirty="0"/>
              <a:t>Match Capacity and Demand</a:t>
            </a:r>
          </a:p>
        </p:txBody>
      </p:sp>
      <p:sp>
        <p:nvSpPr>
          <p:cNvPr id="3" name="Rectangle 9"/>
          <p:cNvSpPr>
            <a:spLocks noChangeAspect="1" noChangeArrowheads="1"/>
          </p:cNvSpPr>
          <p:nvPr/>
        </p:nvSpPr>
        <p:spPr bwMode="auto">
          <a:xfrm>
            <a:off x="3771898" y="1828800"/>
            <a:ext cx="4229102" cy="762000"/>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dirty="0" smtClean="0"/>
              <a:t>S8 Oversight </a:t>
            </a:r>
            <a:r>
              <a:rPr lang="en-US" dirty="0"/>
              <a:t>system for hospital-wide operations to optimize patient flow</a:t>
            </a:r>
          </a:p>
        </p:txBody>
      </p:sp>
      <p:sp>
        <p:nvSpPr>
          <p:cNvPr id="4" name="Rectangle 9"/>
          <p:cNvSpPr>
            <a:spLocks noChangeAspect="1" noChangeArrowheads="1"/>
          </p:cNvSpPr>
          <p:nvPr/>
        </p:nvSpPr>
        <p:spPr bwMode="auto">
          <a:xfrm>
            <a:off x="3771898" y="2819400"/>
            <a:ext cx="4229102" cy="756916"/>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dirty="0" smtClean="0"/>
              <a:t>S9 Flex </a:t>
            </a:r>
            <a:r>
              <a:rPr lang="en-US" dirty="0"/>
              <a:t>capacity to meet hourly, daily and seasonal variations in demand</a:t>
            </a:r>
          </a:p>
        </p:txBody>
      </p:sp>
      <p:sp>
        <p:nvSpPr>
          <p:cNvPr id="5" name="Rectangle 9"/>
          <p:cNvSpPr>
            <a:spLocks noChangeAspect="1" noChangeArrowheads="1"/>
          </p:cNvSpPr>
          <p:nvPr/>
        </p:nvSpPr>
        <p:spPr bwMode="auto">
          <a:xfrm>
            <a:off x="3771898" y="3810000"/>
            <a:ext cx="4229102" cy="756916"/>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dirty="0" smtClean="0"/>
              <a:t>S10 Real-time </a:t>
            </a:r>
            <a:r>
              <a:rPr lang="en-US" dirty="0"/>
              <a:t>demand and capacity management processes</a:t>
            </a:r>
          </a:p>
        </p:txBody>
      </p:sp>
      <p:sp>
        <p:nvSpPr>
          <p:cNvPr id="6" name="Left Brace 5"/>
          <p:cNvSpPr>
            <a:spLocks noChangeAspect="1"/>
          </p:cNvSpPr>
          <p:nvPr/>
        </p:nvSpPr>
        <p:spPr>
          <a:xfrm>
            <a:off x="2686049" y="2057400"/>
            <a:ext cx="951548" cy="3193841"/>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1" dirty="0"/>
          </a:p>
        </p:txBody>
      </p:sp>
      <p:sp>
        <p:nvSpPr>
          <p:cNvPr id="7" name="Rectangle 9"/>
          <p:cNvSpPr>
            <a:spLocks noChangeAspect="1" noChangeArrowheads="1"/>
          </p:cNvSpPr>
          <p:nvPr/>
        </p:nvSpPr>
        <p:spPr bwMode="auto">
          <a:xfrm>
            <a:off x="3771898" y="4805684"/>
            <a:ext cx="4229102" cy="680716"/>
          </a:xfrm>
          <a:prstGeom prst="rect">
            <a:avLst/>
          </a:prstGeom>
          <a:solidFill>
            <a:schemeClr val="accent1">
              <a:lumMod val="40000"/>
              <a:lumOff val="60000"/>
            </a:schemeClr>
          </a:solidFill>
          <a:ln w="28575">
            <a:solidFill>
              <a:schemeClr val="tx1"/>
            </a:solidFill>
            <a:miter lim="800000"/>
            <a:headEnd/>
            <a:tailEnd/>
          </a:ln>
        </p:spPr>
        <p:txBody>
          <a:bodyPr anchor="ctr"/>
          <a:lstStyle/>
          <a:p>
            <a:r>
              <a:rPr lang="en-US" dirty="0" smtClean="0"/>
              <a:t>S11 Early </a:t>
            </a:r>
            <a:r>
              <a:rPr lang="en-US" dirty="0"/>
              <a:t>recognition for high census and </a:t>
            </a:r>
            <a:r>
              <a:rPr lang="en-US" dirty="0" smtClean="0"/>
              <a:t>surge </a:t>
            </a:r>
            <a:r>
              <a:rPr lang="en-US" dirty="0"/>
              <a:t>planning</a:t>
            </a:r>
          </a:p>
        </p:txBody>
      </p:sp>
      <p:sp>
        <p:nvSpPr>
          <p:cNvPr id="8" name="Title 7"/>
          <p:cNvSpPr>
            <a:spLocks noGrp="1"/>
          </p:cNvSpPr>
          <p:nvPr>
            <p:ph type="title"/>
          </p:nvPr>
        </p:nvSpPr>
        <p:spPr>
          <a:xfrm>
            <a:off x="457200" y="304800"/>
            <a:ext cx="8229600" cy="762000"/>
          </a:xfrm>
        </p:spPr>
        <p:txBody>
          <a:bodyPr/>
          <a:lstStyle/>
          <a:p>
            <a:r>
              <a:rPr lang="en-US" dirty="0" smtClean="0"/>
              <a:t>Match Capacity Demand</a:t>
            </a:r>
            <a:endParaRPr lang="en-US" dirty="0"/>
          </a:p>
        </p:txBody>
      </p:sp>
    </p:spTree>
    <p:extLst>
      <p:ext uri="{BB962C8B-B14F-4D97-AF65-F5344CB8AC3E}">
        <p14:creationId xmlns:p14="http://schemas.microsoft.com/office/powerpoint/2010/main" val="9647416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46365"/>
            <a:ext cx="8686800" cy="1025235"/>
          </a:xfrm>
        </p:spPr>
        <p:txBody>
          <a:bodyPr/>
          <a:lstStyle/>
          <a:p>
            <a:r>
              <a:rPr lang="en-US" sz="2700" dirty="0" smtClean="0"/>
              <a:t>Use Data Analytics to Understand and Manage Seasonal and Day of the Week Variations in Demand</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Can you predict a surge in admissions for patients with medical conditions in the winter months?</a:t>
            </a:r>
          </a:p>
          <a:p>
            <a:pPr marL="1200085" lvl="2" indent="-342900">
              <a:buFont typeface="Wingdings" panose="05000000000000000000" pitchFamily="2" charset="2"/>
              <a:buChar char="Ø"/>
            </a:pPr>
            <a:r>
              <a:rPr lang="en-US" sz="2000" dirty="0" smtClean="0"/>
              <a:t>Use seasonal flex units to manage increases in medical patients during the winter months</a:t>
            </a:r>
          </a:p>
          <a:p>
            <a:r>
              <a:rPr lang="en-US" dirty="0" smtClean="0"/>
              <a:t>Can you anticipate which units need more bed capacity?  (clue – which services consistently have a large number of “off-service patients)</a:t>
            </a:r>
          </a:p>
          <a:p>
            <a:pPr lvl="2">
              <a:buFont typeface="Wingdings" panose="05000000000000000000" pitchFamily="2" charset="2"/>
              <a:buChar char="Ø"/>
            </a:pPr>
            <a:r>
              <a:rPr lang="en-US" sz="2000" dirty="0" smtClean="0"/>
              <a:t>Use data analytics to quantify needs of each service</a:t>
            </a:r>
          </a:p>
          <a:p>
            <a:r>
              <a:rPr lang="en-US" dirty="0" smtClean="0"/>
              <a:t>Do you have a regular surge of activity mid-week with the hospital census regularly reaching &gt;95% occupancy?</a:t>
            </a:r>
          </a:p>
          <a:p>
            <a:pPr lvl="2">
              <a:buFont typeface="Wingdings" panose="05000000000000000000" pitchFamily="2" charset="2"/>
              <a:buChar char="Ø"/>
            </a:pPr>
            <a:r>
              <a:rPr lang="en-US" sz="2000" dirty="0" smtClean="0"/>
              <a:t>Smooth elective surgical schedules (particularly for patients who will require ICU care post-op)</a:t>
            </a:r>
          </a:p>
          <a:p>
            <a:pPr lvl="2">
              <a:buFont typeface="Wingdings" panose="05000000000000000000" pitchFamily="2" charset="2"/>
              <a:buChar char="Ø"/>
            </a:pPr>
            <a:endParaRPr lang="en-US" dirty="0"/>
          </a:p>
        </p:txBody>
      </p:sp>
      <p:sp>
        <p:nvSpPr>
          <p:cNvPr id="7" name="Text Placeholder 6"/>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6358940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a:graphicFrameLocks/>
          </p:cNvGraphicFramePr>
          <p:nvPr>
            <p:extLst/>
          </p:nvPr>
        </p:nvGraphicFramePr>
        <p:xfrm>
          <a:off x="685800" y="1417638"/>
          <a:ext cx="7620000" cy="4525962"/>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p:cNvSpPr>
            <a:spLocks noGrp="1"/>
          </p:cNvSpPr>
          <p:nvPr>
            <p:ph type="title"/>
          </p:nvPr>
        </p:nvSpPr>
        <p:spPr>
          <a:xfrm>
            <a:off x="304800" y="274638"/>
            <a:ext cx="8534400" cy="1143000"/>
          </a:xfrm>
        </p:spPr>
        <p:txBody>
          <a:bodyPr>
            <a:normAutofit fontScale="90000"/>
          </a:bodyPr>
          <a:lstStyle/>
          <a:p>
            <a:pPr eaLnBrk="1" hangingPunct="1">
              <a:defRPr/>
            </a:pPr>
            <a:r>
              <a:rPr lang="en-US" dirty="0" smtClean="0"/>
              <a:t>RN Capacity for Predicted ED Demand</a:t>
            </a:r>
            <a:endParaRPr lang="en-US" dirty="0"/>
          </a:p>
        </p:txBody>
      </p:sp>
    </p:spTree>
    <p:extLst>
      <p:ext uri="{BB962C8B-B14F-4D97-AF65-F5344CB8AC3E}">
        <p14:creationId xmlns:p14="http://schemas.microsoft.com/office/powerpoint/2010/main" val="1785139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994" name="Rectangle 2"/>
          <p:cNvSpPr>
            <a:spLocks noGrp="1" noChangeArrowheads="1"/>
          </p:cNvSpPr>
          <p:nvPr>
            <p:ph type="title"/>
          </p:nvPr>
        </p:nvSpPr>
        <p:spPr>
          <a:xfrm>
            <a:off x="457200" y="304800"/>
            <a:ext cx="8229600" cy="762000"/>
          </a:xfrm>
        </p:spPr>
        <p:txBody>
          <a:bodyPr>
            <a:normAutofit/>
          </a:bodyPr>
          <a:lstStyle/>
          <a:p>
            <a:pPr eaLnBrk="1" hangingPunct="1"/>
            <a:r>
              <a:rPr lang="en-US" altLang="en-US" sz="3200" dirty="0" smtClean="0"/>
              <a:t>Demand/Capacity Management</a:t>
            </a:r>
          </a:p>
        </p:txBody>
      </p:sp>
      <p:graphicFrame>
        <p:nvGraphicFramePr>
          <p:cNvPr id="291843" name="Object 3"/>
          <p:cNvGraphicFramePr>
            <a:graphicFrameLocks noGrp="1" noChangeAspect="1"/>
          </p:cNvGraphicFramePr>
          <p:nvPr>
            <p:ph sz="half" idx="2"/>
            <p:extLst>
              <p:ext uri="{D42A27DB-BD31-4B8C-83A1-F6EECF244321}">
                <p14:modId xmlns:p14="http://schemas.microsoft.com/office/powerpoint/2010/main" val="1352600437"/>
              </p:ext>
            </p:extLst>
          </p:nvPr>
        </p:nvGraphicFramePr>
        <p:xfrm>
          <a:off x="163741" y="2478088"/>
          <a:ext cx="4255859" cy="2484257"/>
        </p:xfrm>
        <a:graphic>
          <a:graphicData uri="http://schemas.openxmlformats.org/presentationml/2006/ole">
            <mc:AlternateContent xmlns:mc="http://schemas.openxmlformats.org/markup-compatibility/2006">
              <mc:Choice xmlns:v="urn:schemas-microsoft-com:vml" Requires="v">
                <p:oleObj spid="_x0000_s5502" name="Chart" r:id="rId4" imgW="11224357" imgH="6553124" progId="MSGraph.Chart.8">
                  <p:embed followColorScheme="full"/>
                </p:oleObj>
              </mc:Choice>
              <mc:Fallback>
                <p:oleObj name="Chart" r:id="rId4" imgW="11224357" imgH="6553124" progId="MSGraph.Chart.8">
                  <p:embed followColorScheme="full"/>
                  <p:pic>
                    <p:nvPicPr>
                      <p:cNvPr id="0" name=""/>
                      <p:cNvPicPr>
                        <a:picLocks noChangeAspect="1" noChangeArrowheads="1"/>
                      </p:cNvPicPr>
                      <p:nvPr/>
                    </p:nvPicPr>
                    <p:blipFill>
                      <a:blip r:embed="rId5"/>
                      <a:srcRect/>
                      <a:stretch>
                        <a:fillRect/>
                      </a:stretch>
                    </p:blipFill>
                    <p:spPr bwMode="auto">
                      <a:xfrm>
                        <a:off x="163741" y="2478088"/>
                        <a:ext cx="4255859" cy="2484257"/>
                      </a:xfrm>
                      <a:prstGeom prst="rect">
                        <a:avLst/>
                      </a:prstGeom>
                      <a:noFill/>
                      <a:ln>
                        <a:noFill/>
                      </a:ln>
                      <a:extLst/>
                    </p:spPr>
                  </p:pic>
                </p:oleObj>
              </mc:Fallback>
            </mc:AlternateContent>
          </a:graphicData>
        </a:graphic>
      </p:graphicFrame>
      <p:sp>
        <p:nvSpPr>
          <p:cNvPr id="724996" name="Line 4"/>
          <p:cNvSpPr>
            <a:spLocks noChangeShapeType="1"/>
          </p:cNvSpPr>
          <p:nvPr/>
        </p:nvSpPr>
        <p:spPr bwMode="auto">
          <a:xfrm>
            <a:off x="708025" y="2819400"/>
            <a:ext cx="3635375" cy="1588"/>
          </a:xfrm>
          <a:prstGeom prst="line">
            <a:avLst/>
          </a:prstGeom>
          <a:noFill/>
          <a:ln w="57150">
            <a:solidFill>
              <a:srgbClr val="000080"/>
            </a:solidFill>
            <a:round/>
            <a:headEnd type="none" w="sm" len="sm"/>
            <a:tailEnd type="none" w="sm" len="sm"/>
          </a:ln>
          <a:extLst>
            <a:ext uri="{909E8E84-426E-40DD-AFC4-6F175D3DCCD1}">
              <a14:hiddenFill xmlns:a14="http://schemas.microsoft.com/office/drawing/2010/main">
                <a:noFill/>
              </a14:hiddenFill>
            </a:ext>
          </a:extLst>
        </p:spPr>
        <p:txBody>
          <a:bodyPr wrap="none" lIns="92075" tIns="46038" rIns="92075" bIns="46038" anchor="ctr"/>
          <a:lstStyle/>
          <a:p>
            <a:endParaRPr lang="en-US" dirty="0"/>
          </a:p>
        </p:txBody>
      </p:sp>
      <p:graphicFrame>
        <p:nvGraphicFramePr>
          <p:cNvPr id="291845" name="Object 5"/>
          <p:cNvGraphicFramePr>
            <a:graphicFrameLocks noGrp="1" noChangeAspect="1"/>
          </p:cNvGraphicFramePr>
          <p:nvPr>
            <p:ph sz="half" idx="1"/>
            <p:extLst>
              <p:ext uri="{D42A27DB-BD31-4B8C-83A1-F6EECF244321}">
                <p14:modId xmlns:p14="http://schemas.microsoft.com/office/powerpoint/2010/main" val="3665493163"/>
              </p:ext>
            </p:extLst>
          </p:nvPr>
        </p:nvGraphicFramePr>
        <p:xfrm>
          <a:off x="4724400" y="2522538"/>
          <a:ext cx="4191000" cy="2439807"/>
        </p:xfrm>
        <a:graphic>
          <a:graphicData uri="http://schemas.openxmlformats.org/presentationml/2006/ole">
            <mc:AlternateContent xmlns:mc="http://schemas.openxmlformats.org/markup-compatibility/2006">
              <mc:Choice xmlns:v="urn:schemas-microsoft-com:vml" Requires="v">
                <p:oleObj spid="_x0000_s5503" name="Chart" r:id="rId6" imgW="11239474" imgH="6538007" progId="MSGraph.Chart.8">
                  <p:embed followColorScheme="full"/>
                </p:oleObj>
              </mc:Choice>
              <mc:Fallback>
                <p:oleObj name="Chart" r:id="rId6" imgW="11239474" imgH="6538007" progId="MSGraph.Chart.8">
                  <p:embed followColorScheme="full"/>
                  <p:pic>
                    <p:nvPicPr>
                      <p:cNvPr id="0" name=""/>
                      <p:cNvPicPr>
                        <a:picLocks noChangeAspect="1" noChangeArrowheads="1"/>
                      </p:cNvPicPr>
                      <p:nvPr/>
                    </p:nvPicPr>
                    <p:blipFill>
                      <a:blip r:embed="rId7"/>
                      <a:srcRect/>
                      <a:stretch>
                        <a:fillRect/>
                      </a:stretch>
                    </p:blipFill>
                    <p:spPr bwMode="auto">
                      <a:xfrm>
                        <a:off x="4724400" y="2522538"/>
                        <a:ext cx="4191000" cy="2439807"/>
                      </a:xfrm>
                      <a:prstGeom prst="rect">
                        <a:avLst/>
                      </a:prstGeom>
                      <a:noFill/>
                      <a:ln>
                        <a:noFill/>
                      </a:ln>
                      <a:extLst/>
                    </p:spPr>
                  </p:pic>
                </p:oleObj>
              </mc:Fallback>
            </mc:AlternateContent>
          </a:graphicData>
        </a:graphic>
      </p:graphicFrame>
      <p:sp>
        <p:nvSpPr>
          <p:cNvPr id="724998" name="Line 6"/>
          <p:cNvSpPr>
            <a:spLocks noChangeShapeType="1"/>
          </p:cNvSpPr>
          <p:nvPr/>
        </p:nvSpPr>
        <p:spPr bwMode="auto">
          <a:xfrm>
            <a:off x="5127625" y="3275013"/>
            <a:ext cx="3635375" cy="1587"/>
          </a:xfrm>
          <a:prstGeom prst="line">
            <a:avLst/>
          </a:prstGeom>
          <a:noFill/>
          <a:ln w="5715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lIns="92075" tIns="46038" rIns="92075" bIns="46038" anchor="ctr"/>
          <a:lstStyle/>
          <a:p>
            <a:endParaRPr lang="en-US" dirty="0"/>
          </a:p>
        </p:txBody>
      </p:sp>
      <p:sp>
        <p:nvSpPr>
          <p:cNvPr id="724999" name="Text Box 7"/>
          <p:cNvSpPr txBox="1">
            <a:spLocks noChangeArrowheads="1"/>
          </p:cNvSpPr>
          <p:nvPr/>
        </p:nvSpPr>
        <p:spPr bwMode="auto">
          <a:xfrm>
            <a:off x="533603" y="6227802"/>
            <a:ext cx="601959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1"/>
              </a:buClr>
              <a:buChar char="•"/>
              <a:defRPr sz="3200">
                <a:solidFill>
                  <a:schemeClr val="tx1"/>
                </a:solidFill>
                <a:latin typeface="Arial" panose="020B0604020202020204" pitchFamily="34" charset="0"/>
              </a:defRPr>
            </a:lvl1pPr>
            <a:lvl2pPr marL="742950" indent="-285750">
              <a:spcBef>
                <a:spcPct val="20000"/>
              </a:spcBef>
              <a:buClr>
                <a:schemeClr val="tx1"/>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chemeClr val="tx1"/>
              </a:buClr>
              <a:buFont typeface="Wingdings" panose="05000000000000000000" pitchFamily="2" charset="2"/>
              <a:buChar char="Ø"/>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ClrTx/>
              <a:buFontTx/>
              <a:buNone/>
            </a:pPr>
            <a:r>
              <a:rPr lang="en-US" altLang="en-US" sz="1800" dirty="0">
                <a:solidFill>
                  <a:schemeClr val="bg1"/>
                </a:solidFill>
              </a:rPr>
              <a:t>Eugene Litvak, PhD, </a:t>
            </a:r>
            <a:r>
              <a:rPr lang="en-US" altLang="en-US" sz="1800" dirty="0" smtClean="0">
                <a:solidFill>
                  <a:schemeClr val="bg1"/>
                </a:solidFill>
              </a:rPr>
              <a:t>Institute for Healthcare Optimization</a:t>
            </a:r>
            <a:endParaRPr lang="en-US" altLang="en-US" sz="1800" dirty="0">
              <a:solidFill>
                <a:schemeClr val="bg1"/>
              </a:solidFill>
            </a:endParaRPr>
          </a:p>
          <a:p>
            <a:pPr eaLnBrk="1" hangingPunct="1">
              <a:spcBef>
                <a:spcPct val="0"/>
              </a:spcBef>
              <a:buClrTx/>
              <a:buFontTx/>
              <a:buNone/>
            </a:pPr>
            <a:endParaRPr lang="en-US" altLang="en-US" sz="1200" dirty="0">
              <a:solidFill>
                <a:schemeClr val="bg1"/>
              </a:solidFill>
            </a:endParaRPr>
          </a:p>
        </p:txBody>
      </p:sp>
      <p:sp>
        <p:nvSpPr>
          <p:cNvPr id="3" name="TextBox 2"/>
          <p:cNvSpPr txBox="1"/>
          <p:nvPr/>
        </p:nvSpPr>
        <p:spPr>
          <a:xfrm>
            <a:off x="838200" y="1455003"/>
            <a:ext cx="7696200" cy="830997"/>
          </a:xfrm>
          <a:prstGeom prst="rect">
            <a:avLst/>
          </a:prstGeom>
          <a:noFill/>
        </p:spPr>
        <p:txBody>
          <a:bodyPr wrap="square" rtlCol="0">
            <a:spAutoFit/>
          </a:bodyPr>
          <a:lstStyle/>
          <a:p>
            <a:pPr>
              <a:spcBef>
                <a:spcPts val="576"/>
              </a:spcBef>
            </a:pPr>
            <a:r>
              <a:rPr lang="en-US" sz="2400" dirty="0" smtClean="0">
                <a:latin typeface="Times New Roman" panose="02020603050405020304" pitchFamily="18" charset="0"/>
                <a:cs typeface="Times New Roman" panose="02020603050405020304" pitchFamily="18" charset="0"/>
              </a:rPr>
              <a:t>What nurse staffing is needed to consistently provide safe and quality care?</a:t>
            </a:r>
          </a:p>
        </p:txBody>
      </p:sp>
      <p:sp>
        <p:nvSpPr>
          <p:cNvPr id="5" name="TextBox 4"/>
          <p:cNvSpPr txBox="1"/>
          <p:nvPr/>
        </p:nvSpPr>
        <p:spPr>
          <a:xfrm>
            <a:off x="685800" y="4876800"/>
            <a:ext cx="3586879" cy="369332"/>
          </a:xfrm>
          <a:prstGeom prst="rect">
            <a:avLst/>
          </a:prstGeom>
          <a:noFill/>
        </p:spPr>
        <p:txBody>
          <a:bodyPr wrap="none" rtlCol="0">
            <a:spAutoFit/>
          </a:bodyPr>
          <a:lstStyle/>
          <a:p>
            <a:pPr>
              <a:spcBef>
                <a:spcPts val="576"/>
              </a:spcBef>
            </a:pPr>
            <a:r>
              <a:rPr lang="en-US" dirty="0" smtClean="0">
                <a:latin typeface="Times New Roman" panose="02020603050405020304" pitchFamily="18" charset="0"/>
                <a:cs typeface="Times New Roman" panose="02020603050405020304" pitchFamily="18" charset="0"/>
              </a:rPr>
              <a:t>Staffing for &gt;95% census/occupancy</a:t>
            </a:r>
          </a:p>
        </p:txBody>
      </p:sp>
      <p:sp>
        <p:nvSpPr>
          <p:cNvPr id="14" name="TextBox 13"/>
          <p:cNvSpPr txBox="1"/>
          <p:nvPr/>
        </p:nvSpPr>
        <p:spPr>
          <a:xfrm>
            <a:off x="5029200" y="4876800"/>
            <a:ext cx="3997248" cy="369332"/>
          </a:xfrm>
          <a:prstGeom prst="rect">
            <a:avLst/>
          </a:prstGeom>
          <a:noFill/>
        </p:spPr>
        <p:txBody>
          <a:bodyPr wrap="none" rtlCol="0">
            <a:spAutoFit/>
          </a:bodyPr>
          <a:lstStyle/>
          <a:p>
            <a:pPr>
              <a:spcBef>
                <a:spcPts val="576"/>
              </a:spcBef>
            </a:pPr>
            <a:r>
              <a:rPr lang="en-US" dirty="0" smtClean="0">
                <a:latin typeface="Times New Roman" panose="02020603050405020304" pitchFamily="18" charset="0"/>
                <a:cs typeface="Times New Roman" panose="02020603050405020304" pitchFamily="18" charset="0"/>
              </a:rPr>
              <a:t>Staffing for &gt; average census/occupancy</a:t>
            </a:r>
          </a:p>
        </p:txBody>
      </p:sp>
    </p:spTree>
    <p:extLst>
      <p:ext uri="{BB962C8B-B14F-4D97-AF65-F5344CB8AC3E}">
        <p14:creationId xmlns:p14="http://schemas.microsoft.com/office/powerpoint/2010/main" val="27154533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1843"/>
                                        </p:tgtEl>
                                        <p:attrNameLst>
                                          <p:attrName>style.visibility</p:attrName>
                                        </p:attrNameLst>
                                      </p:cBhvr>
                                      <p:to>
                                        <p:strVal val="visible"/>
                                      </p:to>
                                    </p:set>
                                    <p:animEffect transition="in" filter="wipe(left)">
                                      <p:cBhvr>
                                        <p:cTn id="7" dur="500"/>
                                        <p:tgtEl>
                                          <p:spTgt spid="291843"/>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91845"/>
                                        </p:tgtEl>
                                        <p:attrNameLst>
                                          <p:attrName>style.visibility</p:attrName>
                                        </p:attrNameLst>
                                      </p:cBhvr>
                                      <p:to>
                                        <p:strVal val="visible"/>
                                      </p:to>
                                    </p:set>
                                    <p:animEffect transition="in" filter="wipe(left)">
                                      <p:cBhvr>
                                        <p:cTn id="11" dur="500"/>
                                        <p:tgtEl>
                                          <p:spTgt spid="291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291843" grpId="0"/>
      <p:bldOleChart spid="2918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415635"/>
            <a:ext cx="7772401" cy="762000"/>
          </a:xfrm>
        </p:spPr>
        <p:txBody>
          <a:bodyPr/>
          <a:lstStyle/>
          <a:p>
            <a:r>
              <a:rPr lang="en-US" sz="2800" dirty="0"/>
              <a:t>Nurse </a:t>
            </a:r>
            <a:r>
              <a:rPr lang="en-US" sz="2800" dirty="0" smtClean="0"/>
              <a:t>Staffing</a:t>
            </a:r>
            <a:r>
              <a:rPr lang="en-US" sz="2800" dirty="0"/>
              <a:t>, </a:t>
            </a:r>
            <a:r>
              <a:rPr lang="en-US" sz="2800" dirty="0" smtClean="0"/>
              <a:t>Hospital </a:t>
            </a:r>
            <a:r>
              <a:rPr lang="en-US" sz="2800" dirty="0"/>
              <a:t>O</a:t>
            </a:r>
            <a:r>
              <a:rPr lang="en-US" sz="2800" dirty="0" smtClean="0"/>
              <a:t>perations</a:t>
            </a:r>
            <a:r>
              <a:rPr lang="en-US" sz="2800" dirty="0"/>
              <a:t>, </a:t>
            </a:r>
            <a:r>
              <a:rPr lang="en-US" sz="2800" dirty="0" smtClean="0"/>
              <a:t>Care </a:t>
            </a:r>
            <a:r>
              <a:rPr lang="en-US" sz="2800" dirty="0"/>
              <a:t>Q</a:t>
            </a:r>
            <a:r>
              <a:rPr lang="en-US" sz="2800" dirty="0" smtClean="0"/>
              <a:t>uality</a:t>
            </a:r>
            <a:r>
              <a:rPr lang="en-US" sz="2800" dirty="0"/>
              <a:t>, and </a:t>
            </a:r>
            <a:r>
              <a:rPr lang="en-US" sz="2800" dirty="0" smtClean="0"/>
              <a:t>Common </a:t>
            </a:r>
            <a:r>
              <a:rPr lang="en-US" sz="2800" dirty="0"/>
              <a:t>S</a:t>
            </a:r>
            <a:r>
              <a:rPr lang="en-US" sz="2800" dirty="0" smtClean="0"/>
              <a:t>ense</a:t>
            </a:r>
            <a:r>
              <a:rPr lang="en-US" dirty="0"/>
              <a:t/>
            </a:r>
            <a:br>
              <a:rPr lang="en-US" dirty="0"/>
            </a:br>
            <a:endParaRPr lang="en-US" dirty="0"/>
          </a:p>
        </p:txBody>
      </p:sp>
      <p:sp>
        <p:nvSpPr>
          <p:cNvPr id="7" name="Content Placeholder 6"/>
          <p:cNvSpPr>
            <a:spLocks noGrp="1"/>
          </p:cNvSpPr>
          <p:nvPr>
            <p:ph idx="1"/>
          </p:nvPr>
        </p:nvSpPr>
        <p:spPr/>
        <p:txBody>
          <a:bodyPr>
            <a:normAutofit/>
          </a:bodyPr>
          <a:lstStyle/>
          <a:p>
            <a:pPr marL="0" indent="0">
              <a:buNone/>
            </a:pPr>
            <a:r>
              <a:rPr lang="en-US" sz="2400" i="1" dirty="0" smtClean="0"/>
              <a:t>1.  Staff </a:t>
            </a:r>
            <a:r>
              <a:rPr lang="en-US" sz="2400" i="1" dirty="0"/>
              <a:t>hospitals 24/7 according to the peaks in both bed occupancy and admissions</a:t>
            </a:r>
            <a:r>
              <a:rPr lang="en-US" sz="2400" dirty="0" smtClean="0"/>
              <a:t>.</a:t>
            </a:r>
          </a:p>
          <a:p>
            <a:pPr marL="0" indent="0">
              <a:buNone/>
            </a:pPr>
            <a:r>
              <a:rPr lang="en-US" sz="2400" i="1" dirty="0" smtClean="0"/>
              <a:t>2.  Be </a:t>
            </a:r>
            <a:r>
              <a:rPr lang="en-US" sz="2400" i="1" dirty="0"/>
              <a:t>"creative" by introducing dynamic PNRs that will fluctuate in a synchronous manner with census and </a:t>
            </a:r>
            <a:r>
              <a:rPr lang="en-US" sz="2400" i="1" dirty="0" smtClean="0"/>
              <a:t>admissions</a:t>
            </a:r>
          </a:p>
          <a:p>
            <a:pPr marL="0" indent="0">
              <a:buNone/>
            </a:pPr>
            <a:r>
              <a:rPr lang="en-US" sz="2400" i="1" dirty="0"/>
              <a:t>3. </a:t>
            </a:r>
            <a:r>
              <a:rPr lang="en-US" sz="2400" i="1" dirty="0" smtClean="0"/>
              <a:t> Legislate PNRs</a:t>
            </a:r>
          </a:p>
          <a:p>
            <a:pPr marL="0" indent="0">
              <a:buNone/>
            </a:pPr>
            <a:r>
              <a:rPr lang="en-US" sz="2400" i="1" dirty="0"/>
              <a:t>4. Preserve the status quo and do nothing</a:t>
            </a:r>
            <a:r>
              <a:rPr lang="en-US" sz="2400" dirty="0" smtClean="0"/>
              <a:t>.</a:t>
            </a:r>
          </a:p>
          <a:p>
            <a:pPr marL="0" indent="0">
              <a:buNone/>
            </a:pPr>
            <a:r>
              <a:rPr lang="en-US" sz="2400" i="1" dirty="0"/>
              <a:t>5. Change hospital patient flow management</a:t>
            </a:r>
            <a:r>
              <a:rPr lang="en-US" sz="2400" dirty="0"/>
              <a:t>.</a:t>
            </a:r>
          </a:p>
        </p:txBody>
      </p:sp>
      <p:sp>
        <p:nvSpPr>
          <p:cNvPr id="8" name="Text Placeholder 7"/>
          <p:cNvSpPr>
            <a:spLocks noGrp="1"/>
          </p:cNvSpPr>
          <p:nvPr>
            <p:ph type="body" sz="quarter" idx="10"/>
          </p:nvPr>
        </p:nvSpPr>
        <p:spPr>
          <a:xfrm>
            <a:off x="457200" y="6172200"/>
            <a:ext cx="7620000" cy="609600"/>
          </a:xfrm>
        </p:spPr>
        <p:txBody>
          <a:bodyPr/>
          <a:lstStyle/>
          <a:p>
            <a:r>
              <a:rPr lang="en-US" dirty="0" smtClean="0">
                <a:ea typeface="ＭＳ Ｐゴシック" pitchFamily="-108" charset="-128"/>
              </a:rPr>
              <a:t>Litvak </a:t>
            </a:r>
            <a:r>
              <a:rPr lang="en-US" dirty="0">
                <a:ea typeface="ＭＳ Ｐゴシック" pitchFamily="-108" charset="-128"/>
              </a:rPr>
              <a:t>E, Laskowski-Jones,L; Nurse staffing, hospital operations, care quality, and common sense; </a:t>
            </a:r>
            <a:r>
              <a:rPr lang="en-US" i="1" dirty="0">
                <a:ea typeface="ＭＳ Ｐゴシック" pitchFamily="-108" charset="-128"/>
              </a:rPr>
              <a:t>Nursing</a:t>
            </a:r>
            <a:r>
              <a:rPr lang="en-US" dirty="0">
                <a:ea typeface="ＭＳ Ｐゴシック" pitchFamily="-108" charset="-128"/>
              </a:rPr>
              <a:t>, August 2011. </a:t>
            </a:r>
          </a:p>
          <a:p>
            <a:endParaRPr lang="en-US" dirty="0"/>
          </a:p>
        </p:txBody>
      </p:sp>
    </p:spTree>
    <p:extLst>
      <p:ext uri="{BB962C8B-B14F-4D97-AF65-F5344CB8AC3E}">
        <p14:creationId xmlns:p14="http://schemas.microsoft.com/office/powerpoint/2010/main" val="4938970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9035"/>
          </a:xfrm>
        </p:spPr>
        <p:txBody>
          <a:bodyPr>
            <a:normAutofit fontScale="90000"/>
          </a:bodyPr>
          <a:lstStyle/>
          <a:p>
            <a:r>
              <a:rPr lang="en-US" sz="3600" dirty="0" smtClean="0"/>
              <a:t>Real-Time Demand </a:t>
            </a:r>
            <a:r>
              <a:rPr lang="en-US" sz="3600" dirty="0"/>
              <a:t>and </a:t>
            </a:r>
            <a:r>
              <a:rPr lang="en-US" sz="3600" dirty="0" smtClean="0"/>
              <a:t>Capacity (RTDC)  Management Processes</a:t>
            </a:r>
            <a:r>
              <a:rPr lang="en-US" dirty="0"/>
              <a:t/>
            </a:r>
            <a:br>
              <a:rPr lang="en-US" dirty="0"/>
            </a:br>
            <a:endParaRPr lang="en-US" dirty="0"/>
          </a:p>
        </p:txBody>
      </p:sp>
      <p:sp>
        <p:nvSpPr>
          <p:cNvPr id="5" name="Text Placeholder 4"/>
          <p:cNvSpPr>
            <a:spLocks noGrp="1"/>
          </p:cNvSpPr>
          <p:nvPr>
            <p:ph type="body" sz="quarter" idx="10"/>
          </p:nvPr>
        </p:nvSpPr>
        <p:spPr>
          <a:xfrm>
            <a:off x="533400" y="6248400"/>
            <a:ext cx="7620000" cy="609600"/>
          </a:xfrm>
        </p:spPr>
        <p:txBody>
          <a:bodyPr/>
          <a:lstStyle/>
          <a:p>
            <a:r>
              <a:rPr lang="en-US" dirty="0">
                <a:latin typeface="Arial"/>
              </a:rPr>
              <a:t>Using Real-Time Demand Capacity Management to Improve Hospitalwide Patient Flow;  Resar, R; Nolan, K; Kaczynski, M, Jenson, K; The Joint Commission Journal on Quality and Patient Safety; May 2010, Vol 37, No 5</a:t>
            </a:r>
          </a:p>
          <a:p>
            <a:endParaRPr lang="en-US" dirty="0"/>
          </a:p>
        </p:txBody>
      </p:sp>
      <p:pic>
        <p:nvPicPr>
          <p:cNvPr id="7" name="Picture 6"/>
          <p:cNvPicPr>
            <a:picLocks noChangeAspect="1"/>
          </p:cNvPicPr>
          <p:nvPr/>
        </p:nvPicPr>
        <p:blipFill>
          <a:blip r:embed="rId2"/>
          <a:stretch>
            <a:fillRect/>
          </a:stretch>
        </p:blipFill>
        <p:spPr>
          <a:xfrm>
            <a:off x="1506520" y="1640063"/>
            <a:ext cx="5959692" cy="4227337"/>
          </a:xfrm>
          <a:prstGeom prst="rect">
            <a:avLst/>
          </a:prstGeom>
        </p:spPr>
      </p:pic>
    </p:spTree>
    <p:extLst>
      <p:ext uri="{BB962C8B-B14F-4D97-AF65-F5344CB8AC3E}">
        <p14:creationId xmlns:p14="http://schemas.microsoft.com/office/powerpoint/2010/main" val="148071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217" y="378948"/>
            <a:ext cx="7855384" cy="762000"/>
          </a:xfrm>
        </p:spPr>
        <p:txBody>
          <a:bodyPr/>
          <a:lstStyle/>
          <a:p>
            <a:r>
              <a:rPr lang="en-US" sz="3600" dirty="0" smtClean="0"/>
              <a:t>Results at UPMC</a:t>
            </a:r>
            <a:endParaRPr lang="en-US" sz="3600" dirty="0"/>
          </a:p>
        </p:txBody>
      </p:sp>
      <p:pic>
        <p:nvPicPr>
          <p:cNvPr id="8" name="Picture 7"/>
          <p:cNvPicPr>
            <a:picLocks noChangeAspect="1"/>
          </p:cNvPicPr>
          <p:nvPr/>
        </p:nvPicPr>
        <p:blipFill>
          <a:blip r:embed="rId2"/>
          <a:stretch>
            <a:fillRect/>
          </a:stretch>
        </p:blipFill>
        <p:spPr>
          <a:xfrm>
            <a:off x="228600" y="3581400"/>
            <a:ext cx="4511482" cy="2191292"/>
          </a:xfrm>
          <a:prstGeom prst="rect">
            <a:avLst/>
          </a:prstGeom>
        </p:spPr>
      </p:pic>
      <p:pic>
        <p:nvPicPr>
          <p:cNvPr id="10" name="Picture 9"/>
          <p:cNvPicPr>
            <a:picLocks noChangeAspect="1"/>
          </p:cNvPicPr>
          <p:nvPr/>
        </p:nvPicPr>
        <p:blipFill>
          <a:blip r:embed="rId3"/>
          <a:stretch>
            <a:fillRect/>
          </a:stretch>
        </p:blipFill>
        <p:spPr>
          <a:xfrm>
            <a:off x="311582" y="1272595"/>
            <a:ext cx="4177435" cy="2317159"/>
          </a:xfrm>
          <a:prstGeom prst="rect">
            <a:avLst/>
          </a:prstGeom>
        </p:spPr>
      </p:pic>
      <p:pic>
        <p:nvPicPr>
          <p:cNvPr id="11" name="Picture 10"/>
          <p:cNvPicPr>
            <a:picLocks noChangeAspect="1"/>
          </p:cNvPicPr>
          <p:nvPr/>
        </p:nvPicPr>
        <p:blipFill>
          <a:blip r:embed="rId4"/>
          <a:stretch>
            <a:fillRect/>
          </a:stretch>
        </p:blipFill>
        <p:spPr>
          <a:xfrm>
            <a:off x="4438366" y="1184830"/>
            <a:ext cx="4686868" cy="2404923"/>
          </a:xfrm>
          <a:prstGeom prst="rect">
            <a:avLst/>
          </a:prstGeom>
        </p:spPr>
      </p:pic>
      <p:pic>
        <p:nvPicPr>
          <p:cNvPr id="12" name="Picture 11"/>
          <p:cNvPicPr>
            <a:picLocks noChangeAspect="1"/>
          </p:cNvPicPr>
          <p:nvPr/>
        </p:nvPicPr>
        <p:blipFill>
          <a:blip r:embed="rId5"/>
          <a:stretch>
            <a:fillRect/>
          </a:stretch>
        </p:blipFill>
        <p:spPr>
          <a:xfrm>
            <a:off x="4648200" y="3760973"/>
            <a:ext cx="4267200" cy="2011719"/>
          </a:xfrm>
          <a:prstGeom prst="rect">
            <a:avLst/>
          </a:prstGeom>
        </p:spPr>
      </p:pic>
      <p:sp>
        <p:nvSpPr>
          <p:cNvPr id="9" name="TextBox 8"/>
          <p:cNvSpPr txBox="1"/>
          <p:nvPr/>
        </p:nvSpPr>
        <p:spPr>
          <a:xfrm>
            <a:off x="271676" y="6027003"/>
            <a:ext cx="8229600" cy="1077218"/>
          </a:xfrm>
          <a:prstGeom prst="rect">
            <a:avLst/>
          </a:prstGeom>
          <a:noFill/>
        </p:spPr>
        <p:txBody>
          <a:bodyPr wrap="square" rtlCol="0">
            <a:spAutoFit/>
          </a:bodyPr>
          <a:lstStyle/>
          <a:p>
            <a:r>
              <a:rPr lang="en-US" sz="1600" dirty="0" smtClean="0">
                <a:solidFill>
                  <a:schemeClr val="bg1"/>
                </a:solidFill>
              </a:rPr>
              <a:t>Resar, ,</a:t>
            </a:r>
            <a:r>
              <a:rPr lang="en-US" sz="1600" i="1" dirty="0"/>
              <a:t> </a:t>
            </a:r>
            <a:r>
              <a:rPr lang="en-US" sz="1600" i="1" dirty="0">
                <a:solidFill>
                  <a:schemeClr val="bg1"/>
                </a:solidFill>
              </a:rPr>
              <a:t>Roger Resar, M.D.; Kevin Nolan, M.A.; Deborah Kaczynski, M.S.; Kirk Jensen, M.D., M.B.A., F.A.C.E.P.</a:t>
            </a:r>
            <a:r>
              <a:rPr lang="en-US" sz="1600" dirty="0" smtClean="0">
                <a:solidFill>
                  <a:schemeClr val="bg1"/>
                </a:solidFill>
              </a:rPr>
              <a:t> , </a:t>
            </a:r>
            <a:r>
              <a:rPr lang="en-US" sz="1600" dirty="0"/>
              <a:t> </a:t>
            </a:r>
            <a:r>
              <a:rPr lang="en-US" sz="1600" dirty="0" smtClean="0"/>
              <a:t> </a:t>
            </a:r>
            <a:r>
              <a:rPr lang="en-US" sz="1600" dirty="0">
                <a:solidFill>
                  <a:schemeClr val="bg1"/>
                </a:solidFill>
              </a:rPr>
              <a:t>Management </a:t>
            </a:r>
            <a:r>
              <a:rPr lang="en-US" sz="1600" dirty="0" smtClean="0">
                <a:solidFill>
                  <a:schemeClr val="bg1"/>
                </a:solidFill>
              </a:rPr>
              <a:t>to Improve Hospital wide </a:t>
            </a:r>
            <a:r>
              <a:rPr lang="en-US" sz="1600" dirty="0">
                <a:solidFill>
                  <a:schemeClr val="bg1"/>
                </a:solidFill>
              </a:rPr>
              <a:t>Patient </a:t>
            </a:r>
            <a:r>
              <a:rPr lang="en-US" sz="1600" dirty="0" smtClean="0">
                <a:solidFill>
                  <a:schemeClr val="bg1"/>
                </a:solidFill>
              </a:rPr>
              <a:t>Flow, Joint Commission  Journal on Quality and Safety, May </a:t>
            </a:r>
            <a:r>
              <a:rPr lang="en-US" sz="1600" dirty="0">
                <a:solidFill>
                  <a:schemeClr val="bg1"/>
                </a:solidFill>
              </a:rPr>
              <a:t>2011 Volume 37 Number </a:t>
            </a:r>
            <a:r>
              <a:rPr lang="en-US" sz="1600" dirty="0" smtClean="0">
                <a:solidFill>
                  <a:schemeClr val="bg1"/>
                </a:solidFill>
              </a:rPr>
              <a:t>5, pp 218-227 </a:t>
            </a:r>
            <a:r>
              <a:rPr lang="en-US" sz="1600" dirty="0" smtClean="0"/>
              <a:t>r</a:t>
            </a:r>
            <a:endParaRPr lang="en-US" sz="1600" dirty="0"/>
          </a:p>
        </p:txBody>
      </p:sp>
    </p:spTree>
    <p:extLst>
      <p:ext uri="{BB962C8B-B14F-4D97-AF65-F5344CB8AC3E}">
        <p14:creationId xmlns:p14="http://schemas.microsoft.com/office/powerpoint/2010/main" val="23911667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33" name="Rectangle 41"/>
          <p:cNvSpPr>
            <a:spLocks noGrp="1" noChangeArrowheads="1"/>
          </p:cNvSpPr>
          <p:nvPr>
            <p:ph type="title"/>
          </p:nvPr>
        </p:nvSpPr>
        <p:spPr>
          <a:xfrm>
            <a:off x="381000" y="381000"/>
            <a:ext cx="3810000" cy="762000"/>
          </a:xfrm>
        </p:spPr>
        <p:txBody>
          <a:bodyPr anchorCtr="0">
            <a:normAutofit fontScale="90000"/>
          </a:bodyPr>
          <a:lstStyle/>
          <a:p>
            <a:pPr eaLnBrk="1" hangingPunct="1">
              <a:defRPr/>
            </a:pPr>
            <a:r>
              <a:rPr lang="en-US" altLang="en-US" sz="3200" dirty="0" smtClean="0"/>
              <a:t>Surge Plan Concepts</a:t>
            </a:r>
          </a:p>
        </p:txBody>
      </p:sp>
      <p:graphicFrame>
        <p:nvGraphicFramePr>
          <p:cNvPr id="84995" name="Group 3"/>
          <p:cNvGraphicFramePr>
            <a:graphicFrameLocks noGrp="1"/>
          </p:cNvGraphicFramePr>
          <p:nvPr>
            <p:ph type="pic" sz="quarter" idx="10"/>
            <p:extLst>
              <p:ext uri="{D42A27DB-BD31-4B8C-83A1-F6EECF244321}">
                <p14:modId xmlns:p14="http://schemas.microsoft.com/office/powerpoint/2010/main" val="857419005"/>
              </p:ext>
            </p:extLst>
          </p:nvPr>
        </p:nvGraphicFramePr>
        <p:xfrm>
          <a:off x="4343401" y="228600"/>
          <a:ext cx="4663440" cy="2362200"/>
        </p:xfrm>
        <a:graphic>
          <a:graphicData uri="http://schemas.openxmlformats.org/drawingml/2006/table">
            <a:tbl>
              <a:tblPr/>
              <a:tblGrid>
                <a:gridCol w="1055371"/>
                <a:gridCol w="880110"/>
                <a:gridCol w="960118"/>
                <a:gridCol w="975361"/>
                <a:gridCol w="792480"/>
              </a:tblGrid>
              <a:tr h="533400">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tx1"/>
                          </a:solidFill>
                          <a:effectLst/>
                          <a:latin typeface="+mn-lt"/>
                        </a:rPr>
                        <a:t>Green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300" b="1" i="0" u="none" strike="noStrike" cap="none" normalizeH="0" baseline="0" dirty="0" smtClean="0">
                        <a:ln>
                          <a:noFill/>
                        </a:ln>
                        <a:solidFill>
                          <a:schemeClr val="tx1"/>
                        </a:solidFill>
                        <a:effectLst/>
                        <a:latin typeface="+mn-lt"/>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tx1"/>
                          </a:solidFill>
                          <a:effectLst/>
                          <a:latin typeface="+mn-lt"/>
                        </a:rPr>
                        <a:t>Yellow</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300" b="1" i="0" u="none" strike="noStrike" cap="none" normalizeH="0" baseline="0" dirty="0" smtClean="0">
                        <a:ln>
                          <a:noFill/>
                        </a:ln>
                        <a:solidFill>
                          <a:schemeClr val="tx1"/>
                        </a:solidFill>
                        <a:effectLst/>
                        <a:latin typeface="+mn-lt"/>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tx1"/>
                          </a:solidFill>
                          <a:effectLst/>
                          <a:latin typeface="+mn-lt"/>
                        </a:rPr>
                        <a:t>Orange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300" b="1" i="0" u="none" strike="noStrike" cap="none" normalizeH="0" baseline="0" dirty="0" smtClean="0">
                        <a:ln>
                          <a:noFill/>
                        </a:ln>
                        <a:solidFill>
                          <a:schemeClr val="tx1"/>
                        </a:solidFill>
                        <a:effectLst/>
                        <a:latin typeface="+mn-lt"/>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tx1"/>
                          </a:solidFill>
                          <a:effectLst/>
                          <a:latin typeface="+mn-lt"/>
                        </a:rPr>
                        <a:t>Red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300" b="1" i="0" u="none" strike="noStrike" cap="none" normalizeH="0" baseline="0" dirty="0" smtClean="0">
                        <a:ln>
                          <a:noFill/>
                        </a:ln>
                        <a:solidFill>
                          <a:schemeClr val="tx1"/>
                        </a:solidFill>
                        <a:effectLst/>
                        <a:latin typeface="+mn-lt"/>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415925">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chemeClr val="tx1"/>
                          </a:solidFill>
                          <a:effectLst/>
                          <a:latin typeface="+mn-lt"/>
                        </a:rPr>
                        <a:t>Census</a:t>
                      </a: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15925">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chemeClr val="tx1"/>
                          </a:solidFill>
                          <a:effectLst/>
                          <a:latin typeface="+mn-lt"/>
                        </a:rPr>
                        <a:t>Acuity</a:t>
                      </a: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17513">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chemeClr val="tx1"/>
                          </a:solidFill>
                          <a:effectLst/>
                          <a:latin typeface="+mn-lt"/>
                        </a:rPr>
                        <a:t>Other</a:t>
                      </a: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15925">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chemeClr val="tx1"/>
                          </a:solidFill>
                          <a:effectLst/>
                          <a:latin typeface="+mn-lt"/>
                        </a:rPr>
                        <a:t>Staff</a:t>
                      </a: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hlink"/>
                        </a:buClr>
                        <a:defRPr sz="2800">
                          <a:solidFill>
                            <a:schemeClr val="tx1"/>
                          </a:solidFill>
                          <a:effectLst>
                            <a:outerShdw blurRad="38100" dist="38100" dir="2700000" algn="tl">
                              <a:srgbClr val="000000"/>
                            </a:outerShdw>
                          </a:effectLst>
                          <a:latin typeface="Garamond" panose="02020404030301010803" pitchFamily="18" charset="0"/>
                        </a:defRPr>
                      </a:lvl1pPr>
                      <a:lvl2pPr>
                        <a:spcBef>
                          <a:spcPct val="20000"/>
                        </a:spcBef>
                        <a:defRPr sz="2400">
                          <a:solidFill>
                            <a:schemeClr val="tx1"/>
                          </a:solidFill>
                          <a:effectLst>
                            <a:outerShdw blurRad="38100" dist="38100" dir="2700000" algn="tl">
                              <a:srgbClr val="000000"/>
                            </a:outerShdw>
                          </a:effectLst>
                          <a:latin typeface="Garamond" panose="02020404030301010803" pitchFamily="18" charset="0"/>
                        </a:defRPr>
                      </a:lvl2pPr>
                      <a:lvl3pPr>
                        <a:spcBef>
                          <a:spcPct val="20000"/>
                        </a:spcBef>
                        <a:buClr>
                          <a:schemeClr val="tx2"/>
                        </a:buClr>
                        <a:defRPr sz="2000">
                          <a:solidFill>
                            <a:schemeClr val="tx1"/>
                          </a:solidFill>
                          <a:effectLst>
                            <a:outerShdw blurRad="38100" dist="38100" dir="2700000" algn="tl">
                              <a:srgbClr val="000000"/>
                            </a:outerShdw>
                          </a:effectLst>
                          <a:latin typeface="Garamond" panose="02020404030301010803" pitchFamily="18" charset="0"/>
                        </a:defRPr>
                      </a:lvl3pPr>
                      <a:lvl4pPr>
                        <a:spcBef>
                          <a:spcPct val="20000"/>
                        </a:spcBef>
                        <a:defRPr>
                          <a:solidFill>
                            <a:schemeClr val="tx1"/>
                          </a:solidFill>
                          <a:effectLst>
                            <a:outerShdw blurRad="38100" dist="38100" dir="2700000" algn="tl">
                              <a:srgbClr val="000000"/>
                            </a:outerShdw>
                          </a:effectLst>
                          <a:latin typeface="Garamond" panose="02020404030301010803" pitchFamily="18" charset="0"/>
                        </a:defRPr>
                      </a:lvl4pPr>
                      <a:lvl5pPr>
                        <a:spcBef>
                          <a:spcPct val="20000"/>
                        </a:spcBef>
                        <a:buClr>
                          <a:schemeClr val="folHlink"/>
                        </a:buClr>
                        <a:defRPr>
                          <a:solidFill>
                            <a:schemeClr val="tx1"/>
                          </a:solidFill>
                          <a:effectLst>
                            <a:outerShdw blurRad="38100" dist="38100" dir="2700000" algn="tl">
                              <a:srgbClr val="000000"/>
                            </a:outerShdw>
                          </a:effectLst>
                          <a:latin typeface="Garamond" panose="02020404030301010803" pitchFamily="18" charset="0"/>
                        </a:defRPr>
                      </a:lvl5pPr>
                      <a:lvl6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6pPr>
                      <a:lvl7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7pPr>
                      <a:lvl8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8pPr>
                      <a:lvl9pPr fontAlgn="base">
                        <a:spcBef>
                          <a:spcPct val="20000"/>
                        </a:spcBef>
                        <a:spcAft>
                          <a:spcPct val="0"/>
                        </a:spcAft>
                        <a:buClr>
                          <a:schemeClr val="folHlink"/>
                        </a:buClr>
                        <a:defRPr>
                          <a:solidFill>
                            <a:schemeClr val="tx1"/>
                          </a:solidFill>
                          <a:effectLst>
                            <a:outerShdw blurRad="38100" dist="38100" dir="2700000" algn="tl">
                              <a:srgbClr val="000000"/>
                            </a:outerShdw>
                          </a:effectLst>
                          <a:latin typeface="Garamond" panose="02020404030301010803"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smtClean="0">
                        <a:ln>
                          <a:noFill/>
                        </a:ln>
                        <a:solidFill>
                          <a:schemeClr val="tx1"/>
                        </a:solidFill>
                        <a:effectLst/>
                        <a:latin typeface="Times New Roman" panose="02020603050405020304" pitchFamily="18" charset="0"/>
                      </a:endParaRPr>
                    </a:p>
                  </a:txBody>
                  <a:tcPr marL="193638" marR="1936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84994" name="Rectangle 2"/>
          <p:cNvSpPr>
            <a:spLocks noGrp="1" noChangeArrowheads="1"/>
          </p:cNvSpPr>
          <p:nvPr>
            <p:ph type="body" sz="half" idx="4294967295"/>
          </p:nvPr>
        </p:nvSpPr>
        <p:spPr>
          <a:xfrm>
            <a:off x="0" y="2438400"/>
            <a:ext cx="8382000" cy="4191000"/>
          </a:xfrm>
        </p:spPr>
        <p:txBody>
          <a:bodyPr/>
          <a:lstStyle/>
          <a:p>
            <a:pPr marL="0" indent="0" eaLnBrk="1" hangingPunct="1">
              <a:lnSpc>
                <a:spcPct val="80000"/>
              </a:lnSpc>
              <a:buNone/>
              <a:defRPr/>
            </a:pPr>
            <a:r>
              <a:rPr lang="en-US" altLang="en-US" sz="2400" b="1" dirty="0"/>
              <a:t> </a:t>
            </a:r>
            <a:r>
              <a:rPr lang="en-US" altLang="en-US" sz="2400" b="1" dirty="0" smtClean="0"/>
              <a:t>   </a:t>
            </a:r>
            <a:r>
              <a:rPr lang="en-US" altLang="en-US" sz="2400" dirty="0" smtClean="0"/>
              <a:t>STATUS</a:t>
            </a:r>
          </a:p>
          <a:p>
            <a:pPr lvl="1" eaLnBrk="1" hangingPunct="1">
              <a:lnSpc>
                <a:spcPct val="80000"/>
              </a:lnSpc>
              <a:defRPr/>
            </a:pPr>
            <a:r>
              <a:rPr lang="en-US" altLang="en-US" sz="2000" b="1" i="1" u="sng" dirty="0" smtClean="0">
                <a:solidFill>
                  <a:srgbClr val="00FF00"/>
                </a:solidFill>
              </a:rPr>
              <a:t>Green</a:t>
            </a:r>
          </a:p>
          <a:p>
            <a:pPr lvl="1" eaLnBrk="1" hangingPunct="1">
              <a:lnSpc>
                <a:spcPct val="80000"/>
              </a:lnSpc>
              <a:buFontTx/>
              <a:buNone/>
              <a:defRPr/>
            </a:pPr>
            <a:r>
              <a:rPr lang="en-US" altLang="en-US" sz="1600" dirty="0" smtClean="0"/>
              <a:t>	</a:t>
            </a:r>
            <a:r>
              <a:rPr lang="en-US" altLang="en-US" sz="2000" dirty="0" smtClean="0"/>
              <a:t>Reflects an optimally functioning system, a state of equilibrium, homeostasis.  Staff describe it as, a good day.</a:t>
            </a:r>
          </a:p>
          <a:p>
            <a:pPr lvl="1" eaLnBrk="1" hangingPunct="1">
              <a:lnSpc>
                <a:spcPct val="80000"/>
              </a:lnSpc>
              <a:defRPr/>
            </a:pPr>
            <a:r>
              <a:rPr lang="en-US" altLang="en-US" sz="1800" b="1" i="1" u="sng" dirty="0" smtClean="0">
                <a:solidFill>
                  <a:srgbClr val="FFFF00"/>
                </a:solidFill>
              </a:rPr>
              <a:t>Yellow</a:t>
            </a:r>
          </a:p>
          <a:p>
            <a:pPr lvl="1" eaLnBrk="1" hangingPunct="1">
              <a:lnSpc>
                <a:spcPct val="80000"/>
              </a:lnSpc>
              <a:buFontTx/>
              <a:buNone/>
              <a:defRPr/>
            </a:pPr>
            <a:r>
              <a:rPr lang="en-US" altLang="en-US" sz="2000" dirty="0" smtClean="0"/>
              <a:t>	Reflects the state of early triggers which identifies and allows the system to initiate early interventions.</a:t>
            </a:r>
          </a:p>
          <a:p>
            <a:pPr lvl="1" eaLnBrk="1" hangingPunct="1">
              <a:lnSpc>
                <a:spcPct val="80000"/>
              </a:lnSpc>
              <a:defRPr/>
            </a:pPr>
            <a:r>
              <a:rPr lang="en-US" altLang="en-US" sz="1800" b="1" i="1" u="sng" dirty="0" smtClean="0">
                <a:solidFill>
                  <a:srgbClr val="FF9900"/>
                </a:solidFill>
              </a:rPr>
              <a:t>Orange</a:t>
            </a:r>
          </a:p>
          <a:p>
            <a:pPr lvl="1" eaLnBrk="1" hangingPunct="1">
              <a:lnSpc>
                <a:spcPct val="80000"/>
              </a:lnSpc>
              <a:buFontTx/>
              <a:buNone/>
              <a:defRPr/>
            </a:pPr>
            <a:r>
              <a:rPr lang="en-US" altLang="en-US" sz="2000" dirty="0" smtClean="0"/>
              <a:t>	Reflects escalating demand without readily available capacity. In this state aggressive action required to avoid system overload and ultimate gridlock.</a:t>
            </a:r>
          </a:p>
          <a:p>
            <a:pPr lvl="1" eaLnBrk="1" hangingPunct="1">
              <a:lnSpc>
                <a:spcPct val="80000"/>
              </a:lnSpc>
              <a:defRPr/>
            </a:pPr>
            <a:r>
              <a:rPr lang="en-US" altLang="en-US" sz="1800" b="1" i="1" u="sng" dirty="0" smtClean="0">
                <a:solidFill>
                  <a:srgbClr val="FF0000"/>
                </a:solidFill>
              </a:rPr>
              <a:t>Red</a:t>
            </a:r>
          </a:p>
          <a:p>
            <a:pPr lvl="1" eaLnBrk="1" hangingPunct="1">
              <a:lnSpc>
                <a:spcPct val="80000"/>
              </a:lnSpc>
              <a:buFontTx/>
              <a:buNone/>
              <a:defRPr/>
            </a:pPr>
            <a:r>
              <a:rPr lang="en-US" altLang="en-US" sz="2000" dirty="0" smtClean="0"/>
              <a:t>	Reflects a state of  gridlock as a result of system overload. The system should respond by using its organizational Disaster Plan.</a:t>
            </a:r>
          </a:p>
        </p:txBody>
      </p:sp>
    </p:spTree>
    <p:extLst>
      <p:ext uri="{BB962C8B-B14F-4D97-AF65-F5344CB8AC3E}">
        <p14:creationId xmlns:p14="http://schemas.microsoft.com/office/powerpoint/2010/main" val="2276509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0"/>
          <p:cNvSpPr>
            <a:spLocks noChangeAspect="1" noChangeArrowheads="1"/>
          </p:cNvSpPr>
          <p:nvPr/>
        </p:nvSpPr>
        <p:spPr bwMode="auto">
          <a:xfrm>
            <a:off x="1219200" y="2952750"/>
            <a:ext cx="1600200" cy="1234440"/>
          </a:xfrm>
          <a:prstGeom prst="rect">
            <a:avLst/>
          </a:prstGeom>
          <a:solidFill>
            <a:srgbClr val="CC99FF"/>
          </a:solidFill>
          <a:ln w="28575">
            <a:solidFill>
              <a:schemeClr val="tx1"/>
            </a:solidFill>
            <a:miter lim="800000"/>
            <a:headEnd/>
            <a:tailEnd/>
          </a:ln>
        </p:spPr>
        <p:txBody>
          <a:bodyPr anchor="ctr"/>
          <a:lstStyle/>
          <a:p>
            <a:pPr algn="ctr"/>
            <a:r>
              <a:rPr lang="en-US" dirty="0"/>
              <a:t>Redesign the System</a:t>
            </a:r>
          </a:p>
        </p:txBody>
      </p:sp>
      <p:sp>
        <p:nvSpPr>
          <p:cNvPr id="3" name="Rectangle 9"/>
          <p:cNvSpPr>
            <a:spLocks noChangeAspect="1" noChangeArrowheads="1"/>
          </p:cNvSpPr>
          <p:nvPr/>
        </p:nvSpPr>
        <p:spPr bwMode="auto">
          <a:xfrm>
            <a:off x="3771898" y="4556760"/>
            <a:ext cx="4229102" cy="701040"/>
          </a:xfrm>
          <a:prstGeom prst="rect">
            <a:avLst/>
          </a:prstGeom>
          <a:solidFill>
            <a:srgbClr val="CC99FF"/>
          </a:solidFill>
          <a:ln w="28575">
            <a:solidFill>
              <a:schemeClr val="tx1"/>
            </a:solidFill>
            <a:miter lim="800000"/>
            <a:headEnd/>
            <a:tailEnd/>
          </a:ln>
        </p:spPr>
        <p:txBody>
          <a:bodyPr anchor="ctr"/>
          <a:lstStyle/>
          <a:p>
            <a:r>
              <a:rPr lang="en-US" sz="1600" dirty="0" smtClean="0"/>
              <a:t>S15 Reducing </a:t>
            </a:r>
            <a:r>
              <a:rPr lang="en-US" sz="1600" dirty="0"/>
              <a:t>unnecessary variations in care and managing LOS “outliers”</a:t>
            </a:r>
          </a:p>
        </p:txBody>
      </p:sp>
      <p:sp>
        <p:nvSpPr>
          <p:cNvPr id="4" name="Rectangle 9"/>
          <p:cNvSpPr>
            <a:spLocks noChangeAspect="1" noChangeArrowheads="1"/>
          </p:cNvSpPr>
          <p:nvPr/>
        </p:nvSpPr>
        <p:spPr bwMode="auto">
          <a:xfrm>
            <a:off x="3771898" y="3657600"/>
            <a:ext cx="4229102" cy="762000"/>
          </a:xfrm>
          <a:prstGeom prst="rect">
            <a:avLst/>
          </a:prstGeom>
          <a:solidFill>
            <a:srgbClr val="CC99FF"/>
          </a:solidFill>
          <a:ln w="28575">
            <a:solidFill>
              <a:schemeClr val="tx1"/>
            </a:solidFill>
            <a:miter lim="800000"/>
            <a:headEnd/>
            <a:tailEnd/>
          </a:ln>
        </p:spPr>
        <p:txBody>
          <a:bodyPr anchor="ctr"/>
          <a:lstStyle/>
          <a:p>
            <a:r>
              <a:rPr lang="en-US" sz="1600" dirty="0" smtClean="0"/>
              <a:t>S14 Service </a:t>
            </a:r>
            <a:r>
              <a:rPr lang="en-US" sz="1600" dirty="0"/>
              <a:t>Line Optimization (frail elders, SNF residents, stroke patients, etc.)</a:t>
            </a:r>
          </a:p>
        </p:txBody>
      </p:sp>
      <p:sp>
        <p:nvSpPr>
          <p:cNvPr id="5" name="Rectangle 9"/>
          <p:cNvSpPr>
            <a:spLocks noChangeAspect="1" noChangeArrowheads="1"/>
          </p:cNvSpPr>
          <p:nvPr/>
        </p:nvSpPr>
        <p:spPr bwMode="auto">
          <a:xfrm>
            <a:off x="3810000" y="2057400"/>
            <a:ext cx="4229102" cy="701040"/>
          </a:xfrm>
          <a:prstGeom prst="rect">
            <a:avLst/>
          </a:prstGeom>
          <a:solidFill>
            <a:srgbClr val="CC99FF"/>
          </a:solidFill>
          <a:ln w="28575">
            <a:solidFill>
              <a:schemeClr val="tx1"/>
            </a:solidFill>
            <a:miter lim="800000"/>
            <a:headEnd/>
            <a:tailEnd/>
          </a:ln>
        </p:spPr>
        <p:txBody>
          <a:bodyPr anchor="ctr"/>
          <a:lstStyle/>
          <a:p>
            <a:r>
              <a:rPr lang="en-US" sz="1600" dirty="0" smtClean="0"/>
              <a:t>S12 Improve </a:t>
            </a:r>
            <a:r>
              <a:rPr lang="en-US" sz="1600" dirty="0"/>
              <a:t>efficiencies and throughput in the OR, ED, ICUs and Med/Surg Units</a:t>
            </a:r>
          </a:p>
        </p:txBody>
      </p:sp>
      <p:sp>
        <p:nvSpPr>
          <p:cNvPr id="6" name="Left Brace 5"/>
          <p:cNvSpPr>
            <a:spLocks noChangeAspect="1"/>
          </p:cNvSpPr>
          <p:nvPr/>
        </p:nvSpPr>
        <p:spPr>
          <a:xfrm>
            <a:off x="2968434" y="2362200"/>
            <a:ext cx="612966" cy="2590800"/>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1" dirty="0"/>
          </a:p>
        </p:txBody>
      </p:sp>
      <p:sp>
        <p:nvSpPr>
          <p:cNvPr id="7" name="Title 6"/>
          <p:cNvSpPr>
            <a:spLocks noGrp="1"/>
          </p:cNvSpPr>
          <p:nvPr>
            <p:ph type="title"/>
          </p:nvPr>
        </p:nvSpPr>
        <p:spPr>
          <a:xfrm>
            <a:off x="457200" y="381000"/>
            <a:ext cx="8229600" cy="762000"/>
          </a:xfrm>
        </p:spPr>
        <p:txBody>
          <a:bodyPr/>
          <a:lstStyle/>
          <a:p>
            <a:r>
              <a:rPr lang="en-US" dirty="0" smtClean="0"/>
              <a:t>Redesign the System</a:t>
            </a:r>
            <a:endParaRPr lang="en-US" dirty="0"/>
          </a:p>
        </p:txBody>
      </p:sp>
      <p:sp>
        <p:nvSpPr>
          <p:cNvPr id="11" name="Rectangle 9"/>
          <p:cNvSpPr>
            <a:spLocks noChangeAspect="1" noChangeArrowheads="1"/>
          </p:cNvSpPr>
          <p:nvPr/>
        </p:nvSpPr>
        <p:spPr bwMode="auto">
          <a:xfrm>
            <a:off x="3790950" y="2929467"/>
            <a:ext cx="4210050" cy="575733"/>
          </a:xfrm>
          <a:prstGeom prst="rect">
            <a:avLst/>
          </a:prstGeom>
          <a:solidFill>
            <a:srgbClr val="CC99FF"/>
          </a:solidFill>
          <a:ln w="28575">
            <a:solidFill>
              <a:schemeClr val="tx1"/>
            </a:solidFill>
            <a:miter lim="800000"/>
            <a:headEnd/>
            <a:tailEnd/>
          </a:ln>
        </p:spPr>
        <p:txBody>
          <a:bodyPr anchor="ctr"/>
          <a:lstStyle/>
          <a:p>
            <a:r>
              <a:rPr lang="en-US" sz="1600" dirty="0" smtClean="0"/>
              <a:t>S13 Improve </a:t>
            </a:r>
            <a:r>
              <a:rPr lang="en-US" sz="1600" dirty="0"/>
              <a:t>efficiencies </a:t>
            </a:r>
            <a:r>
              <a:rPr lang="en-US" sz="1600" dirty="0" smtClean="0"/>
              <a:t>&amp; coordination of discharge processes</a:t>
            </a:r>
            <a:endParaRPr lang="en-US" sz="1600" dirty="0"/>
          </a:p>
        </p:txBody>
      </p:sp>
    </p:spTree>
    <p:extLst>
      <p:ext uri="{BB962C8B-B14F-4D97-AF65-F5344CB8AC3E}">
        <p14:creationId xmlns:p14="http://schemas.microsoft.com/office/powerpoint/2010/main" val="953166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144970FF-6123-42CA-A003-B0DD987502E2}" type="slidenum">
              <a:rPr lang="en-US" smtClean="0">
                <a:solidFill>
                  <a:srgbClr val="8C9BA3"/>
                </a:solidFill>
              </a:rPr>
              <a:pPr/>
              <a:t>4</a:t>
            </a:fld>
            <a:endParaRPr lang="en-US" dirty="0">
              <a:solidFill>
                <a:srgbClr val="8C9BA3"/>
              </a:solidFill>
            </a:endParaRPr>
          </a:p>
        </p:txBody>
      </p:sp>
      <p:sp>
        <p:nvSpPr>
          <p:cNvPr id="4" name="Rectangle 3"/>
          <p:cNvSpPr/>
          <p:nvPr/>
        </p:nvSpPr>
        <p:spPr>
          <a:xfrm>
            <a:off x="381000" y="1571685"/>
            <a:ext cx="8382000" cy="5016758"/>
          </a:xfrm>
          <a:prstGeom prst="rect">
            <a:avLst/>
          </a:prstGeom>
        </p:spPr>
        <p:txBody>
          <a:bodyPr wrap="square">
            <a:spAutoFit/>
          </a:bodyPr>
          <a:lstStyle/>
          <a:p>
            <a:r>
              <a:rPr lang="en-US" sz="2000" dirty="0">
                <a:solidFill>
                  <a:srgbClr val="353535"/>
                </a:solidFill>
                <a:latin typeface="Helvetica Neue"/>
              </a:rPr>
              <a:t>I understand that my case is complicated and it takes a significant amount of time to coordinate. However, there's no reason I need to physically be in the physician's office or at the hospital while they make phone calls on my behalf. I’m a social person and every second I spend in the hospital or ill is another second I’m missing out on friends and family, that </a:t>
            </a:r>
            <a:r>
              <a:rPr lang="en-US" sz="2000" b="1" dirty="0">
                <a:solidFill>
                  <a:srgbClr val="FF0000"/>
                </a:solidFill>
                <a:latin typeface="Helvetica Neue"/>
              </a:rPr>
              <a:t>I'm missing out on life</a:t>
            </a:r>
            <a:r>
              <a:rPr lang="en-US" sz="2000" dirty="0">
                <a:solidFill>
                  <a:srgbClr val="353535"/>
                </a:solidFill>
                <a:latin typeface="Helvetica Neue"/>
              </a:rPr>
              <a:t>. </a:t>
            </a:r>
            <a:endParaRPr lang="en-US" sz="2000" dirty="0" smtClean="0">
              <a:solidFill>
                <a:srgbClr val="353535"/>
              </a:solidFill>
              <a:latin typeface="Helvetica Neue"/>
            </a:endParaRPr>
          </a:p>
          <a:p>
            <a:endParaRPr lang="en-US" sz="2000" dirty="0">
              <a:solidFill>
                <a:srgbClr val="353535"/>
              </a:solidFill>
              <a:latin typeface="Helvetica Neue"/>
            </a:endParaRPr>
          </a:p>
          <a:p>
            <a:r>
              <a:rPr lang="en-US" sz="2000" dirty="0">
                <a:solidFill>
                  <a:srgbClr val="353535"/>
                </a:solidFill>
                <a:latin typeface="Helvetica Neue"/>
              </a:rPr>
              <a:t>So yes, I owe the medical system my life for giving me blood when my hemoglobin drops deathly low. But there's no reason a 4 hour transfusion required 84 hours of negotiation and frustration. There's no reason that only 4.75% of outpatient visits and .08% of my hospitalizations are spent actively treating my condition. There's no reason that I spent two solid months (1540 hours, 64.2 days) of this year waiting instead of healing</a:t>
            </a:r>
            <a:r>
              <a:rPr lang="en-US" sz="2000" dirty="0" smtClean="0">
                <a:solidFill>
                  <a:srgbClr val="353535"/>
                </a:solidFill>
                <a:latin typeface="Helvetica Neue"/>
              </a:rPr>
              <a:t>.</a:t>
            </a:r>
          </a:p>
          <a:p>
            <a:endParaRPr lang="en-US" sz="2000" dirty="0">
              <a:solidFill>
                <a:srgbClr val="353535"/>
              </a:solidFill>
              <a:latin typeface="Helvetica Neue"/>
            </a:endParaRPr>
          </a:p>
          <a:p>
            <a:r>
              <a:rPr lang="en-US" sz="2000" b="1" dirty="0">
                <a:solidFill>
                  <a:srgbClr val="FF0000"/>
                </a:solidFill>
                <a:latin typeface="Helvetica Neue"/>
              </a:rPr>
              <a:t>So, please, stop wasting my time. Stop wasting my life.</a:t>
            </a:r>
            <a:endParaRPr lang="en-US" sz="2000" b="1" i="0" dirty="0">
              <a:solidFill>
                <a:srgbClr val="FF0000"/>
              </a:solidFill>
              <a:effectLst/>
              <a:latin typeface="Helvetica Neue"/>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6600" y="152400"/>
            <a:ext cx="5676901" cy="122549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1" y="304800"/>
            <a:ext cx="2895600" cy="711019"/>
          </a:xfrm>
          <a:prstGeom prst="rect">
            <a:avLst/>
          </a:prstGeom>
        </p:spPr>
      </p:pic>
    </p:spTree>
    <p:extLst>
      <p:ext uri="{BB962C8B-B14F-4D97-AF65-F5344CB8AC3E}">
        <p14:creationId xmlns:p14="http://schemas.microsoft.com/office/powerpoint/2010/main" val="22415102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082" name="Object 4"/>
          <p:cNvGraphicFramePr>
            <a:graphicFrameLocks noChangeAspect="1"/>
          </p:cNvGraphicFramePr>
          <p:nvPr/>
        </p:nvGraphicFramePr>
        <p:xfrm>
          <a:off x="609600" y="838200"/>
          <a:ext cx="8686800" cy="6019800"/>
        </p:xfrm>
        <a:graphic>
          <a:graphicData uri="http://schemas.openxmlformats.org/presentationml/2006/ole">
            <mc:AlternateContent xmlns:mc="http://schemas.openxmlformats.org/markup-compatibility/2006">
              <mc:Choice xmlns:v="urn:schemas-microsoft-com:vml" Requires="v">
                <p:oleObj spid="_x0000_s8237" name="Chart" r:id="rId3" imgW="8582073" imgH="5457793" progId="Excel.Chart.8">
                  <p:embed/>
                </p:oleObj>
              </mc:Choice>
              <mc:Fallback>
                <p:oleObj name="Chart" r:id="rId3" imgW="8582073" imgH="5457793"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838200"/>
                        <a:ext cx="8686800" cy="601980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lgn="ctr">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083" name="AutoShape 5"/>
          <p:cNvSpPr>
            <a:spLocks noGrp="1" noChangeArrowheads="1"/>
          </p:cNvSpPr>
          <p:nvPr>
            <p:ph type="title"/>
          </p:nvPr>
        </p:nvSpPr>
        <p:spPr>
          <a:xfrm>
            <a:off x="0" y="0"/>
            <a:ext cx="9829800" cy="609600"/>
          </a:xfrm>
        </p:spPr>
        <p:txBody>
          <a:bodyPr/>
          <a:lstStyle/>
          <a:p>
            <a:r>
              <a:rPr lang="en-US" altLang="en-US" sz="2800" dirty="0" smtClean="0">
                <a:solidFill>
                  <a:schemeClr val="tx1"/>
                </a:solidFill>
              </a:rPr>
              <a:t>Emergency Department: Median Length of Stay (min)</a:t>
            </a:r>
          </a:p>
        </p:txBody>
      </p:sp>
      <p:pic>
        <p:nvPicPr>
          <p:cNvPr id="4" name="Picture 4" descr="chalogo">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7000" y="9144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7010400" y="838200"/>
            <a:ext cx="2133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1"/>
              </a:buClr>
              <a:buSzPct val="75000"/>
              <a:buFont typeface="Wingdings" panose="05000000000000000000" pitchFamily="2" charset="2"/>
              <a:buChar char="l"/>
              <a:defRPr sz="2800">
                <a:solidFill>
                  <a:schemeClr val="tx1"/>
                </a:solidFill>
                <a:latin typeface="Arial" panose="020B0604020202020204" pitchFamily="34" charset="0"/>
              </a:defRPr>
            </a:lvl1pPr>
            <a:lvl2pPr marL="742950" indent="-285750">
              <a:spcBef>
                <a:spcPct val="20000"/>
              </a:spcBef>
              <a:buClr>
                <a:schemeClr val="tx1"/>
              </a:buClr>
              <a:buSzPct val="75000"/>
              <a:buChar char="–"/>
              <a:defRPr sz="24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3pPr>
            <a:lvl4pPr marL="1600200" indent="-228600">
              <a:spcBef>
                <a:spcPct val="20000"/>
              </a:spcBef>
              <a:buClr>
                <a:schemeClr val="tx1"/>
              </a:buClr>
              <a:buSzPct val="80000"/>
              <a:buChar char="–"/>
              <a:defRPr>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buChar char="l"/>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9pPr>
          </a:lstStyle>
          <a:p>
            <a:pPr eaLnBrk="1" hangingPunct="1">
              <a:spcBef>
                <a:spcPct val="50000"/>
              </a:spcBef>
              <a:buClrTx/>
              <a:buSzTx/>
              <a:buFontTx/>
              <a:buNone/>
            </a:pPr>
            <a:r>
              <a:rPr lang="en-US" altLang="en-US" sz="1600" b="1" dirty="0">
                <a:latin typeface="Times New Roman" panose="02020603050405020304" pitchFamily="18" charset="0"/>
              </a:rPr>
              <a:t>Cambridge Health Alliance</a:t>
            </a:r>
          </a:p>
        </p:txBody>
      </p:sp>
    </p:spTree>
    <p:extLst>
      <p:ext uri="{BB962C8B-B14F-4D97-AF65-F5344CB8AC3E}">
        <p14:creationId xmlns:p14="http://schemas.microsoft.com/office/powerpoint/2010/main" val="324610043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KP Sacramento ED Flow</a:t>
            </a:r>
            <a:endParaRPr lang="en-US" dirty="0"/>
          </a:p>
        </p:txBody>
      </p:sp>
      <p:graphicFrame>
        <p:nvGraphicFramePr>
          <p:cNvPr id="6" name="Content Placeholder 5"/>
          <p:cNvGraphicFramePr>
            <a:graphicFrameLocks noGrp="1"/>
          </p:cNvGraphicFramePr>
          <p:nvPr>
            <p:ph idx="1"/>
            <p:extLst/>
          </p:nvPr>
        </p:nvGraphicFramePr>
        <p:xfrm>
          <a:off x="457200" y="1371600"/>
          <a:ext cx="7772400" cy="4286608"/>
        </p:xfrm>
        <a:graphic>
          <a:graphicData uri="http://schemas.openxmlformats.org/drawingml/2006/table">
            <a:tbl>
              <a:tblPr firstRow="1" bandRow="1">
                <a:tableStyleId>{5C22544A-7EE6-4342-B048-85BDC9FD1C3A}</a:tableStyleId>
              </a:tblPr>
              <a:tblGrid>
                <a:gridCol w="2974621"/>
                <a:gridCol w="2257779"/>
                <a:gridCol w="2540000"/>
              </a:tblGrid>
              <a:tr h="437790">
                <a:tc>
                  <a:txBody>
                    <a:bodyPr/>
                    <a:lstStyle/>
                    <a:p>
                      <a:pPr algn="ctr"/>
                      <a:r>
                        <a:rPr lang="en-US" sz="2400" dirty="0" smtClean="0"/>
                        <a:t>Measure</a:t>
                      </a:r>
                      <a:endParaRPr lang="en-US" sz="2400" dirty="0"/>
                    </a:p>
                  </a:txBody>
                  <a:tcPr/>
                </a:tc>
                <a:tc>
                  <a:txBody>
                    <a:bodyPr/>
                    <a:lstStyle/>
                    <a:p>
                      <a:pPr algn="ctr"/>
                      <a:r>
                        <a:rPr lang="en-US" sz="2400" dirty="0" smtClean="0"/>
                        <a:t>Before</a:t>
                      </a:r>
                      <a:endParaRPr lang="en-US" sz="2400" dirty="0"/>
                    </a:p>
                  </a:txBody>
                  <a:tcPr/>
                </a:tc>
                <a:tc>
                  <a:txBody>
                    <a:bodyPr/>
                    <a:lstStyle/>
                    <a:p>
                      <a:pPr algn="ctr"/>
                      <a:r>
                        <a:rPr lang="en-US" sz="2400" dirty="0" smtClean="0"/>
                        <a:t>After</a:t>
                      </a:r>
                      <a:endParaRPr lang="en-US" sz="2400" dirty="0"/>
                    </a:p>
                  </a:txBody>
                  <a:tcPr/>
                </a:tc>
              </a:tr>
              <a:tr h="1093222">
                <a:tc>
                  <a:txBody>
                    <a:bodyPr/>
                    <a:lstStyle/>
                    <a:p>
                      <a:pPr algn="ctr"/>
                      <a:endParaRPr lang="en-US" sz="2000" dirty="0" smtClean="0"/>
                    </a:p>
                    <a:p>
                      <a:pPr algn="ctr"/>
                      <a:r>
                        <a:rPr lang="en-US" sz="2000" dirty="0" smtClean="0"/>
                        <a:t>Hours</a:t>
                      </a:r>
                      <a:r>
                        <a:rPr lang="en-US" sz="2000" baseline="0" dirty="0" smtClean="0"/>
                        <a:t> on Divert per year</a:t>
                      </a:r>
                      <a:endParaRPr lang="en-US" sz="2000" dirty="0"/>
                    </a:p>
                  </a:txBody>
                  <a:tcPr/>
                </a:tc>
                <a:tc>
                  <a:txBody>
                    <a:bodyPr/>
                    <a:lstStyle/>
                    <a:p>
                      <a:pPr algn="ctr"/>
                      <a:endParaRPr lang="en-US" sz="2000" dirty="0" smtClean="0"/>
                    </a:p>
                    <a:p>
                      <a:pPr algn="ctr"/>
                      <a:r>
                        <a:rPr lang="en-US" sz="2000" dirty="0" smtClean="0"/>
                        <a:t>450</a:t>
                      </a:r>
                      <a:endParaRPr lang="en-US" sz="2000" dirty="0"/>
                    </a:p>
                  </a:txBody>
                  <a:tcPr/>
                </a:tc>
                <a:tc>
                  <a:txBody>
                    <a:bodyPr/>
                    <a:lstStyle/>
                    <a:p>
                      <a:pPr algn="ctr"/>
                      <a:endParaRPr lang="en-US" dirty="0" smtClean="0"/>
                    </a:p>
                    <a:p>
                      <a:pPr algn="ctr"/>
                      <a:r>
                        <a:rPr lang="en-US" sz="2000" dirty="0" smtClean="0"/>
                        <a:t>0</a:t>
                      </a:r>
                      <a:endParaRPr lang="en-US" sz="2000" dirty="0"/>
                    </a:p>
                  </a:txBody>
                  <a:tcPr/>
                </a:tc>
              </a:tr>
              <a:tr h="437790">
                <a:tc>
                  <a:txBody>
                    <a:bodyPr/>
                    <a:lstStyle/>
                    <a:p>
                      <a:pPr algn="ctr"/>
                      <a:r>
                        <a:rPr lang="en-US" sz="2000" dirty="0" smtClean="0"/>
                        <a:t>Percent LWOBS</a:t>
                      </a:r>
                      <a:endParaRPr lang="en-US" sz="2000" dirty="0"/>
                    </a:p>
                  </a:txBody>
                  <a:tcPr/>
                </a:tc>
                <a:tc>
                  <a:txBody>
                    <a:bodyPr/>
                    <a:lstStyle/>
                    <a:p>
                      <a:pPr algn="ctr"/>
                      <a:r>
                        <a:rPr lang="en-US" sz="2000" dirty="0" smtClean="0"/>
                        <a:t>6.6%</a:t>
                      </a:r>
                      <a:endParaRPr lang="en-US" sz="2000" dirty="0"/>
                    </a:p>
                  </a:txBody>
                  <a:tcPr/>
                </a:tc>
                <a:tc>
                  <a:txBody>
                    <a:bodyPr/>
                    <a:lstStyle/>
                    <a:p>
                      <a:pPr algn="ctr"/>
                      <a:r>
                        <a:rPr lang="en-US" sz="2000" dirty="0" smtClean="0"/>
                        <a:t>0.4%</a:t>
                      </a:r>
                      <a:endParaRPr lang="en-US" sz="2000" dirty="0"/>
                    </a:p>
                  </a:txBody>
                  <a:tcPr/>
                </a:tc>
              </a:tr>
              <a:tr h="766132">
                <a:tc>
                  <a:txBody>
                    <a:bodyPr/>
                    <a:lstStyle/>
                    <a:p>
                      <a:pPr algn="ctr"/>
                      <a:r>
                        <a:rPr lang="en-US" sz="2000" dirty="0" smtClean="0"/>
                        <a:t>Door-to-Doc</a:t>
                      </a:r>
                      <a:r>
                        <a:rPr lang="en-US" sz="2000" baseline="0" dirty="0" smtClean="0"/>
                        <a:t> (minutes)</a:t>
                      </a:r>
                      <a:endParaRPr lang="en-US" sz="2000" dirty="0"/>
                    </a:p>
                  </a:txBody>
                  <a:tcPr/>
                </a:tc>
                <a:tc>
                  <a:txBody>
                    <a:bodyPr/>
                    <a:lstStyle/>
                    <a:p>
                      <a:pPr algn="ctr"/>
                      <a:r>
                        <a:rPr lang="en-US" sz="2000" dirty="0" smtClean="0"/>
                        <a:t>55</a:t>
                      </a:r>
                      <a:endParaRPr lang="en-US" sz="2000" dirty="0"/>
                    </a:p>
                  </a:txBody>
                  <a:tcPr/>
                </a:tc>
                <a:tc>
                  <a:txBody>
                    <a:bodyPr/>
                    <a:lstStyle/>
                    <a:p>
                      <a:pPr algn="ctr"/>
                      <a:r>
                        <a:rPr lang="en-US" sz="2000" dirty="0" smtClean="0"/>
                        <a:t>19</a:t>
                      </a:r>
                      <a:endParaRPr lang="en-US" sz="2000" dirty="0"/>
                    </a:p>
                  </a:txBody>
                  <a:tcPr/>
                </a:tc>
              </a:tr>
              <a:tr h="766132">
                <a:tc>
                  <a:txBody>
                    <a:bodyPr/>
                    <a:lstStyle/>
                    <a:p>
                      <a:pPr algn="ctr"/>
                      <a:r>
                        <a:rPr lang="en-US" sz="2000" dirty="0" smtClean="0"/>
                        <a:t>LOS – Treat</a:t>
                      </a:r>
                      <a:r>
                        <a:rPr lang="en-US" sz="2000" baseline="0" dirty="0" smtClean="0"/>
                        <a:t> &amp; Release (hours)</a:t>
                      </a:r>
                      <a:endParaRPr lang="en-US" sz="2000" dirty="0"/>
                    </a:p>
                  </a:txBody>
                  <a:tcPr/>
                </a:tc>
                <a:tc>
                  <a:txBody>
                    <a:bodyPr/>
                    <a:lstStyle/>
                    <a:p>
                      <a:pPr algn="ctr"/>
                      <a:r>
                        <a:rPr lang="en-US" sz="2000" dirty="0" smtClean="0"/>
                        <a:t>4.5</a:t>
                      </a:r>
                      <a:endParaRPr lang="en-US" sz="2000" dirty="0"/>
                    </a:p>
                  </a:txBody>
                  <a:tcPr/>
                </a:tc>
                <a:tc>
                  <a:txBody>
                    <a:bodyPr/>
                    <a:lstStyle/>
                    <a:p>
                      <a:pPr algn="ctr"/>
                      <a:r>
                        <a:rPr lang="en-US" sz="2000" dirty="0" smtClean="0"/>
                        <a:t>2.4</a:t>
                      </a:r>
                      <a:endParaRPr lang="en-US" sz="2000" dirty="0"/>
                    </a:p>
                  </a:txBody>
                  <a:tcPr/>
                </a:tc>
              </a:tr>
              <a:tr h="766132">
                <a:tc>
                  <a:txBody>
                    <a:bodyPr/>
                    <a:lstStyle/>
                    <a:p>
                      <a:pPr algn="ctr"/>
                      <a:r>
                        <a:rPr lang="en-US" sz="2000" dirty="0" smtClean="0"/>
                        <a:t>LOS – Treat</a:t>
                      </a:r>
                      <a:r>
                        <a:rPr lang="en-US" sz="2000" baseline="0" dirty="0" smtClean="0"/>
                        <a:t> &amp; Admit (hours)</a:t>
                      </a:r>
                      <a:endParaRPr lang="en-US" sz="2000" dirty="0"/>
                    </a:p>
                  </a:txBody>
                  <a:tcPr/>
                </a:tc>
                <a:tc>
                  <a:txBody>
                    <a:bodyPr/>
                    <a:lstStyle/>
                    <a:p>
                      <a:pPr algn="ctr"/>
                      <a:r>
                        <a:rPr lang="en-US" sz="2000" dirty="0" smtClean="0"/>
                        <a:t>8.0</a:t>
                      </a:r>
                      <a:endParaRPr lang="en-US" sz="2000" dirty="0"/>
                    </a:p>
                  </a:txBody>
                  <a:tcPr/>
                </a:tc>
                <a:tc>
                  <a:txBody>
                    <a:bodyPr/>
                    <a:lstStyle/>
                    <a:p>
                      <a:pPr algn="ctr"/>
                      <a:r>
                        <a:rPr lang="en-US" sz="2000" dirty="0" smtClean="0"/>
                        <a:t>6.0</a:t>
                      </a:r>
                      <a:endParaRPr lang="en-US" sz="2000" dirty="0"/>
                    </a:p>
                  </a:txBody>
                  <a:tcPr/>
                </a:tc>
              </a:tr>
            </a:tbl>
          </a:graphicData>
        </a:graphic>
      </p:graphicFrame>
      <p:sp>
        <p:nvSpPr>
          <p:cNvPr id="3" name="Footer Placeholder 2"/>
          <p:cNvSpPr>
            <a:spLocks noGrp="1"/>
          </p:cNvSpPr>
          <p:nvPr>
            <p:ph type="ftr" sz="quarter" idx="11"/>
          </p:nvPr>
        </p:nvSpPr>
        <p:spPr/>
        <p:txBody>
          <a:bodyPr/>
          <a:lstStyle/>
          <a:p>
            <a:r>
              <a:rPr lang="sv-SE" smtClean="0"/>
              <a:t>(c) Murrell 2015</a:t>
            </a:r>
            <a:endParaRPr lang="en-US" dirty="0"/>
          </a:p>
        </p:txBody>
      </p:sp>
    </p:spTree>
    <p:extLst>
      <p:ext uri="{BB962C8B-B14F-4D97-AF65-F5344CB8AC3E}">
        <p14:creationId xmlns:p14="http://schemas.microsoft.com/office/powerpoint/2010/main" val="36817614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tle 1"/>
          <p:cNvSpPr>
            <a:spLocks noGrp="1"/>
          </p:cNvSpPr>
          <p:nvPr>
            <p:ph type="title"/>
          </p:nvPr>
        </p:nvSpPr>
        <p:spPr>
          <a:xfrm>
            <a:off x="1485900" y="971551"/>
            <a:ext cx="6172200" cy="769144"/>
          </a:xfrm>
        </p:spPr>
        <p:txBody>
          <a:bodyPr/>
          <a:lstStyle/>
          <a:p>
            <a:r>
              <a:rPr lang="en-US" altLang="en-US" dirty="0" smtClean="0">
                <a:ea typeface="ＭＳ Ｐゴシック" panose="020B0600070205080204" pitchFamily="34" charset="-128"/>
              </a:rPr>
              <a:t>Discharge when Physiologically Ready</a:t>
            </a:r>
          </a:p>
        </p:txBody>
      </p:sp>
      <p:pic>
        <p:nvPicPr>
          <p:cNvPr id="173060" name="Picture 3" descr="Screen Shot 2015-09-16 at 3.31.02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8232" y="381001"/>
            <a:ext cx="8813368" cy="5412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35250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35394"/>
            <a:ext cx="8915400" cy="1020763"/>
          </a:xfrm>
        </p:spPr>
        <p:txBody>
          <a:bodyPr>
            <a:normAutofit fontScale="90000"/>
          </a:bodyPr>
          <a:lstStyle/>
          <a:p>
            <a:r>
              <a:rPr lang="en-US" i="1" dirty="0" smtClean="0"/>
              <a:t>  </a:t>
            </a:r>
            <a:r>
              <a:rPr lang="en-US" dirty="0" smtClean="0"/>
              <a:t/>
            </a:r>
            <a:br>
              <a:rPr lang="en-US" dirty="0" smtClean="0"/>
            </a:br>
            <a:r>
              <a:rPr lang="en-US" sz="3600" dirty="0" smtClean="0"/>
              <a:t>16-Bed MICU</a:t>
            </a:r>
            <a:br>
              <a:rPr lang="en-US" sz="3600" dirty="0" smtClean="0"/>
            </a:br>
            <a:r>
              <a:rPr lang="en-US" sz="3600" dirty="0" smtClean="0"/>
              <a:t>We </a:t>
            </a:r>
            <a:r>
              <a:rPr lang="en-US" sz="3600" dirty="0"/>
              <a:t>need more beds!</a:t>
            </a:r>
            <a:r>
              <a:rPr lang="en-US" dirty="0"/>
              <a:t>  </a:t>
            </a:r>
            <a:r>
              <a:rPr lang="en-US" dirty="0" smtClean="0"/>
              <a:t/>
            </a:r>
            <a:br>
              <a:rPr lang="en-US" dirty="0" smtClean="0"/>
            </a:br>
            <a:endParaRPr lang="en-US" dirty="0"/>
          </a:p>
        </p:txBody>
      </p:sp>
      <p:sp>
        <p:nvSpPr>
          <p:cNvPr id="4" name="Footer Placeholder 3"/>
          <p:cNvSpPr>
            <a:spLocks noGrp="1"/>
          </p:cNvSpPr>
          <p:nvPr>
            <p:ph type="ftr" sz="quarter" idx="10"/>
          </p:nvPr>
        </p:nvSpPr>
        <p:spPr>
          <a:xfrm>
            <a:off x="609599" y="6128265"/>
            <a:ext cx="1905000" cy="457200"/>
          </a:xfrm>
        </p:spPr>
        <p:txBody>
          <a:bodyPr/>
          <a:lstStyle/>
          <a:p>
            <a:pPr>
              <a:defRPr/>
            </a:pPr>
            <a:endParaRPr lang="en-US" dirty="0" smtClean="0">
              <a:solidFill>
                <a:srgbClr val="000000"/>
              </a:solidFill>
            </a:endParaRPr>
          </a:p>
          <a:p>
            <a:pPr>
              <a:defRPr/>
            </a:pPr>
            <a:endParaRPr lang="en-US" dirty="0">
              <a:solidFill>
                <a:srgbClr val="000000"/>
              </a:solidFill>
            </a:endParaRPr>
          </a:p>
        </p:txBody>
      </p:sp>
      <p:sp>
        <p:nvSpPr>
          <p:cNvPr id="2050" name="Rectangle 2"/>
          <p:cNvSpPr>
            <a:spLocks noChangeArrowheads="1"/>
          </p:cNvSpPr>
          <p:nvPr/>
        </p:nvSpPr>
        <p:spPr bwMode="auto">
          <a:xfrm>
            <a:off x="-76200" y="-30480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auto">
              <a:spcBef>
                <a:spcPts val="0"/>
              </a:spcBef>
              <a:spcAft>
                <a:spcPts val="0"/>
              </a:spcAft>
            </a:pPr>
            <a:endParaRPr lang="en-US" dirty="0">
              <a:solidFill>
                <a:srgbClr val="455660"/>
              </a:solidFill>
              <a:latin typeface="Arial"/>
            </a:endParaRPr>
          </a:p>
        </p:txBody>
      </p:sp>
      <p:graphicFrame>
        <p:nvGraphicFramePr>
          <p:cNvPr id="2049" name="Object 1"/>
          <p:cNvGraphicFramePr>
            <a:graphicFrameLocks noChangeAspect="1"/>
          </p:cNvGraphicFramePr>
          <p:nvPr>
            <p:extLst>
              <p:ext uri="{D42A27DB-BD31-4B8C-83A1-F6EECF244321}">
                <p14:modId xmlns:p14="http://schemas.microsoft.com/office/powerpoint/2010/main" val="1559624063"/>
              </p:ext>
            </p:extLst>
          </p:nvPr>
        </p:nvGraphicFramePr>
        <p:xfrm>
          <a:off x="609599" y="1291682"/>
          <a:ext cx="8001000" cy="4836583"/>
        </p:xfrm>
        <a:graphic>
          <a:graphicData uri="http://schemas.openxmlformats.org/presentationml/2006/ole">
            <mc:AlternateContent xmlns:mc="http://schemas.openxmlformats.org/markup-compatibility/2006">
              <mc:Choice xmlns:v="urn:schemas-microsoft-com:vml" Requires="v">
                <p:oleObj spid="_x0000_s2338" name="Slide" r:id="rId4" imgW="2447713" imgH="1834829" progId="PowerPoint.Slide.12">
                  <p:embed/>
                </p:oleObj>
              </mc:Choice>
              <mc:Fallback>
                <p:oleObj name="Slide" r:id="rId4" imgW="2447713" imgH="1834829" progId="PowerPoint.Slide.12">
                  <p:embed/>
                  <p:pic>
                    <p:nvPicPr>
                      <p:cNvPr id="0" name=""/>
                      <p:cNvPicPr>
                        <a:picLocks noChangeAspect="1" noChangeArrowheads="1"/>
                      </p:cNvPicPr>
                      <p:nvPr/>
                    </p:nvPicPr>
                    <p:blipFill>
                      <a:blip r:embed="rId5"/>
                      <a:srcRect/>
                      <a:stretch>
                        <a:fillRect/>
                      </a:stretch>
                    </p:blipFill>
                    <p:spPr bwMode="auto">
                      <a:xfrm>
                        <a:off x="609599" y="1291682"/>
                        <a:ext cx="8001000" cy="48365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7"/>
          <p:cNvSpPr txBox="1"/>
          <p:nvPr/>
        </p:nvSpPr>
        <p:spPr>
          <a:xfrm>
            <a:off x="4876800" y="2064603"/>
            <a:ext cx="918030" cy="830997"/>
          </a:xfrm>
          <a:prstGeom prst="rect">
            <a:avLst/>
          </a:prstGeom>
          <a:solidFill>
            <a:srgbClr val="CC99FF"/>
          </a:solidFill>
        </p:spPr>
        <p:txBody>
          <a:bodyPr wrap="square" rtlCol="0">
            <a:spAutoFit/>
          </a:bodyPr>
          <a:lstStyle/>
          <a:p>
            <a:pPr fontAlgn="auto">
              <a:spcBef>
                <a:spcPts val="0"/>
              </a:spcBef>
              <a:spcAft>
                <a:spcPts val="0"/>
              </a:spcAft>
            </a:pPr>
            <a:r>
              <a:rPr lang="en-US" sz="1600" dirty="0">
                <a:solidFill>
                  <a:srgbClr val="455660"/>
                </a:solidFill>
                <a:latin typeface="Arial"/>
              </a:rPr>
              <a:t>VAP, CR-BSI bundles</a:t>
            </a:r>
          </a:p>
        </p:txBody>
      </p:sp>
      <p:sp>
        <p:nvSpPr>
          <p:cNvPr id="9" name="TextBox 8"/>
          <p:cNvSpPr txBox="1"/>
          <p:nvPr/>
        </p:nvSpPr>
        <p:spPr>
          <a:xfrm>
            <a:off x="5867400" y="2064603"/>
            <a:ext cx="1295401" cy="830997"/>
          </a:xfrm>
          <a:prstGeom prst="rect">
            <a:avLst/>
          </a:prstGeom>
          <a:solidFill>
            <a:srgbClr val="CC99FF"/>
          </a:solidFill>
        </p:spPr>
        <p:txBody>
          <a:bodyPr wrap="square" rtlCol="0">
            <a:spAutoFit/>
          </a:bodyPr>
          <a:lstStyle/>
          <a:p>
            <a:pPr fontAlgn="auto">
              <a:spcBef>
                <a:spcPts val="0"/>
              </a:spcBef>
              <a:spcAft>
                <a:spcPts val="0"/>
              </a:spcAft>
            </a:pPr>
            <a:r>
              <a:rPr lang="en-US" sz="1600" dirty="0">
                <a:solidFill>
                  <a:srgbClr val="455660"/>
                </a:solidFill>
                <a:latin typeface="Arial"/>
              </a:rPr>
              <a:t>Standardize family meetings</a:t>
            </a:r>
          </a:p>
        </p:txBody>
      </p:sp>
      <p:sp>
        <p:nvSpPr>
          <p:cNvPr id="10" name="TextBox 9"/>
          <p:cNvSpPr txBox="1"/>
          <p:nvPr/>
        </p:nvSpPr>
        <p:spPr>
          <a:xfrm>
            <a:off x="2743200" y="2045381"/>
            <a:ext cx="994228" cy="830997"/>
          </a:xfrm>
          <a:prstGeom prst="rect">
            <a:avLst/>
          </a:prstGeom>
          <a:solidFill>
            <a:srgbClr val="CC99FF"/>
          </a:solidFill>
          <a:ln>
            <a:solidFill>
              <a:schemeClr val="accent1"/>
            </a:solidFill>
          </a:ln>
        </p:spPr>
        <p:txBody>
          <a:bodyPr wrap="square" rtlCol="0">
            <a:spAutoFit/>
          </a:bodyPr>
          <a:lstStyle/>
          <a:p>
            <a:pPr fontAlgn="auto">
              <a:spcBef>
                <a:spcPts val="0"/>
              </a:spcBef>
              <a:spcAft>
                <a:spcPts val="0"/>
              </a:spcAft>
            </a:pPr>
            <a:r>
              <a:rPr lang="en-US" sz="1600" dirty="0">
                <a:solidFill>
                  <a:srgbClr val="455660"/>
                </a:solidFill>
                <a:latin typeface="Arial"/>
              </a:rPr>
              <a:t>Sepsis </a:t>
            </a:r>
            <a:r>
              <a:rPr lang="en-US" sz="1600" dirty="0" smtClean="0">
                <a:solidFill>
                  <a:srgbClr val="455660"/>
                </a:solidFill>
                <a:latin typeface="Arial"/>
              </a:rPr>
              <a:t>Management</a:t>
            </a:r>
            <a:endParaRPr lang="en-US" sz="1600" dirty="0">
              <a:solidFill>
                <a:srgbClr val="455660"/>
              </a:solidFill>
              <a:latin typeface="Arial"/>
            </a:endParaRPr>
          </a:p>
        </p:txBody>
      </p:sp>
      <p:sp>
        <p:nvSpPr>
          <p:cNvPr id="11" name="TextBox 10"/>
          <p:cNvSpPr txBox="1"/>
          <p:nvPr/>
        </p:nvSpPr>
        <p:spPr>
          <a:xfrm>
            <a:off x="150585" y="5410200"/>
            <a:ext cx="2592615" cy="338554"/>
          </a:xfrm>
          <a:prstGeom prst="rect">
            <a:avLst/>
          </a:prstGeom>
          <a:solidFill>
            <a:srgbClr val="CC99FF"/>
          </a:solidFill>
        </p:spPr>
        <p:txBody>
          <a:bodyPr wrap="square" rtlCol="0">
            <a:spAutoFit/>
          </a:bodyPr>
          <a:lstStyle/>
          <a:p>
            <a:pPr fontAlgn="auto">
              <a:spcBef>
                <a:spcPts val="0"/>
              </a:spcBef>
              <a:spcAft>
                <a:spcPts val="0"/>
              </a:spcAft>
            </a:pPr>
            <a:r>
              <a:rPr lang="en-US" sz="1600" dirty="0">
                <a:solidFill>
                  <a:srgbClr val="455660"/>
                </a:solidFill>
                <a:latin typeface="Arial"/>
              </a:rPr>
              <a:t>RRT to reduce floor codes</a:t>
            </a:r>
          </a:p>
        </p:txBody>
      </p:sp>
      <p:sp>
        <p:nvSpPr>
          <p:cNvPr id="12" name="TextBox 11"/>
          <p:cNvSpPr txBox="1"/>
          <p:nvPr/>
        </p:nvSpPr>
        <p:spPr>
          <a:xfrm>
            <a:off x="1523999" y="1403865"/>
            <a:ext cx="1143000" cy="830997"/>
          </a:xfrm>
          <a:prstGeom prst="rect">
            <a:avLst/>
          </a:prstGeom>
          <a:solidFill>
            <a:srgbClr val="CC99FF"/>
          </a:solidFill>
        </p:spPr>
        <p:txBody>
          <a:bodyPr wrap="square" rtlCol="0">
            <a:spAutoFit/>
          </a:bodyPr>
          <a:lstStyle/>
          <a:p>
            <a:pPr fontAlgn="auto">
              <a:spcBef>
                <a:spcPts val="0"/>
              </a:spcBef>
              <a:spcAft>
                <a:spcPts val="0"/>
              </a:spcAft>
            </a:pPr>
            <a:r>
              <a:rPr lang="en-US" sz="1600" dirty="0">
                <a:solidFill>
                  <a:srgbClr val="455660"/>
                </a:solidFill>
                <a:latin typeface="Arial"/>
              </a:rPr>
              <a:t>Reduced EC – ICU admit time</a:t>
            </a:r>
          </a:p>
        </p:txBody>
      </p:sp>
      <p:sp>
        <p:nvSpPr>
          <p:cNvPr id="13" name="TextBox 12"/>
          <p:cNvSpPr txBox="1"/>
          <p:nvPr/>
        </p:nvSpPr>
        <p:spPr>
          <a:xfrm>
            <a:off x="3809999" y="2064603"/>
            <a:ext cx="990601" cy="830997"/>
          </a:xfrm>
          <a:prstGeom prst="rect">
            <a:avLst/>
          </a:prstGeom>
          <a:solidFill>
            <a:srgbClr val="CC99FF"/>
          </a:solidFill>
        </p:spPr>
        <p:txBody>
          <a:bodyPr wrap="square" rtlCol="0">
            <a:spAutoFit/>
          </a:bodyPr>
          <a:lstStyle/>
          <a:p>
            <a:pPr fontAlgn="auto">
              <a:spcBef>
                <a:spcPts val="0"/>
              </a:spcBef>
              <a:spcAft>
                <a:spcPts val="0"/>
              </a:spcAft>
            </a:pPr>
            <a:r>
              <a:rPr lang="en-US" sz="1600" dirty="0">
                <a:solidFill>
                  <a:srgbClr val="455660"/>
                </a:solidFill>
                <a:latin typeface="Arial"/>
              </a:rPr>
              <a:t>Reliable weaning protocol</a:t>
            </a:r>
          </a:p>
        </p:txBody>
      </p:sp>
      <p:sp>
        <p:nvSpPr>
          <p:cNvPr id="14" name="TextBox 13"/>
          <p:cNvSpPr txBox="1"/>
          <p:nvPr/>
        </p:nvSpPr>
        <p:spPr>
          <a:xfrm>
            <a:off x="3962399" y="1327666"/>
            <a:ext cx="4419600" cy="369332"/>
          </a:xfrm>
          <a:prstGeom prst="rect">
            <a:avLst/>
          </a:prstGeom>
          <a:solidFill>
            <a:srgbClr val="66FF99"/>
          </a:solidFill>
        </p:spPr>
        <p:txBody>
          <a:bodyPr wrap="square" rtlCol="0">
            <a:spAutoFit/>
          </a:bodyPr>
          <a:lstStyle/>
          <a:p>
            <a:pPr fontAlgn="auto">
              <a:spcBef>
                <a:spcPts val="0"/>
              </a:spcBef>
              <a:spcAft>
                <a:spcPts val="0"/>
              </a:spcAft>
            </a:pPr>
            <a:r>
              <a:rPr lang="en-US" dirty="0">
                <a:solidFill>
                  <a:srgbClr val="455660"/>
                </a:solidFill>
                <a:latin typeface="Arial"/>
              </a:rPr>
              <a:t>Bela Patel, MD and Khalid Almoosa, MD</a:t>
            </a:r>
          </a:p>
        </p:txBody>
      </p:sp>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2200" y="254049"/>
            <a:ext cx="2438095" cy="787302"/>
          </a:xfrm>
          <a:prstGeom prst="rect">
            <a:avLst/>
          </a:prstGeom>
        </p:spPr>
      </p:pic>
    </p:spTree>
    <p:extLst>
      <p:ext uri="{BB962C8B-B14F-4D97-AF65-F5344CB8AC3E}">
        <p14:creationId xmlns:p14="http://schemas.microsoft.com/office/powerpoint/2010/main" val="12064938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1020762"/>
          </a:xfrm>
        </p:spPr>
        <p:txBody>
          <a:bodyPr>
            <a:normAutofit fontScale="90000"/>
          </a:bodyPr>
          <a:lstStyle/>
          <a:p>
            <a:r>
              <a:rPr lang="en-US" dirty="0" smtClean="0"/>
              <a:t>We have plenty of beds</a:t>
            </a:r>
            <a:br>
              <a:rPr lang="en-US" dirty="0" smtClean="0"/>
            </a:br>
            <a:r>
              <a:rPr lang="en-US" dirty="0" smtClean="0"/>
              <a:t> </a:t>
            </a:r>
            <a:r>
              <a:rPr lang="en-US" i="1" dirty="0" smtClean="0"/>
              <a:t>Thank You!</a:t>
            </a:r>
            <a:endParaRPr lang="en-US" i="1" dirty="0"/>
          </a:p>
        </p:txBody>
      </p:sp>
      <p:sp>
        <p:nvSpPr>
          <p:cNvPr id="3" name="Content Placeholder 2"/>
          <p:cNvSpPr>
            <a:spLocks noGrp="1"/>
          </p:cNvSpPr>
          <p:nvPr>
            <p:ph idx="1"/>
          </p:nvPr>
        </p:nvSpPr>
        <p:spPr>
          <a:xfrm>
            <a:off x="304800" y="1371600"/>
            <a:ext cx="8686800" cy="4297363"/>
          </a:xfrm>
        </p:spPr>
        <p:txBody>
          <a:bodyPr>
            <a:normAutofit lnSpcReduction="10000"/>
          </a:bodyPr>
          <a:lstStyle/>
          <a:p>
            <a:r>
              <a:rPr lang="en-US" dirty="0" smtClean="0"/>
              <a:t>VAP/ BSI rates Zero - $54,000/$ 35,000</a:t>
            </a:r>
          </a:p>
          <a:p>
            <a:r>
              <a:rPr lang="en-US" dirty="0" smtClean="0"/>
              <a:t>EC- ICU 53% to 75% in 4 hrs </a:t>
            </a:r>
          </a:p>
          <a:p>
            <a:pPr lvl="2">
              <a:buFont typeface="Wingdings" pitchFamily="2" charset="2"/>
              <a:buChar char="§"/>
            </a:pPr>
            <a:r>
              <a:rPr lang="en-US" dirty="0" smtClean="0"/>
              <a:t>Hospital LOS  decreased  1.5 days $$</a:t>
            </a:r>
          </a:p>
          <a:p>
            <a:r>
              <a:rPr lang="en-US" dirty="0" smtClean="0"/>
              <a:t>Floor codes </a:t>
            </a:r>
            <a:r>
              <a:rPr lang="en-US" sz="2800" i="1" dirty="0" smtClean="0"/>
              <a:t>decreased </a:t>
            </a:r>
            <a:r>
              <a:rPr lang="en-US" dirty="0" smtClean="0"/>
              <a:t>50%</a:t>
            </a:r>
          </a:p>
          <a:p>
            <a:r>
              <a:rPr lang="en-US" dirty="0" smtClean="0"/>
              <a:t>End of Life –ICU stay –</a:t>
            </a:r>
            <a:r>
              <a:rPr lang="en-US" sz="2800" i="1" dirty="0" smtClean="0"/>
              <a:t>decreased</a:t>
            </a:r>
            <a:r>
              <a:rPr lang="en-US" dirty="0" smtClean="0"/>
              <a:t> 3.3 days</a:t>
            </a:r>
          </a:p>
          <a:p>
            <a:r>
              <a:rPr lang="en-US" dirty="0" smtClean="0"/>
              <a:t>Mortality </a:t>
            </a:r>
            <a:r>
              <a:rPr lang="en-US" sz="2800" i="1" dirty="0" smtClean="0"/>
              <a:t>decreased </a:t>
            </a:r>
            <a:r>
              <a:rPr lang="en-US" dirty="0" smtClean="0"/>
              <a:t>by 13%, CMI up 15%,</a:t>
            </a:r>
          </a:p>
          <a:p>
            <a:r>
              <a:rPr lang="en-US" b="1" i="1" dirty="0" smtClean="0"/>
              <a:t> </a:t>
            </a:r>
            <a:r>
              <a:rPr lang="en-US" dirty="0" smtClean="0"/>
              <a:t>Occupancy </a:t>
            </a:r>
            <a:r>
              <a:rPr lang="en-US" sz="2800" i="1" dirty="0" smtClean="0"/>
              <a:t>decreased</a:t>
            </a:r>
            <a:r>
              <a:rPr lang="en-US" dirty="0" smtClean="0"/>
              <a:t> from 94.5% to 85.5%</a:t>
            </a:r>
          </a:p>
          <a:p>
            <a:r>
              <a:rPr lang="en-US" dirty="0" smtClean="0"/>
              <a:t>Monthly admissions:  from  89.4 to 104.6</a:t>
            </a:r>
          </a:p>
          <a:p>
            <a:r>
              <a:rPr lang="en-US" b="1" i="1" dirty="0" smtClean="0"/>
              <a:t>$5.1 </a:t>
            </a:r>
            <a:r>
              <a:rPr lang="en-US" dirty="0" smtClean="0"/>
              <a:t>Million saved </a:t>
            </a:r>
          </a:p>
          <a:p>
            <a:endParaRPr lang="en-US" dirty="0"/>
          </a:p>
        </p:txBody>
      </p:sp>
      <p:sp>
        <p:nvSpPr>
          <p:cNvPr id="4" name="Footer Placeholder 3"/>
          <p:cNvSpPr>
            <a:spLocks noGrp="1"/>
          </p:cNvSpPr>
          <p:nvPr>
            <p:ph type="ftr" sz="quarter" idx="10"/>
          </p:nvPr>
        </p:nvSpPr>
        <p:spPr/>
        <p:txBody>
          <a:bodyPr/>
          <a:lstStyle/>
          <a:p>
            <a:pPr>
              <a:defRPr/>
            </a:pPr>
            <a:endParaRPr lang="en-US" dirty="0" smtClean="0">
              <a:solidFill>
                <a:srgbClr val="000000"/>
              </a:solidFill>
            </a:endParaRPr>
          </a:p>
          <a:p>
            <a:pPr>
              <a:defRPr/>
            </a:pPr>
            <a:endParaRPr lang="en-US" dirty="0">
              <a:solidFill>
                <a:srgbClr val="00000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305" y="254049"/>
            <a:ext cx="2438095" cy="787302"/>
          </a:xfrm>
          <a:prstGeom prst="rect">
            <a:avLst/>
          </a:prstGeom>
        </p:spPr>
      </p:pic>
    </p:spTree>
    <p:extLst>
      <p:ext uri="{BB962C8B-B14F-4D97-AF65-F5344CB8AC3E}">
        <p14:creationId xmlns:p14="http://schemas.microsoft.com/office/powerpoint/2010/main" val="20575557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nvPr>
        </p:nvGraphicFramePr>
        <p:xfrm>
          <a:off x="76202" y="381000"/>
          <a:ext cx="8991598" cy="6095216"/>
        </p:xfrm>
        <a:graphic>
          <a:graphicData uri="http://schemas.openxmlformats.org/drawingml/2006/table">
            <a:tbl>
              <a:tblPr firstRow="1" firstCol="1" bandRow="1">
                <a:tableStyleId>{21E4AEA4-8DFA-4A89-87EB-49C32662AFE0}</a:tableStyleId>
              </a:tblPr>
              <a:tblGrid>
                <a:gridCol w="1329441"/>
                <a:gridCol w="2458752"/>
                <a:gridCol w="2955507"/>
                <a:gridCol w="2247898"/>
              </a:tblGrid>
              <a:tr h="619529">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21877" marR="21877" marT="0" marB="0"/>
                </a:tc>
                <a:tc>
                  <a:txBody>
                    <a:bodyPr/>
                    <a:lstStyle/>
                    <a:p>
                      <a:pPr marL="0" marR="0" algn="ctr">
                        <a:lnSpc>
                          <a:spcPct val="115000"/>
                        </a:lnSpc>
                        <a:spcBef>
                          <a:spcPts val="0"/>
                        </a:spcBef>
                        <a:spcAft>
                          <a:spcPts val="0"/>
                        </a:spcAft>
                      </a:pPr>
                      <a:r>
                        <a:rPr lang="en-US" sz="1400" dirty="0">
                          <a:effectLst/>
                        </a:rPr>
                        <a:t>Shape Demand</a:t>
                      </a:r>
                    </a:p>
                    <a:p>
                      <a:pPr marL="0" marR="0" algn="ctr">
                        <a:lnSpc>
                          <a:spcPct val="115000"/>
                        </a:lnSpc>
                        <a:spcBef>
                          <a:spcPts val="0"/>
                        </a:spcBef>
                        <a:spcAft>
                          <a:spcPts val="0"/>
                        </a:spcAft>
                      </a:pPr>
                      <a:r>
                        <a:rPr lang="en-US" sz="1000" dirty="0">
                          <a:effectLst/>
                        </a:rPr>
                        <a:t>(reduce bed </a:t>
                      </a:r>
                      <a:r>
                        <a:rPr lang="en-US" sz="1000" dirty="0" smtClean="0">
                          <a:effectLst/>
                        </a:rPr>
                        <a:t>days;</a:t>
                      </a:r>
                      <a:r>
                        <a:rPr lang="en-US" sz="1000" baseline="0" dirty="0" smtClean="0">
                          <a:effectLst/>
                        </a:rPr>
                        <a:t> reduce low-acuity </a:t>
                      </a:r>
                      <a:r>
                        <a:rPr lang="en-US" sz="1000" dirty="0" smtClean="0">
                          <a:effectLst/>
                        </a:rPr>
                        <a:t>ED visits; reduce da-of-week</a:t>
                      </a:r>
                      <a:r>
                        <a:rPr lang="en-US" sz="1000" baseline="0" dirty="0" smtClean="0">
                          <a:effectLst/>
                        </a:rPr>
                        <a:t> census variation</a:t>
                      </a:r>
                      <a:r>
                        <a:rPr lang="en-US" sz="1000" dirty="0" smtClean="0">
                          <a:effectLst/>
                        </a:rPr>
                        <a:t>)</a:t>
                      </a:r>
                      <a:endParaRPr lang="en-US" sz="1000" dirty="0" smtClean="0">
                        <a:solidFill>
                          <a:schemeClr val="tx1"/>
                        </a:solidFill>
                        <a:effectLst/>
                      </a:endParaRPr>
                    </a:p>
                  </a:txBody>
                  <a:tcPr marL="38576" marR="38576" marT="0" marB="0"/>
                </a:tc>
                <a:tc>
                  <a:txBody>
                    <a:bodyPr/>
                    <a:lstStyle/>
                    <a:p>
                      <a:pPr marL="0" marR="0" algn="ctr">
                        <a:lnSpc>
                          <a:spcPct val="115000"/>
                        </a:lnSpc>
                        <a:spcBef>
                          <a:spcPts val="0"/>
                        </a:spcBef>
                        <a:spcAft>
                          <a:spcPts val="0"/>
                        </a:spcAft>
                      </a:pPr>
                      <a:r>
                        <a:rPr lang="en-US" sz="1400" dirty="0">
                          <a:effectLst/>
                        </a:rPr>
                        <a:t>Match Capacity and Demand</a:t>
                      </a:r>
                    </a:p>
                    <a:p>
                      <a:pPr marL="0" marR="0" algn="ctr">
                        <a:lnSpc>
                          <a:spcPct val="115000"/>
                        </a:lnSpc>
                        <a:spcBef>
                          <a:spcPts val="0"/>
                        </a:spcBef>
                        <a:spcAft>
                          <a:spcPts val="0"/>
                        </a:spcAft>
                      </a:pPr>
                      <a:r>
                        <a:rPr lang="en-US" sz="1000" dirty="0">
                          <a:effectLst/>
                        </a:rPr>
                        <a:t>(reduce delays in moving patients to appropriate </a:t>
                      </a:r>
                      <a:r>
                        <a:rPr lang="en-US" sz="1000" dirty="0" smtClean="0">
                          <a:effectLst/>
                        </a:rPr>
                        <a:t>units; </a:t>
                      </a:r>
                      <a:r>
                        <a:rPr lang="en-US" sz="1000" dirty="0">
                          <a:effectLst/>
                        </a:rPr>
                        <a:t>ensure patients are admitted to the appropriate unit)</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c>
                  <a:txBody>
                    <a:bodyPr/>
                    <a:lstStyle/>
                    <a:p>
                      <a:pPr marL="0" marR="0" algn="ctr">
                        <a:lnSpc>
                          <a:spcPct val="115000"/>
                        </a:lnSpc>
                        <a:spcBef>
                          <a:spcPts val="0"/>
                        </a:spcBef>
                        <a:spcAft>
                          <a:spcPts val="0"/>
                        </a:spcAft>
                      </a:pPr>
                      <a:r>
                        <a:rPr lang="en-US" sz="1400" dirty="0">
                          <a:effectLst/>
                        </a:rPr>
                        <a:t>Redesign the System</a:t>
                      </a:r>
                    </a:p>
                    <a:p>
                      <a:pPr marL="0" marR="0" algn="ctr">
                        <a:lnSpc>
                          <a:spcPct val="115000"/>
                        </a:lnSpc>
                        <a:spcBef>
                          <a:spcPts val="0"/>
                        </a:spcBef>
                        <a:spcAft>
                          <a:spcPts val="0"/>
                        </a:spcAft>
                      </a:pPr>
                      <a:r>
                        <a:rPr lang="en-US" sz="1000" dirty="0">
                          <a:effectLst/>
                        </a:rPr>
                        <a:t>(reduce bed days, </a:t>
                      </a:r>
                      <a:r>
                        <a:rPr lang="en-US" sz="1000" dirty="0" smtClean="0">
                          <a:effectLst/>
                        </a:rPr>
                        <a:t>reduce LOS;</a:t>
                      </a:r>
                      <a:r>
                        <a:rPr lang="en-US" sz="1000" baseline="0" dirty="0" smtClean="0">
                          <a:effectLst/>
                        </a:rPr>
                        <a:t> reduce</a:t>
                      </a:r>
                      <a:r>
                        <a:rPr lang="en-US" sz="1000" dirty="0" smtClean="0">
                          <a:effectLst/>
                        </a:rPr>
                        <a:t> waits</a:t>
                      </a:r>
                      <a:r>
                        <a:rPr lang="en-US" sz="1000" baseline="0" dirty="0" smtClean="0">
                          <a:effectLst/>
                        </a:rPr>
                        <a:t> and delays</a:t>
                      </a:r>
                      <a:r>
                        <a:rPr lang="en-US" sz="1000" dirty="0" smtClean="0">
                          <a:effectLst/>
                        </a:rPr>
                        <a:t>)</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r>
              <a:tr h="1277777">
                <a:tc>
                  <a:txBody>
                    <a:bodyPr/>
                    <a:lstStyle/>
                    <a:p>
                      <a:pPr marL="0" marR="0" algn="l">
                        <a:lnSpc>
                          <a:spcPct val="115000"/>
                        </a:lnSpc>
                        <a:spcBef>
                          <a:spcPts val="0"/>
                        </a:spcBef>
                        <a:spcAft>
                          <a:spcPts val="0"/>
                        </a:spcAft>
                      </a:pPr>
                      <a:r>
                        <a:rPr lang="en-US" sz="1500" dirty="0">
                          <a:effectLst/>
                        </a:rPr>
                        <a:t>Hospital (Macro)</a:t>
                      </a:r>
                      <a:endParaRPr lang="en-US"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1877" marR="21877"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Reduce readmissions </a:t>
                      </a:r>
                    </a:p>
                    <a:p>
                      <a:pPr marL="0" marR="0" lvl="0" indent="0" algn="l">
                        <a:lnSpc>
                          <a:spcPct val="115000"/>
                        </a:lnSpc>
                        <a:spcBef>
                          <a:spcPts val="0"/>
                        </a:spcBef>
                        <a:spcAft>
                          <a:spcPts val="0"/>
                        </a:spcAft>
                        <a:buFont typeface="Symbol" panose="05050102010706020507" pitchFamily="18" charset="2"/>
                        <a:buNone/>
                      </a:pPr>
                      <a:r>
                        <a:rPr lang="en-US" sz="1200" dirty="0">
                          <a:effectLst/>
                        </a:rPr>
                        <a:t>Reduce admissions for patients with complex needs  </a:t>
                      </a:r>
                    </a:p>
                    <a:p>
                      <a:pPr marL="0" marR="0" lvl="0" indent="0" algn="l">
                        <a:lnSpc>
                          <a:spcPct val="115000"/>
                        </a:lnSpc>
                        <a:spcBef>
                          <a:spcPts val="0"/>
                        </a:spcBef>
                        <a:spcAft>
                          <a:spcPts val="0"/>
                        </a:spcAft>
                        <a:buFont typeface="Symbol" panose="05050102010706020507" pitchFamily="18" charset="2"/>
                        <a:buNone/>
                      </a:pPr>
                      <a:r>
                        <a:rPr lang="en-US" sz="1200" dirty="0">
                          <a:effectLst/>
                        </a:rPr>
                        <a:t>Proactively shift EOL care to Palliative Care Programs</a:t>
                      </a:r>
                    </a:p>
                    <a:p>
                      <a:pPr marL="228600" marR="0" algn="l">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Hospital-wide oversight system for hospital operations looking at seasonal variation and changes in demand patterns</a:t>
                      </a:r>
                    </a:p>
                    <a:p>
                      <a:pPr marL="0" marR="0" lvl="0" indent="0" algn="l">
                        <a:lnSpc>
                          <a:spcPct val="115000"/>
                        </a:lnSpc>
                        <a:spcBef>
                          <a:spcPts val="0"/>
                        </a:spcBef>
                        <a:spcAft>
                          <a:spcPts val="0"/>
                        </a:spcAft>
                        <a:buFont typeface="Symbol" panose="05050102010706020507" pitchFamily="18" charset="2"/>
                        <a:buNone/>
                      </a:pPr>
                      <a:r>
                        <a:rPr lang="en-US" sz="1200" dirty="0">
                          <a:effectLst/>
                        </a:rPr>
                        <a:t>Daily and weekly hospital-wide capacity and demand management</a:t>
                      </a:r>
                    </a:p>
                    <a:p>
                      <a:pPr marL="0" marR="0" lvl="0" indent="0" algn="l">
                        <a:lnSpc>
                          <a:spcPct val="115000"/>
                        </a:lnSpc>
                        <a:spcBef>
                          <a:spcPts val="0"/>
                        </a:spcBef>
                        <a:spcAft>
                          <a:spcPts val="0"/>
                        </a:spcAft>
                        <a:buFont typeface="Symbol" panose="05050102010706020507" pitchFamily="18" charset="2"/>
                        <a:buNone/>
                      </a:pPr>
                      <a:r>
                        <a:rPr lang="en-US" sz="1200" dirty="0">
                          <a:effectLst/>
                        </a:rPr>
                        <a:t>Surge </a:t>
                      </a:r>
                      <a:r>
                        <a:rPr lang="en-US" sz="1200" dirty="0" smtClean="0">
                          <a:effectLst/>
                        </a:rPr>
                        <a:t>planning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Single rooms</a:t>
                      </a:r>
                    </a:p>
                    <a:p>
                      <a:pPr marL="0" marR="0" lvl="0" indent="0" algn="l">
                        <a:lnSpc>
                          <a:spcPct val="115000"/>
                        </a:lnSpc>
                        <a:spcBef>
                          <a:spcPts val="0"/>
                        </a:spcBef>
                        <a:spcAft>
                          <a:spcPts val="0"/>
                        </a:spcAft>
                        <a:buFont typeface="Symbol" panose="05050102010706020507" pitchFamily="18" charset="2"/>
                        <a:buNone/>
                      </a:pPr>
                      <a:r>
                        <a:rPr lang="en-US" sz="1200" dirty="0">
                          <a:effectLst/>
                        </a:rPr>
                        <a:t>Seasonal Swing Units </a:t>
                      </a:r>
                    </a:p>
                    <a:p>
                      <a:pPr marL="0" marR="0" lvl="0" indent="0" algn="l">
                        <a:lnSpc>
                          <a:spcPct val="115000"/>
                        </a:lnSpc>
                        <a:spcBef>
                          <a:spcPts val="0"/>
                        </a:spcBef>
                        <a:spcAft>
                          <a:spcPts val="0"/>
                        </a:spcAft>
                        <a:buFont typeface="Symbol" panose="05050102010706020507" pitchFamily="18" charset="2"/>
                        <a:buNone/>
                      </a:pPr>
                      <a:r>
                        <a:rPr lang="en-US" sz="1200" dirty="0">
                          <a:effectLst/>
                        </a:rPr>
                        <a:t>Service Line Optimization (frail elders, SNF residents, stroke patients, etc.)</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r>
              <a:tr h="1277777">
                <a:tc>
                  <a:txBody>
                    <a:bodyPr/>
                    <a:lstStyle/>
                    <a:p>
                      <a:pPr marL="0" marR="0" algn="l">
                        <a:lnSpc>
                          <a:spcPct val="115000"/>
                        </a:lnSpc>
                        <a:spcBef>
                          <a:spcPts val="0"/>
                        </a:spcBef>
                        <a:spcAft>
                          <a:spcPts val="0"/>
                        </a:spcAft>
                      </a:pPr>
                      <a:r>
                        <a:rPr lang="en-US" sz="1500" dirty="0">
                          <a:effectLst/>
                        </a:rPr>
                        <a:t>Emergency Dept</a:t>
                      </a:r>
                      <a:endParaRPr lang="en-US"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1877" marR="21877"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Move patients with low acuity needs to community care settings</a:t>
                      </a:r>
                    </a:p>
                    <a:p>
                      <a:pPr marL="0" marR="0" lvl="0" indent="0" algn="l">
                        <a:lnSpc>
                          <a:spcPct val="115000"/>
                        </a:lnSpc>
                        <a:spcBef>
                          <a:spcPts val="0"/>
                        </a:spcBef>
                        <a:spcAft>
                          <a:spcPts val="0"/>
                        </a:spcAft>
                        <a:buFont typeface="Symbol" panose="05050102010706020507" pitchFamily="18" charset="2"/>
                        <a:buNone/>
                      </a:pPr>
                      <a:r>
                        <a:rPr lang="en-US" sz="1200" dirty="0">
                          <a:effectLst/>
                        </a:rPr>
                        <a:t>Enroll patients in mental health programs</a:t>
                      </a:r>
                    </a:p>
                    <a:p>
                      <a:pPr marL="0" marR="0" lvl="0" indent="0" algn="l">
                        <a:lnSpc>
                          <a:spcPct val="115000"/>
                        </a:lnSpc>
                        <a:spcBef>
                          <a:spcPts val="0"/>
                        </a:spcBef>
                        <a:spcAft>
                          <a:spcPts val="0"/>
                        </a:spcAft>
                        <a:buFont typeface="Symbol" panose="05050102010706020507" pitchFamily="18" charset="2"/>
                        <a:buNone/>
                      </a:pPr>
                      <a:r>
                        <a:rPr lang="en-US" sz="1200" dirty="0">
                          <a:effectLst/>
                        </a:rPr>
                        <a:t>Cooperative agreements with SNFs </a:t>
                      </a:r>
                    </a:p>
                    <a:p>
                      <a:pPr marL="0" marR="0" lvl="0" indent="0" algn="l">
                        <a:lnSpc>
                          <a:spcPct val="115000"/>
                        </a:lnSpc>
                        <a:spcBef>
                          <a:spcPts val="0"/>
                        </a:spcBef>
                        <a:spcAft>
                          <a:spcPts val="0"/>
                        </a:spcAft>
                        <a:buFont typeface="Symbol" panose="05050102010706020507" pitchFamily="18" charset="2"/>
                        <a:buNone/>
                      </a:pPr>
                      <a:r>
                        <a:rPr lang="en-US" sz="1200" dirty="0">
                          <a:effectLst/>
                        </a:rPr>
                        <a:t>Cooperative agreements with EMS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I</a:t>
                      </a:r>
                      <a:r>
                        <a:rPr lang="en-US" sz="1200" dirty="0" smtClean="0">
                          <a:effectLst/>
                        </a:rPr>
                        <a:t>mprove </a:t>
                      </a:r>
                      <a:r>
                        <a:rPr lang="en-US" sz="1200" dirty="0">
                          <a:effectLst/>
                        </a:rPr>
                        <a:t>predictions of admissions for various units </a:t>
                      </a:r>
                    </a:p>
                    <a:p>
                      <a:pPr marL="228600" marR="0" algn="l">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ED efficiency changes to decrease LOS (for patients being discharged and for patients being admitted)</a:t>
                      </a:r>
                    </a:p>
                    <a:p>
                      <a:pPr marL="0" marR="0" lvl="0" indent="0" algn="l">
                        <a:lnSpc>
                          <a:spcPct val="115000"/>
                        </a:lnSpc>
                        <a:spcBef>
                          <a:spcPts val="0"/>
                        </a:spcBef>
                        <a:spcAft>
                          <a:spcPts val="0"/>
                        </a:spcAft>
                        <a:buFont typeface="Symbol" panose="05050102010706020507" pitchFamily="18" charset="2"/>
                        <a:buNone/>
                      </a:pPr>
                      <a:r>
                        <a:rPr lang="en-US" sz="1200" dirty="0">
                          <a:effectLst/>
                        </a:rPr>
                        <a:t>Separate flows in the ED</a:t>
                      </a:r>
                    </a:p>
                    <a:p>
                      <a:pPr marL="228600" marR="0" algn="l">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r>
              <a:tr h="638889">
                <a:tc>
                  <a:txBody>
                    <a:bodyPr/>
                    <a:lstStyle/>
                    <a:p>
                      <a:pPr marL="0" marR="0" algn="l">
                        <a:lnSpc>
                          <a:spcPct val="115000"/>
                        </a:lnSpc>
                        <a:spcBef>
                          <a:spcPts val="0"/>
                        </a:spcBef>
                        <a:spcAft>
                          <a:spcPts val="0"/>
                        </a:spcAft>
                      </a:pPr>
                      <a:r>
                        <a:rPr lang="en-US" sz="1500" dirty="0">
                          <a:effectLst/>
                        </a:rPr>
                        <a:t>Critical Care Units</a:t>
                      </a:r>
                      <a:endParaRPr lang="en-US"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1877" marR="21877"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Decrease complications/harm (sepsis)</a:t>
                      </a:r>
                    </a:p>
                    <a:p>
                      <a:pPr marL="0" marR="0" lvl="0" indent="0" algn="l">
                        <a:lnSpc>
                          <a:spcPct val="115000"/>
                        </a:lnSpc>
                        <a:spcBef>
                          <a:spcPts val="0"/>
                        </a:spcBef>
                        <a:spcAft>
                          <a:spcPts val="0"/>
                        </a:spcAft>
                        <a:buFont typeface="Symbol" panose="05050102010706020507" pitchFamily="18" charset="2"/>
                        <a:buNone/>
                      </a:pPr>
                      <a:r>
                        <a:rPr lang="en-US" sz="1200" dirty="0">
                          <a:effectLst/>
                        </a:rPr>
                        <a:t>Shift EOL care to Palliative Care Programs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Improve real-time capacity and demand predictions </a:t>
                      </a:r>
                    </a:p>
                    <a:p>
                      <a:pPr marL="228600" marR="0" algn="l">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c>
                  <a:txBody>
                    <a:bodyPr/>
                    <a:lstStyle/>
                    <a:p>
                      <a:pPr marL="0" marR="0" lvl="0" indent="0" algn="l">
                        <a:lnSpc>
                          <a:spcPct val="115000"/>
                        </a:lnSpc>
                        <a:spcBef>
                          <a:spcPts val="0"/>
                        </a:spcBef>
                        <a:spcAft>
                          <a:spcPts val="1000"/>
                        </a:spcAft>
                        <a:buFont typeface="Symbol" panose="05050102010706020507" pitchFamily="18" charset="2"/>
                        <a:buNone/>
                      </a:pPr>
                      <a:r>
                        <a:rPr lang="en-US" sz="1200" dirty="0">
                          <a:effectLst/>
                        </a:rPr>
                        <a:t>Decrease LOS (timely consults and procedures; aggressive weaning and ambulation protocols)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r>
              <a:tr h="1277777">
                <a:tc>
                  <a:txBody>
                    <a:bodyPr/>
                    <a:lstStyle/>
                    <a:p>
                      <a:pPr marL="0" marR="0" algn="l">
                        <a:lnSpc>
                          <a:spcPct val="115000"/>
                        </a:lnSpc>
                        <a:spcBef>
                          <a:spcPts val="0"/>
                        </a:spcBef>
                        <a:spcAft>
                          <a:spcPts val="0"/>
                        </a:spcAft>
                      </a:pPr>
                      <a:r>
                        <a:rPr lang="en-US" sz="1500" dirty="0">
                          <a:effectLst/>
                        </a:rPr>
                        <a:t>Med/Surg Units</a:t>
                      </a:r>
                      <a:endParaRPr lang="en-US"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1877" marR="21877"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Decrease complications/harm  </a:t>
                      </a:r>
                    </a:p>
                    <a:p>
                      <a:pPr marL="0" marR="0" lvl="0" indent="0" algn="l">
                        <a:lnSpc>
                          <a:spcPct val="115000"/>
                        </a:lnSpc>
                        <a:spcBef>
                          <a:spcPts val="0"/>
                        </a:spcBef>
                        <a:spcAft>
                          <a:spcPts val="0"/>
                        </a:spcAft>
                        <a:buFont typeface="Symbol" panose="05050102010706020507" pitchFamily="18" charset="2"/>
                        <a:buNone/>
                      </a:pPr>
                      <a:r>
                        <a:rPr lang="en-US" sz="1200" dirty="0">
                          <a:effectLst/>
                        </a:rPr>
                        <a:t>Reduce Readmissions </a:t>
                      </a:r>
                    </a:p>
                    <a:p>
                      <a:pPr marL="0" marR="0" lvl="0" indent="0" algn="l">
                        <a:lnSpc>
                          <a:spcPct val="115000"/>
                        </a:lnSpc>
                        <a:spcBef>
                          <a:spcPts val="0"/>
                        </a:spcBef>
                        <a:spcAft>
                          <a:spcPts val="0"/>
                        </a:spcAft>
                        <a:buFont typeface="Symbol" panose="05050102010706020507" pitchFamily="18" charset="2"/>
                        <a:buNone/>
                      </a:pPr>
                      <a:r>
                        <a:rPr lang="en-US" sz="1200" dirty="0">
                          <a:effectLst/>
                        </a:rPr>
                        <a:t>Proactively shift EOL care to Palliative Care Programs</a:t>
                      </a:r>
                    </a:p>
                    <a:p>
                      <a:pPr marL="0" marR="0" lvl="0" indent="0" algn="l">
                        <a:lnSpc>
                          <a:spcPct val="115000"/>
                        </a:lnSpc>
                        <a:spcBef>
                          <a:spcPts val="0"/>
                        </a:spcBef>
                        <a:spcAft>
                          <a:spcPts val="0"/>
                        </a:spcAft>
                        <a:buFont typeface="Symbol" panose="05050102010706020507" pitchFamily="18" charset="2"/>
                        <a:buNone/>
                      </a:pPr>
                      <a:r>
                        <a:rPr lang="en-US" sz="1200" dirty="0">
                          <a:effectLst/>
                        </a:rPr>
                        <a:t>Cooperative agreements with rehab facilities, SNFs and nursing homes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I</a:t>
                      </a:r>
                      <a:r>
                        <a:rPr lang="en-US" sz="1200" dirty="0" smtClean="0">
                          <a:effectLst/>
                        </a:rPr>
                        <a:t>mprove </a:t>
                      </a:r>
                      <a:r>
                        <a:rPr lang="en-US" sz="1200" dirty="0">
                          <a:effectLst/>
                        </a:rPr>
                        <a:t>real-time capacity and demand predictions </a:t>
                      </a:r>
                    </a:p>
                    <a:p>
                      <a:pPr marL="228600" marR="0" algn="l">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Decrease LOS (case management for patients with complex medical and social needs)</a:t>
                      </a:r>
                    </a:p>
                    <a:p>
                      <a:pPr marL="0" marR="0" lvl="0" indent="0" algn="l">
                        <a:lnSpc>
                          <a:spcPct val="115000"/>
                        </a:lnSpc>
                        <a:spcBef>
                          <a:spcPts val="0"/>
                        </a:spcBef>
                        <a:spcAft>
                          <a:spcPts val="0"/>
                        </a:spcAft>
                        <a:buFont typeface="Symbol" panose="05050102010706020507" pitchFamily="18" charset="2"/>
                        <a:buNone/>
                      </a:pPr>
                      <a:r>
                        <a:rPr lang="en-US" sz="1200" dirty="0">
                          <a:effectLst/>
                        </a:rPr>
                        <a:t>“Lean” the discharge processes</a:t>
                      </a:r>
                    </a:p>
                    <a:p>
                      <a:pPr marL="0" marR="0" lvl="0" indent="0" algn="l">
                        <a:lnSpc>
                          <a:spcPct val="115000"/>
                        </a:lnSpc>
                        <a:spcBef>
                          <a:spcPts val="0"/>
                        </a:spcBef>
                        <a:spcAft>
                          <a:spcPts val="0"/>
                        </a:spcAft>
                        <a:buFont typeface="Symbol" panose="05050102010706020507" pitchFamily="18" charset="2"/>
                        <a:buNone/>
                      </a:pPr>
                      <a:r>
                        <a:rPr lang="en-US" sz="1200" dirty="0">
                          <a:effectLst/>
                        </a:rPr>
                        <a:t>Stagger discharges throughout the </a:t>
                      </a:r>
                      <a:r>
                        <a:rPr lang="en-US" sz="1200" dirty="0" smtClean="0">
                          <a:effectLst/>
                        </a:rPr>
                        <a:t>day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r>
              <a:tr h="851852">
                <a:tc>
                  <a:txBody>
                    <a:bodyPr/>
                    <a:lstStyle/>
                    <a:p>
                      <a:pPr marL="0" marR="0" algn="l">
                        <a:lnSpc>
                          <a:spcPct val="115000"/>
                        </a:lnSpc>
                        <a:spcBef>
                          <a:spcPts val="0"/>
                        </a:spcBef>
                        <a:spcAft>
                          <a:spcPts val="0"/>
                        </a:spcAft>
                      </a:pPr>
                      <a:r>
                        <a:rPr lang="en-US" sz="1500" dirty="0">
                          <a:effectLst/>
                        </a:rPr>
                        <a:t>Operating Rooms</a:t>
                      </a:r>
                      <a:endParaRPr lang="en-US"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1877" marR="21877"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Decrease variation in surgical scheduling </a:t>
                      </a:r>
                    </a:p>
                    <a:p>
                      <a:pPr marL="0" marR="0" lvl="0" indent="0" algn="l">
                        <a:lnSpc>
                          <a:spcPct val="115000"/>
                        </a:lnSpc>
                        <a:spcBef>
                          <a:spcPts val="0"/>
                        </a:spcBef>
                        <a:spcAft>
                          <a:spcPts val="1000"/>
                        </a:spcAft>
                        <a:buFont typeface="Symbol" panose="05050102010706020507" pitchFamily="18" charset="2"/>
                        <a:buNone/>
                      </a:pPr>
                      <a:r>
                        <a:rPr lang="en-US" sz="1200" dirty="0">
                          <a:effectLst/>
                        </a:rPr>
                        <a:t>Separate flows for scheduled and emergency OR cases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Improve predictions re: transfers to various units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c>
                  <a:txBody>
                    <a:bodyPr/>
                    <a:lstStyle/>
                    <a:p>
                      <a:pPr marL="0" marR="0" lvl="0" indent="0" algn="l">
                        <a:lnSpc>
                          <a:spcPct val="115000"/>
                        </a:lnSpc>
                        <a:spcBef>
                          <a:spcPts val="0"/>
                        </a:spcBef>
                        <a:spcAft>
                          <a:spcPts val="0"/>
                        </a:spcAft>
                        <a:buFont typeface="Symbol" panose="05050102010706020507" pitchFamily="18" charset="2"/>
                        <a:buNone/>
                      </a:pPr>
                      <a:r>
                        <a:rPr lang="en-US" sz="1200" dirty="0">
                          <a:effectLst/>
                        </a:rPr>
                        <a:t>OR efficiency changes to improve throughput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8576" marR="38576" marT="0" marB="0"/>
                </a:tc>
              </a:tr>
            </a:tbl>
          </a:graphicData>
        </a:graphic>
      </p:graphicFrame>
      <p:sp>
        <p:nvSpPr>
          <p:cNvPr id="4" name="TextBox 3"/>
          <p:cNvSpPr txBox="1"/>
          <p:nvPr/>
        </p:nvSpPr>
        <p:spPr>
          <a:xfrm rot="19822369">
            <a:off x="2465784" y="3013966"/>
            <a:ext cx="4656018" cy="715581"/>
          </a:xfrm>
          <a:prstGeom prst="rect">
            <a:avLst/>
          </a:prstGeom>
          <a:noFill/>
        </p:spPr>
        <p:txBody>
          <a:bodyPr wrap="none" rtlCol="0">
            <a:spAutoFit/>
          </a:bodyPr>
          <a:lstStyle/>
          <a:p>
            <a:pPr>
              <a:spcBef>
                <a:spcPts val="324"/>
              </a:spcBef>
            </a:pPr>
            <a:r>
              <a:rPr lang="en-US" sz="4050" dirty="0">
                <a:solidFill>
                  <a:srgbClr val="5B9BD5">
                    <a:lumMod val="75000"/>
                  </a:srgbClr>
                </a:solidFill>
                <a:latin typeface="Maiandra GD" panose="020E0502030308020204" pitchFamily="34" charset="0"/>
              </a:rPr>
              <a:t>Portfolio of Projects</a:t>
            </a:r>
          </a:p>
        </p:txBody>
      </p:sp>
    </p:spTree>
    <p:extLst>
      <p:ext uri="{BB962C8B-B14F-4D97-AF65-F5344CB8AC3E}">
        <p14:creationId xmlns:p14="http://schemas.microsoft.com/office/powerpoint/2010/main" val="2767703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143000" y="6027003"/>
            <a:ext cx="6629400" cy="769441"/>
          </a:xfrm>
          <a:prstGeom prst="rect">
            <a:avLst/>
          </a:prstGeom>
          <a:noFill/>
        </p:spPr>
        <p:txBody>
          <a:bodyPr wrap="square" rtlCol="0">
            <a:spAutoFit/>
          </a:bodyPr>
          <a:lstStyle/>
          <a:p>
            <a:pPr algn="ctr"/>
            <a:r>
              <a:rPr lang="en-US" sz="2200" dirty="0" smtClean="0">
                <a:solidFill>
                  <a:schemeClr val="bg1"/>
                </a:solidFill>
              </a:rPr>
              <a:t>May 1–May4 3, 2017 | Cambridge, MA</a:t>
            </a:r>
            <a:endParaRPr lang="en-US" sz="2200" dirty="0" smtClean="0">
              <a:solidFill>
                <a:schemeClr val="bg1"/>
              </a:solidFill>
              <a:hlinkClick r:id="rId3"/>
            </a:endParaRPr>
          </a:p>
          <a:p>
            <a:pPr algn="ctr"/>
            <a:r>
              <a:rPr lang="en-US" sz="2200" dirty="0" smtClean="0">
                <a:solidFill>
                  <a:schemeClr val="bg1"/>
                </a:solidFill>
                <a:hlinkClick r:id="rId4"/>
              </a:rPr>
              <a:t>ihi.org/hospital-flow</a:t>
            </a:r>
            <a:endParaRPr lang="en-US" sz="2200" dirty="0">
              <a:solidFill>
                <a:schemeClr val="bg1"/>
              </a:solidFill>
            </a:endParaRPr>
          </a:p>
        </p:txBody>
      </p:sp>
      <p:sp>
        <p:nvSpPr>
          <p:cNvPr id="9" name="TextBox 8"/>
          <p:cNvSpPr txBox="1"/>
          <p:nvPr/>
        </p:nvSpPr>
        <p:spPr>
          <a:xfrm>
            <a:off x="533400" y="1981200"/>
            <a:ext cx="8221851" cy="4247317"/>
          </a:xfrm>
          <a:prstGeom prst="rect">
            <a:avLst/>
          </a:prstGeom>
          <a:noFill/>
        </p:spPr>
        <p:txBody>
          <a:bodyPr wrap="square" rtlCol="0">
            <a:spAutoFit/>
          </a:bodyPr>
          <a:lstStyle/>
          <a:p>
            <a:pPr>
              <a:spcAft>
                <a:spcPts val="1200"/>
              </a:spcAft>
            </a:pPr>
            <a:r>
              <a:rPr lang="en-US" sz="2400" b="1" dirty="0" smtClean="0"/>
              <a:t>IHI’s</a:t>
            </a:r>
            <a:r>
              <a:rPr lang="en-US" sz="2400" dirty="0" smtClean="0"/>
              <a:t> </a:t>
            </a:r>
            <a:r>
              <a:rPr lang="en-US" sz="2400" b="1" dirty="0" smtClean="0"/>
              <a:t>Hospital Flow Professional Development Program </a:t>
            </a:r>
            <a:r>
              <a:rPr lang="en-US" sz="2400" dirty="0" smtClean="0"/>
              <a:t>is designed </a:t>
            </a:r>
            <a:r>
              <a:rPr lang="en-US" sz="2400" dirty="0"/>
              <a:t>for a team or individuals who are tasked with hospital operations, throughput, and ensuring optimal patient flow in the acute care </a:t>
            </a:r>
            <a:r>
              <a:rPr lang="en-US" sz="2400" dirty="0" smtClean="0"/>
              <a:t>hospital.</a:t>
            </a:r>
            <a:endParaRPr lang="en-US" sz="2400" dirty="0"/>
          </a:p>
          <a:p>
            <a:pPr marL="342900" indent="-342900">
              <a:spcAft>
                <a:spcPts val="1200"/>
              </a:spcAft>
              <a:buFont typeface="Arial" panose="020B0604020202020204" pitchFamily="34" charset="0"/>
              <a:buChar char="•"/>
            </a:pPr>
            <a:r>
              <a:rPr lang="en-US" sz="2200" dirty="0" smtClean="0"/>
              <a:t>4-day intensive shared learning and capability building</a:t>
            </a:r>
          </a:p>
          <a:p>
            <a:pPr marL="342900" indent="-342900">
              <a:spcAft>
                <a:spcPts val="1200"/>
              </a:spcAft>
              <a:buFont typeface="Arial" panose="020B0604020202020204" pitchFamily="34" charset="0"/>
              <a:buChar char="•"/>
            </a:pPr>
            <a:r>
              <a:rPr lang="en-US" sz="2200" dirty="0" smtClean="0"/>
              <a:t>20 leading health care expert faculty presenters</a:t>
            </a:r>
          </a:p>
          <a:p>
            <a:pPr marL="342900" indent="-342900">
              <a:spcAft>
                <a:spcPts val="1200"/>
              </a:spcAft>
              <a:buFont typeface="Arial" panose="020B0604020202020204" pitchFamily="34" charset="0"/>
              <a:buChar char="•"/>
            </a:pPr>
            <a:r>
              <a:rPr lang="en-US" sz="2200" dirty="0" smtClean="0"/>
              <a:t>Leverage </a:t>
            </a:r>
            <a:r>
              <a:rPr lang="en-US" sz="2200" dirty="0"/>
              <a:t>opportunities to collaborate with expert faculty and successful hospital leaders to develop or refine a detailed, customized </a:t>
            </a:r>
            <a:r>
              <a:rPr lang="en-US" sz="2200" dirty="0" smtClean="0"/>
              <a:t>plan</a:t>
            </a:r>
            <a:endParaRPr lang="en-US" sz="2400" dirty="0" smtClean="0"/>
          </a:p>
          <a:p>
            <a:pPr>
              <a:spcAft>
                <a:spcPts val="1200"/>
              </a:spcAft>
            </a:pPr>
            <a:endParaRPr lang="en-US" sz="2400" i="1" dirty="0"/>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2515" y="158322"/>
            <a:ext cx="5094060" cy="1498253"/>
          </a:xfrm>
          <a:prstGeom prst="rect">
            <a:avLst/>
          </a:prstGeom>
        </p:spPr>
      </p:pic>
    </p:spTree>
    <p:extLst>
      <p:ext uri="{BB962C8B-B14F-4D97-AF65-F5344CB8AC3E}">
        <p14:creationId xmlns:p14="http://schemas.microsoft.com/office/powerpoint/2010/main" val="9803029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328981" y="272516"/>
            <a:ext cx="3746500" cy="4497166"/>
            <a:chOff x="244757" y="92039"/>
            <a:chExt cx="3746500" cy="4497166"/>
          </a:xfrm>
        </p:grpSpPr>
        <p:sp>
          <p:nvSpPr>
            <p:cNvPr id="5" name="Oval 4"/>
            <p:cNvSpPr/>
            <p:nvPr/>
          </p:nvSpPr>
          <p:spPr>
            <a:xfrm>
              <a:off x="244757" y="92039"/>
              <a:ext cx="3746500" cy="3746500"/>
            </a:xfrm>
            <a:prstGeom prst="ellipse">
              <a:avLst/>
            </a:prstGeom>
            <a:solidFill>
              <a:srgbClr val="009FC2">
                <a:alpha val="8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lIns="0" tIns="0" rIns="0" bIns="274320" rtlCol="0" anchor="ctr"/>
            <a:lstStyle/>
            <a:p>
              <a:pPr marL="60325"/>
              <a:r>
                <a:rPr lang="en-US" sz="2800" dirty="0">
                  <a:solidFill>
                    <a:srgbClr val="FFFFFF"/>
                  </a:solidFill>
                  <a:latin typeface="Amasis MT Std Medium" panose="02040602050304020203" pitchFamily="18" charset="0"/>
                </a:rPr>
                <a:t>Hospital </a:t>
              </a:r>
              <a:r>
                <a:rPr lang="en-US" sz="2800" dirty="0" smtClean="0">
                  <a:solidFill>
                    <a:srgbClr val="FFFFFF"/>
                  </a:solidFill>
                  <a:latin typeface="Amasis MT Std Medium" panose="02040602050304020203" pitchFamily="18" charset="0"/>
                </a:rPr>
                <a:t>Flow Professional Development </a:t>
              </a:r>
              <a:r>
                <a:rPr lang="en-US" sz="2800" dirty="0">
                  <a:solidFill>
                    <a:srgbClr val="FFFFFF"/>
                  </a:solidFill>
                  <a:latin typeface="Amasis MT Std Medium" panose="02040602050304020203" pitchFamily="18" charset="0"/>
                </a:rPr>
                <a:t>Program</a:t>
              </a:r>
            </a:p>
          </p:txBody>
        </p:sp>
        <p:sp>
          <p:nvSpPr>
            <p:cNvPr id="6" name="Oval 5"/>
            <p:cNvSpPr/>
            <p:nvPr/>
          </p:nvSpPr>
          <p:spPr>
            <a:xfrm>
              <a:off x="1050502" y="3699648"/>
              <a:ext cx="889557" cy="889557"/>
            </a:xfrm>
            <a:prstGeom prst="ellipse">
              <a:avLst/>
            </a:prstGeom>
            <a:solidFill>
              <a:srgbClr val="72C6A1">
                <a:alpha val="5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lIns="182880" tIns="0" rIns="0" bIns="0" rtlCol="0" anchor="ctr"/>
            <a:lstStyle/>
            <a:p>
              <a:endParaRPr lang="en-US" sz="2400" dirty="0">
                <a:solidFill>
                  <a:srgbClr val="FFFFFF"/>
                </a:solidFill>
                <a:latin typeface="Amasis MT Std Medium" panose="02040602050304020203" pitchFamily="18" charset="0"/>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1269" y="2686339"/>
              <a:ext cx="1737360" cy="1729247"/>
            </a:xfrm>
            <a:prstGeom prst="ellipse">
              <a:avLst/>
            </a:prstGeom>
          </p:spPr>
        </p:pic>
      </p:grpSp>
      <p:sp>
        <p:nvSpPr>
          <p:cNvPr id="3" name="Rectangle 2"/>
          <p:cNvSpPr/>
          <p:nvPr/>
        </p:nvSpPr>
        <p:spPr>
          <a:xfrm>
            <a:off x="3938019" y="685800"/>
            <a:ext cx="5053581" cy="4785926"/>
          </a:xfrm>
          <a:prstGeom prst="rect">
            <a:avLst/>
          </a:prstGeom>
          <a:solidFill>
            <a:schemeClr val="tx1"/>
          </a:solidFill>
        </p:spPr>
        <p:txBody>
          <a:bodyPr wrap="square" tIns="182880">
            <a:spAutoFit/>
          </a:bodyPr>
          <a:lstStyle/>
          <a:p>
            <a:r>
              <a:rPr lang="it-IT" sz="2000" b="1" i="1" dirty="0" smtClean="0">
                <a:solidFill>
                  <a:srgbClr val="00CC99"/>
                </a:solidFill>
                <a:effectLst/>
                <a:latin typeface="Amasis MT" panose="02040603050304020203" pitchFamily="18" charset="0"/>
              </a:rPr>
              <a:t>Delivering the right care, in the right setting, at the right time</a:t>
            </a:r>
            <a:r>
              <a:rPr lang="it-IT" sz="2000" b="1" dirty="0" smtClean="0">
                <a:solidFill>
                  <a:srgbClr val="00CC99"/>
                </a:solidFill>
                <a:effectLst/>
                <a:latin typeface="Amasis MT" panose="02040603050304020203" pitchFamily="18" charset="0"/>
              </a:rPr>
              <a:t>​</a:t>
            </a:r>
          </a:p>
          <a:p>
            <a:endParaRPr lang="it-IT" sz="2000" b="1" dirty="0">
              <a:solidFill>
                <a:srgbClr val="00CC99"/>
              </a:solidFill>
              <a:latin typeface="Amasis MT" panose="02040603050304020203" pitchFamily="18" charset="0"/>
            </a:endParaRPr>
          </a:p>
          <a:p>
            <a:r>
              <a:rPr lang="it-IT" dirty="0" smtClean="0">
                <a:solidFill>
                  <a:srgbClr val="FFFFFF"/>
                </a:solidFill>
                <a:latin typeface="Amasis MT" panose="02040603050304020203" pitchFamily="18" charset="0"/>
              </a:rPr>
              <a:t>May1--May </a:t>
            </a:r>
            <a:r>
              <a:rPr lang="it-IT" dirty="0">
                <a:solidFill>
                  <a:srgbClr val="FFFFFF"/>
                </a:solidFill>
                <a:latin typeface="Amasis MT" panose="02040603050304020203" pitchFamily="18" charset="0"/>
              </a:rPr>
              <a:t>4</a:t>
            </a:r>
            <a:r>
              <a:rPr lang="it-IT" dirty="0" smtClean="0">
                <a:solidFill>
                  <a:srgbClr val="FFFFFF"/>
                </a:solidFill>
                <a:latin typeface="Amasis MT" panose="02040603050304020203" pitchFamily="18" charset="0"/>
              </a:rPr>
              <a:t>, </a:t>
            </a:r>
            <a:r>
              <a:rPr lang="it-IT" dirty="0">
                <a:solidFill>
                  <a:srgbClr val="FFFFFF"/>
                </a:solidFill>
                <a:latin typeface="Amasis MT" panose="02040603050304020203" pitchFamily="18" charset="0"/>
              </a:rPr>
              <a:t>2016 </a:t>
            </a:r>
            <a:r>
              <a:rPr lang="it-IT" dirty="0" smtClean="0">
                <a:solidFill>
                  <a:srgbClr val="FFFFFF"/>
                </a:solidFill>
                <a:latin typeface="Amasis MT" panose="02040603050304020203" pitchFamily="18" charset="0"/>
              </a:rPr>
              <a:t>| </a:t>
            </a:r>
            <a:r>
              <a:rPr lang="it-IT" dirty="0">
                <a:solidFill>
                  <a:srgbClr val="FFFFFF"/>
                </a:solidFill>
                <a:latin typeface="Amasis MT" panose="02040603050304020203" pitchFamily="18" charset="0"/>
              </a:rPr>
              <a:t>Cambridge, </a:t>
            </a:r>
            <a:r>
              <a:rPr lang="it-IT" dirty="0" smtClean="0">
                <a:solidFill>
                  <a:srgbClr val="FFFFFF"/>
                </a:solidFill>
                <a:latin typeface="Amasis MT" panose="02040603050304020203" pitchFamily="18" charset="0"/>
              </a:rPr>
              <a:t>MA</a:t>
            </a:r>
            <a:endParaRPr lang="en-US" i="1" dirty="0" smtClean="0">
              <a:solidFill>
                <a:srgbClr val="FFFFFF"/>
              </a:solidFill>
              <a:latin typeface="Amasis MT" panose="02040603050304020203" pitchFamily="18" charset="0"/>
            </a:endParaRPr>
          </a:p>
          <a:p>
            <a:endParaRPr lang="en-US" sz="2000" dirty="0" smtClean="0">
              <a:solidFill>
                <a:schemeClr val="bg1"/>
              </a:solidFill>
              <a:latin typeface="Amasis MT" panose="02040603050304020203" pitchFamily="18" charset="0"/>
            </a:endParaRPr>
          </a:p>
          <a:p>
            <a:r>
              <a:rPr lang="en-US" u="sng" dirty="0" smtClean="0">
                <a:solidFill>
                  <a:srgbClr val="FFFFFF"/>
                </a:solidFill>
                <a:latin typeface="Amasis MT" panose="02040603050304020203" pitchFamily="18" charset="0"/>
              </a:rPr>
              <a:t>Participants will learn from: </a:t>
            </a:r>
          </a:p>
          <a:p>
            <a:pPr marL="285750" indent="-285750">
              <a:buFont typeface="Arial" panose="020B0604020202020204" pitchFamily="34" charset="0"/>
              <a:buChar char="•"/>
            </a:pPr>
            <a:r>
              <a:rPr lang="en-US" sz="1600" dirty="0" smtClean="0">
                <a:solidFill>
                  <a:srgbClr val="FFFFFF"/>
                </a:solidFill>
                <a:latin typeface="Amasis MT" panose="02040603050304020203" pitchFamily="18" charset="0"/>
              </a:rPr>
              <a:t>Expert faculty</a:t>
            </a:r>
          </a:p>
          <a:p>
            <a:pPr marL="285750" indent="-285750">
              <a:buFont typeface="Arial" panose="020B0604020202020204" pitchFamily="34" charset="0"/>
              <a:buChar char="•"/>
            </a:pPr>
            <a:r>
              <a:rPr lang="en-US" sz="1600" dirty="0">
                <a:solidFill>
                  <a:srgbClr val="FFFFFF"/>
                </a:solidFill>
                <a:latin typeface="Amasis MT" panose="02040603050304020203" pitchFamily="18" charset="0"/>
              </a:rPr>
              <a:t>C</a:t>
            </a:r>
            <a:r>
              <a:rPr lang="en-US" sz="1600" dirty="0" smtClean="0">
                <a:solidFill>
                  <a:srgbClr val="FFFFFF"/>
                </a:solidFill>
                <a:latin typeface="Amasis MT" panose="02040603050304020203" pitchFamily="18" charset="0"/>
              </a:rPr>
              <a:t>ase study presenters</a:t>
            </a:r>
          </a:p>
          <a:p>
            <a:pPr marL="285750" indent="-285750">
              <a:buFont typeface="Arial" panose="020B0604020202020204" pitchFamily="34" charset="0"/>
              <a:buChar char="•"/>
            </a:pPr>
            <a:r>
              <a:rPr lang="en-US" sz="1600" dirty="0" smtClean="0">
                <a:solidFill>
                  <a:srgbClr val="FFFFFF"/>
                </a:solidFill>
                <a:latin typeface="Amasis MT" panose="02040603050304020203" pitchFamily="18" charset="0"/>
              </a:rPr>
              <a:t>Other program participants</a:t>
            </a:r>
          </a:p>
          <a:p>
            <a:pPr marL="285750" indent="-285750">
              <a:buFont typeface="Arial" panose="020B0604020202020204" pitchFamily="34" charset="0"/>
              <a:buChar char="•"/>
            </a:pPr>
            <a:endParaRPr lang="en-US" sz="1600" dirty="0">
              <a:solidFill>
                <a:srgbClr val="FFFFFF"/>
              </a:solidFill>
              <a:latin typeface="Amasis MT" panose="02040603050304020203" pitchFamily="18" charset="0"/>
            </a:endParaRPr>
          </a:p>
          <a:p>
            <a:r>
              <a:rPr lang="en-US" u="sng" dirty="0">
                <a:solidFill>
                  <a:srgbClr val="FFFFFF"/>
                </a:solidFill>
                <a:latin typeface="Amasis MT" panose="02040603050304020203" pitchFamily="18" charset="0"/>
              </a:rPr>
              <a:t>Participants will </a:t>
            </a:r>
            <a:r>
              <a:rPr lang="en-US" u="sng" dirty="0" smtClean="0">
                <a:solidFill>
                  <a:srgbClr val="FFFFFF"/>
                </a:solidFill>
                <a:latin typeface="Amasis MT" panose="02040603050304020203" pitchFamily="18" charset="0"/>
              </a:rPr>
              <a:t>have opportunities to engage in: </a:t>
            </a:r>
            <a:endParaRPr lang="en-US" u="sng" dirty="0">
              <a:solidFill>
                <a:srgbClr val="FFFFFF"/>
              </a:solidFill>
              <a:latin typeface="Amasis MT" panose="02040603050304020203" pitchFamily="18" charset="0"/>
            </a:endParaRPr>
          </a:p>
          <a:p>
            <a:pPr marL="285750" indent="-285750">
              <a:buFont typeface="Arial" panose="020B0604020202020204" pitchFamily="34" charset="0"/>
              <a:buChar char="•"/>
            </a:pPr>
            <a:r>
              <a:rPr lang="en-US" sz="1600" dirty="0" smtClean="0">
                <a:solidFill>
                  <a:srgbClr val="FFFFFF"/>
                </a:solidFill>
                <a:latin typeface="Amasis MT" panose="02040603050304020203" pitchFamily="18" charset="0"/>
              </a:rPr>
              <a:t>Pre-work and data collection</a:t>
            </a:r>
          </a:p>
          <a:p>
            <a:pPr marL="285750" indent="-285750">
              <a:buFont typeface="Arial" panose="020B0604020202020204" pitchFamily="34" charset="0"/>
              <a:buChar char="•"/>
            </a:pPr>
            <a:r>
              <a:rPr lang="en-US" sz="1600" dirty="0" smtClean="0">
                <a:solidFill>
                  <a:srgbClr val="FFFFFF"/>
                </a:solidFill>
                <a:latin typeface="Amasis MT" panose="02040603050304020203" pitchFamily="18" charset="0"/>
              </a:rPr>
              <a:t>Working sessions with team members</a:t>
            </a:r>
          </a:p>
          <a:p>
            <a:pPr marL="285750" indent="-285750">
              <a:buFont typeface="Arial" panose="020B0604020202020204" pitchFamily="34" charset="0"/>
              <a:buChar char="•"/>
            </a:pPr>
            <a:r>
              <a:rPr lang="en-US" sz="1600" dirty="0" smtClean="0">
                <a:solidFill>
                  <a:srgbClr val="FFFFFF"/>
                </a:solidFill>
                <a:latin typeface="Amasis MT" panose="02040603050304020203" pitchFamily="18" charset="0"/>
              </a:rPr>
              <a:t>Exchange of ideas with other program participants &amp; faculty</a:t>
            </a:r>
          </a:p>
          <a:p>
            <a:pPr marL="285750" indent="-285750">
              <a:buFont typeface="Arial" panose="020B0604020202020204" pitchFamily="34" charset="0"/>
              <a:buChar char="•"/>
            </a:pPr>
            <a:r>
              <a:rPr lang="en-US" sz="1600" dirty="0" smtClean="0">
                <a:solidFill>
                  <a:srgbClr val="FFFFFF"/>
                </a:solidFill>
                <a:latin typeface="Amasis MT" panose="02040603050304020203" pitchFamily="18" charset="0"/>
              </a:rPr>
              <a:t>Ad hoc faculty coaching sessions</a:t>
            </a:r>
          </a:p>
        </p:txBody>
      </p:sp>
      <p:sp>
        <p:nvSpPr>
          <p:cNvPr id="2" name="Rectangle 1"/>
          <p:cNvSpPr/>
          <p:nvPr/>
        </p:nvSpPr>
        <p:spPr>
          <a:xfrm>
            <a:off x="559404" y="6266224"/>
            <a:ext cx="8051196" cy="701731"/>
          </a:xfrm>
          <a:prstGeom prst="rect">
            <a:avLst/>
          </a:prstGeom>
        </p:spPr>
        <p:txBody>
          <a:bodyPr wrap="square">
            <a:spAutoFit/>
          </a:bodyPr>
          <a:lstStyle/>
          <a:p>
            <a:pPr marL="60325">
              <a:lnSpc>
                <a:spcPct val="110000"/>
              </a:lnSpc>
            </a:pPr>
            <a:r>
              <a:rPr lang="en-US" sz="2000" dirty="0">
                <a:solidFill>
                  <a:srgbClr val="FFC000"/>
                </a:solidFill>
              </a:rPr>
              <a:t>More information at </a:t>
            </a:r>
            <a:r>
              <a:rPr lang="en-US" sz="2000" u="sng" dirty="0">
                <a:solidFill>
                  <a:srgbClr val="FFC000"/>
                </a:solidFill>
              </a:rPr>
              <a:t>ihi.org/hospital-flow</a:t>
            </a:r>
            <a:endParaRPr lang="en-US" sz="2000" u="sng" dirty="0">
              <a:solidFill>
                <a:srgbClr val="FFC000"/>
              </a:solidFill>
              <a:cs typeface="Arial" panose="020B0604020202020204" pitchFamily="34" charset="0"/>
            </a:endParaRPr>
          </a:p>
          <a:p>
            <a:pPr marL="60325">
              <a:lnSpc>
                <a:spcPct val="110000"/>
              </a:lnSpc>
            </a:pPr>
            <a:r>
              <a:rPr lang="en-US" sz="1600" dirty="0" smtClean="0">
                <a:solidFill>
                  <a:srgbClr val="FFFF00"/>
                </a:solidFill>
                <a:cs typeface="Arial" panose="020B0604020202020204" pitchFamily="34" charset="0"/>
              </a:rPr>
              <a:t> </a:t>
            </a:r>
            <a:endParaRPr lang="en-US" sz="1600" dirty="0">
              <a:solidFill>
                <a:srgbClr val="FFFF00"/>
              </a:solidFill>
              <a:cs typeface="Arial" panose="020B0604020202020204" pitchFamily="34" charset="0"/>
            </a:endParaRPr>
          </a:p>
        </p:txBody>
      </p:sp>
    </p:spTree>
    <p:extLst>
      <p:ext uri="{BB962C8B-B14F-4D97-AF65-F5344CB8AC3E}">
        <p14:creationId xmlns:p14="http://schemas.microsoft.com/office/powerpoint/2010/main" val="15199750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328981" y="272516"/>
            <a:ext cx="3746500" cy="4497166"/>
            <a:chOff x="244757" y="92039"/>
            <a:chExt cx="3746500" cy="4497166"/>
          </a:xfrm>
        </p:grpSpPr>
        <p:sp>
          <p:nvSpPr>
            <p:cNvPr id="5" name="Oval 4"/>
            <p:cNvSpPr/>
            <p:nvPr/>
          </p:nvSpPr>
          <p:spPr>
            <a:xfrm>
              <a:off x="244757" y="92039"/>
              <a:ext cx="3746500" cy="3746500"/>
            </a:xfrm>
            <a:prstGeom prst="ellipse">
              <a:avLst/>
            </a:prstGeom>
            <a:solidFill>
              <a:srgbClr val="009FC2">
                <a:alpha val="8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lIns="0" tIns="0" rIns="0" bIns="274320" rtlCol="0" anchor="ctr"/>
            <a:lstStyle/>
            <a:p>
              <a:pPr marL="60325"/>
              <a:r>
                <a:rPr lang="en-US" sz="2800" dirty="0">
                  <a:solidFill>
                    <a:srgbClr val="FFFFFF"/>
                  </a:solidFill>
                  <a:latin typeface="Amasis MT Std Medium" panose="02040602050304020203" pitchFamily="18" charset="0"/>
                </a:rPr>
                <a:t>Hospital </a:t>
              </a:r>
              <a:r>
                <a:rPr lang="en-US" sz="2800" dirty="0" smtClean="0">
                  <a:solidFill>
                    <a:srgbClr val="FFFFFF"/>
                  </a:solidFill>
                  <a:latin typeface="Amasis MT Std Medium" panose="02040602050304020203" pitchFamily="18" charset="0"/>
                </a:rPr>
                <a:t>Flow Professional Development </a:t>
              </a:r>
              <a:r>
                <a:rPr lang="en-US" sz="2800" dirty="0">
                  <a:solidFill>
                    <a:srgbClr val="FFFFFF"/>
                  </a:solidFill>
                  <a:latin typeface="Amasis MT Std Medium" panose="02040602050304020203" pitchFamily="18" charset="0"/>
                </a:rPr>
                <a:t>Program</a:t>
              </a:r>
            </a:p>
          </p:txBody>
        </p:sp>
        <p:sp>
          <p:nvSpPr>
            <p:cNvPr id="6" name="Oval 5"/>
            <p:cNvSpPr/>
            <p:nvPr/>
          </p:nvSpPr>
          <p:spPr>
            <a:xfrm>
              <a:off x="1050502" y="3699648"/>
              <a:ext cx="889557" cy="889557"/>
            </a:xfrm>
            <a:prstGeom prst="ellipse">
              <a:avLst/>
            </a:prstGeom>
            <a:solidFill>
              <a:srgbClr val="72C6A1">
                <a:alpha val="5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lIns="182880" tIns="0" rIns="0" bIns="0" rtlCol="0" anchor="ctr"/>
            <a:lstStyle/>
            <a:p>
              <a:endParaRPr lang="en-US" sz="2400" dirty="0">
                <a:solidFill>
                  <a:srgbClr val="FFFFFF"/>
                </a:solidFill>
                <a:latin typeface="Amasis MT Std Medium" panose="02040602050304020203" pitchFamily="18" charset="0"/>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1269" y="2686339"/>
              <a:ext cx="1737360" cy="1729247"/>
            </a:xfrm>
            <a:prstGeom prst="ellipse">
              <a:avLst/>
            </a:prstGeom>
          </p:spPr>
        </p:pic>
      </p:grpSp>
      <p:sp>
        <p:nvSpPr>
          <p:cNvPr id="3" name="Rectangle 2"/>
          <p:cNvSpPr/>
          <p:nvPr/>
        </p:nvSpPr>
        <p:spPr>
          <a:xfrm>
            <a:off x="4014219" y="304800"/>
            <a:ext cx="5053581" cy="6263253"/>
          </a:xfrm>
          <a:prstGeom prst="rect">
            <a:avLst/>
          </a:prstGeom>
          <a:solidFill>
            <a:schemeClr val="tx1"/>
          </a:solidFill>
        </p:spPr>
        <p:txBody>
          <a:bodyPr wrap="square" tIns="182880">
            <a:spAutoFit/>
          </a:bodyPr>
          <a:lstStyle/>
          <a:p>
            <a:r>
              <a:rPr lang="en-US" sz="2200" u="sng" dirty="0" smtClean="0">
                <a:solidFill>
                  <a:schemeClr val="bg1"/>
                </a:solidFill>
              </a:rPr>
              <a:t>Who should attend?</a:t>
            </a:r>
            <a:r>
              <a:rPr lang="en-US" dirty="0"/>
              <a:t> </a:t>
            </a:r>
            <a:endParaRPr lang="en-US" dirty="0" smtClean="0"/>
          </a:p>
          <a:p>
            <a:endParaRPr lang="en-US" sz="1000" dirty="0" smtClean="0"/>
          </a:p>
          <a:p>
            <a:r>
              <a:rPr lang="en-US" dirty="0" smtClean="0">
                <a:solidFill>
                  <a:schemeClr val="bg1"/>
                </a:solidFill>
              </a:rPr>
              <a:t>This program is designed </a:t>
            </a:r>
            <a:r>
              <a:rPr lang="en-US" dirty="0">
                <a:solidFill>
                  <a:schemeClr val="bg1"/>
                </a:solidFill>
              </a:rPr>
              <a:t>for teams who are responsible for implementing and maintaining operational efficiencies, throughput, and optimizing patient flow in acute care hospitals. </a:t>
            </a:r>
            <a:endParaRPr lang="en-US" dirty="0" smtClean="0">
              <a:solidFill>
                <a:schemeClr val="bg1"/>
              </a:solidFill>
            </a:endParaRPr>
          </a:p>
          <a:p>
            <a:endParaRPr lang="en-US" dirty="0">
              <a:solidFill>
                <a:schemeClr val="bg1"/>
              </a:solidFill>
            </a:endParaRPr>
          </a:p>
          <a:p>
            <a:r>
              <a:rPr lang="en-US" i="1" dirty="0">
                <a:solidFill>
                  <a:schemeClr val="bg1"/>
                </a:solidFill>
              </a:rPr>
              <a:t>While individual participants will gain value from this professional development program, </a:t>
            </a:r>
            <a:r>
              <a:rPr lang="en-US" i="1" u="sng" dirty="0">
                <a:solidFill>
                  <a:schemeClr val="bg1"/>
                </a:solidFill>
              </a:rPr>
              <a:t>IHI</a:t>
            </a:r>
            <a:r>
              <a:rPr lang="en-US" i="1" dirty="0">
                <a:solidFill>
                  <a:schemeClr val="bg1"/>
                </a:solidFill>
              </a:rPr>
              <a:t> </a:t>
            </a:r>
            <a:r>
              <a:rPr lang="en-US" i="1" u="sng" dirty="0">
                <a:solidFill>
                  <a:schemeClr val="bg1"/>
                </a:solidFill>
              </a:rPr>
              <a:t>strongly recommends that hospitals and health care systems consider sending teams of 4 or 5 individuals</a:t>
            </a:r>
            <a:r>
              <a:rPr lang="en-US" i="1" dirty="0">
                <a:solidFill>
                  <a:schemeClr val="bg1"/>
                </a:solidFill>
              </a:rPr>
              <a:t> (those who have accountability for outcomes related to delivering the right care, in the right place, at the right time) to this </a:t>
            </a:r>
            <a:r>
              <a:rPr lang="en-US" i="1" dirty="0" smtClean="0">
                <a:solidFill>
                  <a:schemeClr val="bg1"/>
                </a:solidFill>
              </a:rPr>
              <a:t>program</a:t>
            </a:r>
          </a:p>
          <a:p>
            <a:endParaRPr lang="en-US" i="1" dirty="0">
              <a:solidFill>
                <a:schemeClr val="bg1"/>
              </a:solidFill>
            </a:endParaRPr>
          </a:p>
          <a:p>
            <a:r>
              <a:rPr lang="en-US" u="sng" dirty="0" smtClean="0">
                <a:solidFill>
                  <a:schemeClr val="bg1"/>
                </a:solidFill>
              </a:rPr>
              <a:t>Recommended Team Members</a:t>
            </a:r>
            <a:r>
              <a:rPr lang="en-US" dirty="0" smtClean="0">
                <a:solidFill>
                  <a:schemeClr val="bg1"/>
                </a:solidFill>
              </a:rPr>
              <a:t>:</a:t>
            </a:r>
            <a:r>
              <a:rPr lang="en-US" dirty="0">
                <a:solidFill>
                  <a:schemeClr val="bg1"/>
                </a:solidFill>
              </a:rPr>
              <a:t> </a:t>
            </a:r>
          </a:p>
          <a:p>
            <a:r>
              <a:rPr lang="en-US" dirty="0" smtClean="0">
                <a:solidFill>
                  <a:schemeClr val="bg1"/>
                </a:solidFill>
              </a:rPr>
              <a:t>CEOs, COOs, Chief </a:t>
            </a:r>
            <a:r>
              <a:rPr lang="en-US" dirty="0">
                <a:solidFill>
                  <a:schemeClr val="bg1"/>
                </a:solidFill>
              </a:rPr>
              <a:t>Nurse </a:t>
            </a:r>
            <a:r>
              <a:rPr lang="en-US" dirty="0" smtClean="0">
                <a:solidFill>
                  <a:schemeClr val="bg1"/>
                </a:solidFill>
              </a:rPr>
              <a:t>Executives, Surgeons and Medical Directors, Nursing Directors, Service </a:t>
            </a:r>
            <a:r>
              <a:rPr lang="en-US" dirty="0">
                <a:solidFill>
                  <a:schemeClr val="bg1"/>
                </a:solidFill>
              </a:rPr>
              <a:t>Line </a:t>
            </a:r>
            <a:r>
              <a:rPr lang="en-US" dirty="0" smtClean="0">
                <a:solidFill>
                  <a:schemeClr val="bg1"/>
                </a:solidFill>
              </a:rPr>
              <a:t>Leaders, Financial Analysts, Quality </a:t>
            </a:r>
            <a:r>
              <a:rPr lang="en-US" dirty="0">
                <a:solidFill>
                  <a:schemeClr val="bg1"/>
                </a:solidFill>
              </a:rPr>
              <a:t>Improvement Leaders</a:t>
            </a:r>
            <a:r>
              <a:rPr lang="en-US" dirty="0" smtClean="0">
                <a:solidFill>
                  <a:schemeClr val="bg1"/>
                </a:solidFill>
              </a:rPr>
              <a:t>​</a:t>
            </a:r>
          </a:p>
          <a:p>
            <a:endParaRPr lang="en-US" dirty="0">
              <a:solidFill>
                <a:schemeClr val="bg1"/>
              </a:solidFill>
            </a:endParaRPr>
          </a:p>
          <a:p>
            <a:r>
              <a:rPr lang="en-US" i="1" dirty="0" smtClean="0"/>
              <a:t>.</a:t>
            </a:r>
            <a:endParaRPr lang="en-US" dirty="0">
              <a:solidFill>
                <a:schemeClr val="bg1"/>
              </a:solidFill>
            </a:endParaRPr>
          </a:p>
        </p:txBody>
      </p:sp>
      <p:sp>
        <p:nvSpPr>
          <p:cNvPr id="2" name="Rectangle 1"/>
          <p:cNvSpPr/>
          <p:nvPr/>
        </p:nvSpPr>
        <p:spPr>
          <a:xfrm>
            <a:off x="635604" y="6266224"/>
            <a:ext cx="8051196" cy="701731"/>
          </a:xfrm>
          <a:prstGeom prst="rect">
            <a:avLst/>
          </a:prstGeom>
        </p:spPr>
        <p:txBody>
          <a:bodyPr wrap="square">
            <a:spAutoFit/>
          </a:bodyPr>
          <a:lstStyle/>
          <a:p>
            <a:pPr marL="60325">
              <a:lnSpc>
                <a:spcPct val="110000"/>
              </a:lnSpc>
            </a:pPr>
            <a:r>
              <a:rPr lang="en-US" sz="2000" dirty="0">
                <a:solidFill>
                  <a:srgbClr val="FFC000"/>
                </a:solidFill>
              </a:rPr>
              <a:t>More information at </a:t>
            </a:r>
            <a:r>
              <a:rPr lang="en-US" sz="2000" u="sng" dirty="0">
                <a:solidFill>
                  <a:srgbClr val="FFC000"/>
                </a:solidFill>
              </a:rPr>
              <a:t>ihi.org/hospital-flow</a:t>
            </a:r>
            <a:endParaRPr lang="en-US" sz="2000" u="sng" dirty="0">
              <a:solidFill>
                <a:srgbClr val="FFC000"/>
              </a:solidFill>
              <a:cs typeface="Arial" panose="020B0604020202020204" pitchFamily="34" charset="0"/>
            </a:endParaRPr>
          </a:p>
          <a:p>
            <a:pPr marL="60325">
              <a:lnSpc>
                <a:spcPct val="110000"/>
              </a:lnSpc>
            </a:pPr>
            <a:endParaRPr lang="en-US" sz="1600" dirty="0">
              <a:solidFill>
                <a:srgbClr val="FFFF00"/>
              </a:solidFill>
              <a:cs typeface="Arial" panose="020B0604020202020204" pitchFamily="34" charset="0"/>
            </a:endParaRPr>
          </a:p>
        </p:txBody>
      </p:sp>
    </p:spTree>
    <p:extLst>
      <p:ext uri="{BB962C8B-B14F-4D97-AF65-F5344CB8AC3E}">
        <p14:creationId xmlns:p14="http://schemas.microsoft.com/office/powerpoint/2010/main" val="242131607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328981" y="272516"/>
            <a:ext cx="3746500" cy="4497166"/>
            <a:chOff x="244757" y="92039"/>
            <a:chExt cx="3746500" cy="4497166"/>
          </a:xfrm>
        </p:grpSpPr>
        <p:sp>
          <p:nvSpPr>
            <p:cNvPr id="5" name="Oval 4"/>
            <p:cNvSpPr/>
            <p:nvPr/>
          </p:nvSpPr>
          <p:spPr>
            <a:xfrm>
              <a:off x="244757" y="92039"/>
              <a:ext cx="3746500" cy="3746500"/>
            </a:xfrm>
            <a:prstGeom prst="ellipse">
              <a:avLst/>
            </a:prstGeom>
            <a:solidFill>
              <a:srgbClr val="009FC2">
                <a:alpha val="8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lIns="0" tIns="0" rIns="0" bIns="274320" rtlCol="0" anchor="ctr"/>
            <a:lstStyle/>
            <a:p>
              <a:pPr marL="60325"/>
              <a:r>
                <a:rPr lang="en-US" sz="2800" dirty="0">
                  <a:solidFill>
                    <a:srgbClr val="FFFFFF"/>
                  </a:solidFill>
                  <a:latin typeface="Amasis MT Std Medium" panose="02040602050304020203" pitchFamily="18" charset="0"/>
                </a:rPr>
                <a:t>Hospital </a:t>
              </a:r>
              <a:r>
                <a:rPr lang="en-US" sz="2800" dirty="0" smtClean="0">
                  <a:solidFill>
                    <a:srgbClr val="FFFFFF"/>
                  </a:solidFill>
                  <a:latin typeface="Amasis MT Std Medium" panose="02040602050304020203" pitchFamily="18" charset="0"/>
                </a:rPr>
                <a:t>Flow Professional Development </a:t>
              </a:r>
              <a:r>
                <a:rPr lang="en-US" sz="2800" dirty="0">
                  <a:solidFill>
                    <a:srgbClr val="FFFFFF"/>
                  </a:solidFill>
                  <a:latin typeface="Amasis MT Std Medium" panose="02040602050304020203" pitchFamily="18" charset="0"/>
                </a:rPr>
                <a:t>Program</a:t>
              </a:r>
            </a:p>
          </p:txBody>
        </p:sp>
        <p:sp>
          <p:nvSpPr>
            <p:cNvPr id="6" name="Oval 5"/>
            <p:cNvSpPr/>
            <p:nvPr/>
          </p:nvSpPr>
          <p:spPr>
            <a:xfrm>
              <a:off x="1050502" y="3699648"/>
              <a:ext cx="889557" cy="889557"/>
            </a:xfrm>
            <a:prstGeom prst="ellipse">
              <a:avLst/>
            </a:prstGeom>
            <a:solidFill>
              <a:srgbClr val="72C6A1">
                <a:alpha val="5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lIns="182880" tIns="0" rIns="0" bIns="0" rtlCol="0" anchor="ctr"/>
            <a:lstStyle/>
            <a:p>
              <a:endParaRPr lang="en-US" sz="2400" dirty="0">
                <a:solidFill>
                  <a:srgbClr val="FFFFFF"/>
                </a:solidFill>
                <a:latin typeface="Amasis MT Std Medium" panose="02040602050304020203" pitchFamily="18" charset="0"/>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1269" y="2686339"/>
              <a:ext cx="1737360" cy="1729247"/>
            </a:xfrm>
            <a:prstGeom prst="ellipse">
              <a:avLst/>
            </a:prstGeom>
          </p:spPr>
        </p:pic>
      </p:grpSp>
      <p:sp>
        <p:nvSpPr>
          <p:cNvPr id="3" name="Rectangle 2"/>
          <p:cNvSpPr/>
          <p:nvPr/>
        </p:nvSpPr>
        <p:spPr>
          <a:xfrm>
            <a:off x="4014219" y="457200"/>
            <a:ext cx="5053581" cy="5740033"/>
          </a:xfrm>
          <a:prstGeom prst="rect">
            <a:avLst/>
          </a:prstGeom>
          <a:solidFill>
            <a:schemeClr val="tx1"/>
          </a:solidFill>
        </p:spPr>
        <p:txBody>
          <a:bodyPr wrap="square" tIns="182880">
            <a:spAutoFit/>
          </a:bodyPr>
          <a:lstStyle/>
          <a:p>
            <a:r>
              <a:rPr lang="en-US" sz="2200" u="sng" dirty="0" smtClean="0">
                <a:solidFill>
                  <a:schemeClr val="bg1"/>
                </a:solidFill>
              </a:rPr>
              <a:t>What you will learn</a:t>
            </a:r>
            <a:endParaRPr lang="en-US" sz="1600" dirty="0">
              <a:solidFill>
                <a:schemeClr val="bg1"/>
              </a:solidFill>
            </a:endParaRPr>
          </a:p>
          <a:p>
            <a:r>
              <a:rPr lang="en-US" sz="1600" dirty="0" smtClean="0">
                <a:solidFill>
                  <a:schemeClr val="bg1"/>
                </a:solidFill>
              </a:rPr>
              <a:t>Designed </a:t>
            </a:r>
            <a:r>
              <a:rPr lang="en-US" sz="1600" dirty="0">
                <a:solidFill>
                  <a:schemeClr val="bg1"/>
                </a:solidFill>
              </a:rPr>
              <a:t>for a team or individuals who are tasked with hospital operations, throughput, and ensuring optimal patient flow in the acute care hospital, this intensive IHI program helps </a:t>
            </a:r>
            <a:r>
              <a:rPr lang="en-US" sz="1600" dirty="0" smtClean="0">
                <a:solidFill>
                  <a:schemeClr val="bg1"/>
                </a:solidFill>
              </a:rPr>
              <a:t>participants:</a:t>
            </a:r>
          </a:p>
          <a:p>
            <a:r>
              <a:rPr lang="en-US" sz="1600" dirty="0">
                <a:solidFill>
                  <a:schemeClr val="bg1"/>
                </a:solidFill>
              </a:rPr>
              <a:t> </a:t>
            </a:r>
          </a:p>
          <a:p>
            <a:pPr marL="285750" lvl="0" indent="-285750">
              <a:buFont typeface="Arial" panose="020B0604020202020204" pitchFamily="34" charset="0"/>
              <a:buChar char="•"/>
            </a:pPr>
            <a:r>
              <a:rPr lang="en-US" sz="1600" dirty="0">
                <a:solidFill>
                  <a:schemeClr val="bg1"/>
                </a:solidFill>
              </a:rPr>
              <a:t>Make sense of the variety of approaches needed to achieve timely, efficient person-centered care</a:t>
            </a:r>
          </a:p>
          <a:p>
            <a:pPr marL="285750" lvl="0" indent="-285750">
              <a:buFont typeface="Arial" panose="020B0604020202020204" pitchFamily="34" charset="0"/>
              <a:buChar char="•"/>
            </a:pPr>
            <a:r>
              <a:rPr lang="en-US" sz="1600" dirty="0">
                <a:solidFill>
                  <a:schemeClr val="bg1"/>
                </a:solidFill>
              </a:rPr>
              <a:t>Gain actionable strategies, skills, and tools that help ensure that demand for hospital service matches capacity — daily, weekly, and seasonally</a:t>
            </a:r>
          </a:p>
          <a:p>
            <a:pPr marL="285750" lvl="0" indent="-285750">
              <a:buFont typeface="Arial" panose="020B0604020202020204" pitchFamily="34" charset="0"/>
              <a:buChar char="•"/>
            </a:pPr>
            <a:r>
              <a:rPr lang="en-US" sz="1600" dirty="0">
                <a:solidFill>
                  <a:schemeClr val="bg1"/>
                </a:solidFill>
              </a:rPr>
              <a:t>Prevent diversions and overcrowding in EDs</a:t>
            </a:r>
          </a:p>
          <a:p>
            <a:pPr marL="285750" lvl="0" indent="-285750">
              <a:buFont typeface="Arial" panose="020B0604020202020204" pitchFamily="34" charset="0"/>
              <a:buChar char="•"/>
            </a:pPr>
            <a:r>
              <a:rPr lang="en-US" sz="1600" dirty="0">
                <a:solidFill>
                  <a:schemeClr val="bg1"/>
                </a:solidFill>
              </a:rPr>
              <a:t>Eliminate waits and delays for surgical procedures, treatments, and admissions to inpatient beds</a:t>
            </a:r>
          </a:p>
          <a:p>
            <a:pPr marL="285750" lvl="0" indent="-285750">
              <a:buFont typeface="Arial" panose="020B0604020202020204" pitchFamily="34" charset="0"/>
              <a:buChar char="•"/>
            </a:pPr>
            <a:r>
              <a:rPr lang="en-US" sz="1600" dirty="0">
                <a:solidFill>
                  <a:schemeClr val="bg1"/>
                </a:solidFill>
              </a:rPr>
              <a:t>Increase the number of patients admitted to the appropriate inpatient unit (based on the patient’s clinical condition)</a:t>
            </a:r>
          </a:p>
          <a:p>
            <a:pPr marL="285750" lvl="0" indent="-285750">
              <a:buFont typeface="Arial" panose="020B0604020202020204" pitchFamily="34" charset="0"/>
              <a:buChar char="•"/>
            </a:pPr>
            <a:r>
              <a:rPr lang="en-US" sz="1600" dirty="0">
                <a:solidFill>
                  <a:schemeClr val="bg1"/>
                </a:solidFill>
              </a:rPr>
              <a:t>Identify opportunities to collaborate with expert faculty and successful hospital leaders to develop or refine a detailed, customized plan of action</a:t>
            </a:r>
          </a:p>
          <a:p>
            <a:pPr marL="285750" lvl="0" indent="-285750">
              <a:buFont typeface="Arial" panose="020B0604020202020204" pitchFamily="34" charset="0"/>
              <a:buChar char="•"/>
            </a:pPr>
            <a:r>
              <a:rPr lang="en-US" sz="1600" dirty="0" smtClean="0">
                <a:solidFill>
                  <a:schemeClr val="bg1"/>
                </a:solidFill>
              </a:rPr>
              <a:t>Explore ways to calculate the return </a:t>
            </a:r>
            <a:r>
              <a:rPr lang="en-US" sz="1600" dirty="0">
                <a:solidFill>
                  <a:schemeClr val="bg1"/>
                </a:solidFill>
              </a:rPr>
              <a:t>on investment</a:t>
            </a:r>
          </a:p>
          <a:p>
            <a:endParaRPr lang="en-US" sz="1600" dirty="0" smtClean="0">
              <a:solidFill>
                <a:schemeClr val="bg1"/>
              </a:solidFill>
              <a:latin typeface="Amasis MT" panose="02040603050304020203" pitchFamily="18" charset="0"/>
            </a:endParaRPr>
          </a:p>
        </p:txBody>
      </p:sp>
      <p:sp>
        <p:nvSpPr>
          <p:cNvPr id="2" name="Rectangle 1"/>
          <p:cNvSpPr/>
          <p:nvPr/>
        </p:nvSpPr>
        <p:spPr>
          <a:xfrm>
            <a:off x="635604" y="6266224"/>
            <a:ext cx="8051196" cy="701731"/>
          </a:xfrm>
          <a:prstGeom prst="rect">
            <a:avLst/>
          </a:prstGeom>
        </p:spPr>
        <p:txBody>
          <a:bodyPr wrap="square">
            <a:spAutoFit/>
          </a:bodyPr>
          <a:lstStyle/>
          <a:p>
            <a:pPr marL="60325">
              <a:lnSpc>
                <a:spcPct val="110000"/>
              </a:lnSpc>
            </a:pPr>
            <a:r>
              <a:rPr lang="en-US" sz="2000" dirty="0" smtClean="0">
                <a:solidFill>
                  <a:srgbClr val="FFC000"/>
                </a:solidFill>
              </a:rPr>
              <a:t>More information at </a:t>
            </a:r>
            <a:r>
              <a:rPr lang="en-US" sz="2000" u="sng" dirty="0" smtClean="0">
                <a:solidFill>
                  <a:srgbClr val="FFC000"/>
                </a:solidFill>
              </a:rPr>
              <a:t>ihi.org/hospital-flow</a:t>
            </a:r>
            <a:endParaRPr lang="en-US" sz="2000" u="sng" dirty="0">
              <a:solidFill>
                <a:srgbClr val="FFC000"/>
              </a:solidFill>
              <a:cs typeface="Arial" panose="020B0604020202020204" pitchFamily="34" charset="0"/>
            </a:endParaRPr>
          </a:p>
          <a:p>
            <a:pPr marL="60325">
              <a:lnSpc>
                <a:spcPct val="110000"/>
              </a:lnSpc>
            </a:pPr>
            <a:endParaRPr lang="en-US" sz="1600" dirty="0">
              <a:solidFill>
                <a:srgbClr val="FFC000"/>
              </a:solidFill>
              <a:cs typeface="Arial" panose="020B0604020202020204" pitchFamily="34" charset="0"/>
            </a:endParaRPr>
          </a:p>
        </p:txBody>
      </p:sp>
    </p:spTree>
    <p:extLst>
      <p:ext uri="{BB962C8B-B14F-4D97-AF65-F5344CB8AC3E}">
        <p14:creationId xmlns:p14="http://schemas.microsoft.com/office/powerpoint/2010/main" val="37448683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200" dirty="0" smtClean="0"/>
              <a:t>Don Berwick’s Reflections on Patient Flow</a:t>
            </a:r>
            <a:endParaRPr lang="en-US" sz="3200" dirty="0"/>
          </a:p>
        </p:txBody>
      </p:sp>
      <p:sp>
        <p:nvSpPr>
          <p:cNvPr id="6" name="Content Placeholder 5"/>
          <p:cNvSpPr>
            <a:spLocks noGrp="1"/>
          </p:cNvSpPr>
          <p:nvPr>
            <p:ph idx="1"/>
          </p:nvPr>
        </p:nvSpPr>
        <p:spPr>
          <a:xfrm>
            <a:off x="457200" y="1447800"/>
            <a:ext cx="8229600" cy="4419599"/>
          </a:xfrm>
        </p:spPr>
        <p:txBody>
          <a:bodyPr>
            <a:normAutofit/>
          </a:bodyPr>
          <a:lstStyle/>
          <a:p>
            <a:pPr marL="0" indent="0">
              <a:buNone/>
            </a:pPr>
            <a:r>
              <a:rPr lang="en-US" dirty="0"/>
              <a:t>“As in the world of patient safety, the intellectual challenges in the sciences of flow proved to be of two major types – to master the </a:t>
            </a:r>
            <a:r>
              <a:rPr lang="en-US" u="sng" dirty="0"/>
              <a:t>complex theories and approaches that had matured in other industries</a:t>
            </a:r>
            <a:r>
              <a:rPr lang="en-US" dirty="0"/>
              <a:t> and academic disciplines far from healthcare, and, at the same time, to </a:t>
            </a:r>
            <a:r>
              <a:rPr lang="en-US" u="sng" dirty="0"/>
              <a:t>adapt and invent new theories helpful in special contexts of healthcare systems</a:t>
            </a:r>
            <a:r>
              <a:rPr lang="en-US" dirty="0"/>
              <a:t>.”  p.xi</a:t>
            </a:r>
          </a:p>
          <a:p>
            <a:pPr marL="0" indent="0">
              <a:buNone/>
            </a:pPr>
            <a:endParaRPr lang="en-US" dirty="0" smtClean="0"/>
          </a:p>
          <a:p>
            <a:pPr marL="0" indent="0">
              <a:buNone/>
            </a:pPr>
            <a:r>
              <a:rPr lang="en-US" dirty="0" smtClean="0"/>
              <a:t>“Will flow ever acquire the patina of charisma that fuels today’s work on patient safety?  I doubt it….But whether so honored or not, the problem of flow is every bit as consequential for the health of our systems and the well-being of our patients.”  p.xii</a:t>
            </a:r>
          </a:p>
          <a:p>
            <a:pPr marL="0" indent="0">
              <a:buNone/>
            </a:pPr>
            <a:endParaRPr lang="en-US" sz="1000" dirty="0"/>
          </a:p>
          <a:p>
            <a:pPr marL="1257300" lvl="3" indent="0">
              <a:buNone/>
            </a:pPr>
            <a:r>
              <a:rPr lang="en-US" sz="2000" i="1" dirty="0" smtClean="0"/>
              <a:t>-- </a:t>
            </a:r>
            <a:r>
              <a:rPr lang="en-US" sz="2000" b="1" i="1" dirty="0" smtClean="0"/>
              <a:t>Donald </a:t>
            </a:r>
            <a:r>
              <a:rPr lang="en-US" sz="2000" b="1" i="1" dirty="0"/>
              <a:t>M. Berwick, MD, MPP, FRCP,</a:t>
            </a:r>
            <a:r>
              <a:rPr lang="en-US" sz="2000" i="1" dirty="0"/>
              <a:t> President Emeritus and Senior Fellow, Institute for Healthcare Improvement</a:t>
            </a:r>
          </a:p>
        </p:txBody>
      </p:sp>
      <p:sp>
        <p:nvSpPr>
          <p:cNvPr id="7" name="Text Placeholder 6"/>
          <p:cNvSpPr>
            <a:spLocks noGrp="1"/>
          </p:cNvSpPr>
          <p:nvPr>
            <p:ph type="body" sz="quarter" idx="10"/>
          </p:nvPr>
        </p:nvSpPr>
        <p:spPr/>
        <p:txBody>
          <a:bodyPr/>
          <a:lstStyle/>
          <a:p>
            <a:r>
              <a:rPr lang="en-US" sz="1600" dirty="0" smtClean="0"/>
              <a:t>Kirk Jensen, Thom A. Mayer, Shari J. Welch, Carol Haraden, Leadership for Smooth Patient Flow, ACHE Management Series, Health Administration Press, 2007</a:t>
            </a:r>
            <a:endParaRPr lang="en-US" sz="1600" dirty="0"/>
          </a:p>
        </p:txBody>
      </p:sp>
    </p:spTree>
    <p:extLst>
      <p:ext uri="{BB962C8B-B14F-4D97-AF65-F5344CB8AC3E}">
        <p14:creationId xmlns:p14="http://schemas.microsoft.com/office/powerpoint/2010/main" val="3406553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Problem Statement for Hospital Flow</a:t>
            </a:r>
            <a:endParaRPr lang="en-US" sz="3200" dirty="0"/>
          </a:p>
        </p:txBody>
      </p:sp>
      <p:sp>
        <p:nvSpPr>
          <p:cNvPr id="3" name="Content Placeholder 2"/>
          <p:cNvSpPr>
            <a:spLocks noGrp="1"/>
          </p:cNvSpPr>
          <p:nvPr>
            <p:ph idx="1"/>
          </p:nvPr>
        </p:nvSpPr>
        <p:spPr>
          <a:xfrm>
            <a:off x="457200" y="1371600"/>
            <a:ext cx="8229600" cy="4934857"/>
          </a:xfrm>
        </p:spPr>
        <p:txBody>
          <a:bodyPr>
            <a:noAutofit/>
          </a:bodyPr>
          <a:lstStyle/>
          <a:p>
            <a:pPr marL="0" indent="0">
              <a:buNone/>
            </a:pPr>
            <a:r>
              <a:rPr lang="en-US" sz="2400" dirty="0" smtClean="0"/>
              <a:t>Addressing vexing issues of timely access and patient flow throughout the hospital is essential to ensure safe, high quality, patient-centered care. Delays in treatment and failure to provide the</a:t>
            </a:r>
            <a:r>
              <a:rPr lang="en-US" sz="2400" i="1" dirty="0" smtClean="0"/>
              <a:t> </a:t>
            </a:r>
            <a:r>
              <a:rPr lang="en-US" sz="2400" b="1" i="1" dirty="0" smtClean="0"/>
              <a:t>right care, in the right place, at the right time</a:t>
            </a:r>
            <a:r>
              <a:rPr lang="en-US" sz="2400" dirty="0" smtClean="0"/>
              <a:t>, puts patients at risk for potential harm and sub-optimal care. </a:t>
            </a:r>
          </a:p>
          <a:p>
            <a:pPr marL="0" indent="0">
              <a:buNone/>
            </a:pPr>
            <a:endParaRPr lang="en-US" sz="1200" dirty="0" smtClean="0"/>
          </a:p>
          <a:p>
            <a:pPr marL="0" indent="0">
              <a:buNone/>
            </a:pPr>
            <a:r>
              <a:rPr lang="en-US" sz="2400" dirty="0" smtClean="0"/>
              <a:t>Poorly managed patient flow in hospital settings also adds to the already taxing burden on clinicians and accelerates burnout. Improved timely access to appropriate care and hospital flow are critical levers to increase value, for patients, clinicians and health care systems.</a:t>
            </a:r>
          </a:p>
          <a:p>
            <a:pPr marL="0" indent="0">
              <a:buNone/>
            </a:pPr>
            <a:endParaRPr lang="en-US" sz="2400" dirty="0" smtClean="0"/>
          </a:p>
          <a:p>
            <a:pPr marL="0" indent="0">
              <a:buNone/>
            </a:pPr>
            <a:endParaRPr lang="en-US" sz="2400" dirty="0" smtClean="0"/>
          </a:p>
          <a:p>
            <a:pPr marL="0" indent="0">
              <a:buNone/>
            </a:pPr>
            <a:endParaRPr lang="en-US" sz="2400" dirty="0"/>
          </a:p>
        </p:txBody>
      </p:sp>
    </p:spTree>
    <p:extLst>
      <p:ext uri="{BB962C8B-B14F-4D97-AF65-F5344CB8AC3E}">
        <p14:creationId xmlns:p14="http://schemas.microsoft.com/office/powerpoint/2010/main" val="3235608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Problem Statement for Hospital Flow (2)</a:t>
            </a:r>
            <a:endParaRPr lang="en-US" sz="3200" dirty="0"/>
          </a:p>
        </p:txBody>
      </p:sp>
      <p:sp>
        <p:nvSpPr>
          <p:cNvPr id="3" name="Content Placeholder 2"/>
          <p:cNvSpPr>
            <a:spLocks noGrp="1"/>
          </p:cNvSpPr>
          <p:nvPr>
            <p:ph idx="1"/>
          </p:nvPr>
        </p:nvSpPr>
        <p:spPr>
          <a:xfrm>
            <a:off x="533400" y="1219200"/>
            <a:ext cx="8229600" cy="4934857"/>
          </a:xfrm>
        </p:spPr>
        <p:txBody>
          <a:bodyPr>
            <a:normAutofit fontScale="55000" lnSpcReduction="20000"/>
          </a:bodyPr>
          <a:lstStyle/>
          <a:p>
            <a:pPr marL="0" indent="0">
              <a:buNone/>
            </a:pPr>
            <a:endParaRPr lang="en-US" sz="2800" dirty="0" smtClean="0"/>
          </a:p>
          <a:p>
            <a:pPr marL="0" indent="0">
              <a:buNone/>
            </a:pPr>
            <a:r>
              <a:rPr lang="en-US" sz="4400" dirty="0" smtClean="0"/>
              <a:t>Many health care professionals today realize that diversions and long waits and delays in the emergency department (ED) are a hospital-wide issue, not just an emergency department issue. The waits are often the result of emergency department beds being occupied by patients waiting for admission to the hospital. </a:t>
            </a:r>
          </a:p>
          <a:p>
            <a:pPr marL="0" indent="0">
              <a:buNone/>
            </a:pPr>
            <a:endParaRPr lang="en-US" sz="4400" dirty="0"/>
          </a:p>
          <a:p>
            <a:pPr marL="0" indent="0">
              <a:buNone/>
            </a:pPr>
            <a:r>
              <a:rPr lang="en-US" sz="4400" dirty="0" smtClean="0"/>
              <a:t>Lack of inpatient capacity also results in patients being “boarded” in the post-anesthesia care unit (PACU) and often managed on “off service” units. </a:t>
            </a:r>
          </a:p>
          <a:p>
            <a:pPr marL="0" indent="0">
              <a:buNone/>
            </a:pPr>
            <a:endParaRPr lang="en-US" sz="4400" dirty="0"/>
          </a:p>
          <a:p>
            <a:pPr marL="0" indent="0">
              <a:buNone/>
            </a:pPr>
            <a:r>
              <a:rPr lang="en-US" sz="4400" dirty="0" smtClean="0"/>
              <a:t>Unfortunately, understanding the problem is one thing, but actually improving hospital-wide patient flow is another.</a:t>
            </a:r>
          </a:p>
          <a:p>
            <a:pPr marL="0" indent="0">
              <a:buNone/>
            </a:pPr>
            <a:endParaRPr lang="en-US" sz="4400" dirty="0" smtClean="0"/>
          </a:p>
        </p:txBody>
      </p:sp>
    </p:spTree>
    <p:extLst>
      <p:ext uri="{BB962C8B-B14F-4D97-AF65-F5344CB8AC3E}">
        <p14:creationId xmlns:p14="http://schemas.microsoft.com/office/powerpoint/2010/main" val="1674840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Hospital Flow: </a:t>
            </a:r>
            <a:r>
              <a:rPr lang="en-US" sz="3200" dirty="0" smtClean="0"/>
              <a:t>Recent R&amp;D at IHI</a:t>
            </a:r>
            <a:endParaRPr lang="en-US" sz="3200" dirty="0"/>
          </a:p>
        </p:txBody>
      </p:sp>
      <p:sp>
        <p:nvSpPr>
          <p:cNvPr id="3" name="Content Placeholder 2"/>
          <p:cNvSpPr>
            <a:spLocks noGrp="1"/>
          </p:cNvSpPr>
          <p:nvPr>
            <p:ph idx="1"/>
          </p:nvPr>
        </p:nvSpPr>
        <p:spPr>
          <a:xfrm>
            <a:off x="457200" y="1288140"/>
            <a:ext cx="8229600" cy="4706257"/>
          </a:xfrm>
        </p:spPr>
        <p:txBody>
          <a:bodyPr>
            <a:normAutofit/>
          </a:bodyPr>
          <a:lstStyle/>
          <a:p>
            <a:pPr>
              <a:spcBef>
                <a:spcPts val="900"/>
              </a:spcBef>
            </a:pPr>
            <a:r>
              <a:rPr lang="en-US" sz="2000" dirty="0"/>
              <a:t>Most hospitals are engaged in individual projects throughout the hospital to improve efficiencies and flow, but few have hospital-wide oversight systems to manage overall operations and patient flow throughout the hospital; there is a need for system-wide metrics to assess and manage patient flow at the macro level and in microsystems (OR, ED, ICUs, Med/Surg Units)</a:t>
            </a:r>
          </a:p>
          <a:p>
            <a:pPr>
              <a:spcBef>
                <a:spcPts val="900"/>
              </a:spcBef>
            </a:pPr>
            <a:r>
              <a:rPr lang="en-US" sz="2000" dirty="0" smtClean="0"/>
              <a:t>Wile most </a:t>
            </a:r>
            <a:r>
              <a:rPr lang="en-US" sz="2000" dirty="0"/>
              <a:t>hospitals are engaged in multiple efforts to improve flow, </a:t>
            </a:r>
            <a:r>
              <a:rPr lang="en-US" sz="2000" dirty="0" smtClean="0"/>
              <a:t>few </a:t>
            </a:r>
            <a:r>
              <a:rPr lang="en-US" sz="2000" dirty="0"/>
              <a:t>have shown quantitative results (looking for “bright spots</a:t>
            </a:r>
            <a:r>
              <a:rPr lang="en-US" sz="2000" dirty="0" smtClean="0"/>
              <a:t>”); </a:t>
            </a:r>
            <a:r>
              <a:rPr lang="en-US" sz="2000" dirty="0"/>
              <a:t>need to develop design targets for “ideal” hospital operations and flow </a:t>
            </a:r>
          </a:p>
          <a:p>
            <a:pPr>
              <a:spcBef>
                <a:spcPts val="900"/>
              </a:spcBef>
            </a:pPr>
            <a:r>
              <a:rPr lang="en-US" sz="2000" dirty="0"/>
              <a:t>Few seem to be linking the “shaping demand” concept of decreasing overutilization of hospital services as a concurrent strategy to improve patient flow through the hospital [decreasing readmissions; proactive palliative care; reducing admissions for patient with complex needs; reducing low acuity ED visits]</a:t>
            </a:r>
          </a:p>
          <a:p>
            <a:pPr marL="0" indent="0">
              <a:buNone/>
            </a:pPr>
            <a:endParaRPr lang="en-US" dirty="0"/>
          </a:p>
        </p:txBody>
      </p:sp>
    </p:spTree>
    <p:extLst>
      <p:ext uri="{BB962C8B-B14F-4D97-AF65-F5344CB8AC3E}">
        <p14:creationId xmlns:p14="http://schemas.microsoft.com/office/powerpoint/2010/main" val="5910794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Hospital Flow: </a:t>
            </a:r>
            <a:r>
              <a:rPr lang="en-US" sz="3200" dirty="0" smtClean="0"/>
              <a:t>Recent R&amp;D at IHI (2)</a:t>
            </a:r>
            <a:endParaRPr lang="en-US" sz="3200" dirty="0"/>
          </a:p>
        </p:txBody>
      </p:sp>
      <p:sp>
        <p:nvSpPr>
          <p:cNvPr id="3" name="Content Placeholder 2"/>
          <p:cNvSpPr>
            <a:spLocks noGrp="1"/>
          </p:cNvSpPr>
          <p:nvPr>
            <p:ph idx="1"/>
          </p:nvPr>
        </p:nvSpPr>
        <p:spPr>
          <a:xfrm>
            <a:off x="457200" y="1288140"/>
            <a:ext cx="8229600" cy="4706257"/>
          </a:xfrm>
        </p:spPr>
        <p:txBody>
          <a:bodyPr>
            <a:normAutofit/>
          </a:bodyPr>
          <a:lstStyle/>
          <a:p>
            <a:pPr>
              <a:spcBef>
                <a:spcPts val="900"/>
              </a:spcBef>
            </a:pPr>
            <a:r>
              <a:rPr lang="en-US" sz="2200" dirty="0"/>
              <a:t>There is a definitive need to simplify, standardize and sequence various matching capacity and demand strategies (variability management and daily real-time capacity and demand strategies</a:t>
            </a:r>
            <a:r>
              <a:rPr lang="en-US" sz="2200" dirty="0" smtClean="0"/>
              <a:t>)</a:t>
            </a:r>
          </a:p>
          <a:p>
            <a:pPr>
              <a:spcBef>
                <a:spcPts val="900"/>
              </a:spcBef>
            </a:pPr>
            <a:r>
              <a:rPr lang="en-US" sz="2200" dirty="0" smtClean="0"/>
              <a:t>Current problems of patient flow in hospitals cannot be solved solely by efforts within the walls of the hospital (need partnerships with primary care, specialty practices, mental health services, community-based care settings and resources, SNFs and nursing homes); </a:t>
            </a:r>
          </a:p>
          <a:p>
            <a:pPr>
              <a:spcBef>
                <a:spcPts val="900"/>
              </a:spcBef>
            </a:pPr>
            <a:r>
              <a:rPr lang="en-US" sz="2200" dirty="0"/>
              <a:t>Demonstrating a ROI for the systems moving to value-based payment models (or ACOs) should help to build will for improvement; avoiding capital expenditures is another incentive</a:t>
            </a:r>
          </a:p>
          <a:p>
            <a:pPr marL="0" indent="0">
              <a:spcBef>
                <a:spcPts val="900"/>
              </a:spcBef>
              <a:buNone/>
            </a:pPr>
            <a:endParaRPr lang="en-US" dirty="0"/>
          </a:p>
        </p:txBody>
      </p:sp>
    </p:spTree>
    <p:extLst>
      <p:ext uri="{BB962C8B-B14F-4D97-AF65-F5344CB8AC3E}">
        <p14:creationId xmlns:p14="http://schemas.microsoft.com/office/powerpoint/2010/main" val="1141175710"/>
      </p:ext>
    </p:extLst>
  </p:cSld>
  <p:clrMapOvr>
    <a:masterClrMapping/>
  </p:clrMapOvr>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6.png"/></Relationships>
</file>

<file path=ppt/theme/_rels/theme5.xml.rels><?xml version="1.0" encoding="UTF-8" standalone="yes"?>
<Relationships xmlns="http://schemas.openxmlformats.org/package/2006/relationships"><Relationship Id="rId1" Type="http://schemas.openxmlformats.org/officeDocument/2006/relationships/image" Target="../media/image6.png"/></Relationships>
</file>

<file path=ppt/theme/theme1.xml><?xml version="1.0" encoding="utf-8"?>
<a:theme xmlns:a="http://schemas.openxmlformats.org/drawingml/2006/main" name="January 24_Predictive Modeling">
  <a:themeElements>
    <a:clrScheme name="IHI 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HI Whi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HI 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HI 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HI 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HI 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HI 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HI 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HI Whi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HI 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HI 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HI 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HI 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HI 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UCSF PPT Template-Blue">
  <a:themeElements>
    <a:clrScheme name="UCSF 1">
      <a:dk1>
        <a:srgbClr val="052049"/>
      </a:dk1>
      <a:lt1>
        <a:sysClr val="window" lastClr="FFFFFF"/>
      </a:lt1>
      <a:dk2>
        <a:srgbClr val="052049"/>
      </a:dk2>
      <a:lt2>
        <a:srgbClr val="FFFFFF"/>
      </a:lt2>
      <a:accent1>
        <a:srgbClr val="052049"/>
      </a:accent1>
      <a:accent2>
        <a:srgbClr val="178CCB"/>
      </a:accent2>
      <a:accent3>
        <a:srgbClr val="18A3AC"/>
      </a:accent3>
      <a:accent4>
        <a:srgbClr val="90BD31"/>
      </a:accent4>
      <a:accent5>
        <a:srgbClr val="EC1848"/>
      </a:accent5>
      <a:accent6>
        <a:srgbClr val="F48024"/>
      </a:accent6>
      <a:hlink>
        <a:srgbClr val="178CCB"/>
      </a:hlink>
      <a:folHlink>
        <a:srgbClr val="5F5F5F"/>
      </a:folHlink>
    </a:clrScheme>
    <a:fontScheme name="Coalesse">
      <a:majorFont>
        <a:latin typeface="Arial"/>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lgn="ctr">
          <a:noFill/>
          <a:miter lim="800000"/>
          <a:headEnd/>
          <a:tailEnd/>
        </a:ln>
      </a:spPr>
      <a:bodyPr wrap="none" rtlCol="0" anchor="ctr"/>
      <a:lstStyle>
        <a:defPPr algn="ctr">
          <a:lnSpc>
            <a:spcPct val="90000"/>
          </a:lnSpc>
          <a:defRPr sz="1600" b="1" dirty="0" err="1" smtClean="0">
            <a:solidFill>
              <a:schemeClr val="bg1"/>
            </a:solidFill>
            <a:latin typeface="+mj-lt"/>
          </a:defRPr>
        </a:defPPr>
      </a:lstStyle>
    </a:spDef>
    <a:lnDef>
      <a:spPr>
        <a:ln w="2857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auto">
        <a:noFill/>
        <a:ln w="19050" algn="ctr">
          <a:noFill/>
          <a:miter lim="800000"/>
          <a:headEnd/>
          <a:tailEnd/>
        </a:ln>
      </a:spPr>
      <a:bodyPr wrap="square" lIns="0" tIns="0" rIns="0" bIns="0" rtlCol="0">
        <a:spAutoFit/>
      </a:bodyPr>
      <a:lstStyle>
        <a:defPPr>
          <a:defRPr sz="2000" dirty="0" err="1" smtClean="0"/>
        </a:defPPr>
      </a:lstStyle>
    </a:txDef>
  </a:objectDefaults>
  <a:extraClrSchemeLst/>
</a:theme>
</file>

<file path=ppt/theme/theme11.xml><?xml version="1.0" encoding="utf-8"?>
<a:theme xmlns:a="http://schemas.openxmlformats.org/drawingml/2006/main" name="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solidFill>
            <a:srgbClr val="00FF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FF00"/>
        </a:solidFill>
        <a:ln w="9525" cap="flat" cmpd="sng" algn="ctr">
          <a:solidFill>
            <a:srgbClr val="00FF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IHI Theme">
  <a:themeElements>
    <a:clrScheme name="IHI">
      <a:dk1>
        <a:srgbClr val="45545F"/>
      </a:dk1>
      <a:lt1>
        <a:srgbClr val="FFFFFF"/>
      </a:lt1>
      <a:dk2>
        <a:srgbClr val="00A0AF"/>
      </a:dk2>
      <a:lt2>
        <a:srgbClr val="8CC63E"/>
      </a:lt2>
      <a:accent1>
        <a:srgbClr val="7299C6"/>
      </a:accent1>
      <a:accent2>
        <a:srgbClr val="0194D3"/>
      </a:accent2>
      <a:accent3>
        <a:srgbClr val="72C6A1"/>
      </a:accent3>
      <a:accent4>
        <a:srgbClr val="9CD4E4"/>
      </a:accent4>
      <a:accent5>
        <a:srgbClr val="777779"/>
      </a:accent5>
      <a:accent6>
        <a:srgbClr val="DFE0CE"/>
      </a:accent6>
      <a:hlink>
        <a:srgbClr val="009EC2"/>
      </a:hlink>
      <a:folHlink>
        <a:srgbClr val="009E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IHIKedar">
  <a:themeElements>
    <a:clrScheme name="IHI">
      <a:dk1>
        <a:srgbClr val="455660"/>
      </a:dk1>
      <a:lt1>
        <a:srgbClr val="FFFFFF"/>
      </a:lt1>
      <a:dk2>
        <a:srgbClr val="00A0AF"/>
      </a:dk2>
      <a:lt2>
        <a:srgbClr val="8CC63E"/>
      </a:lt2>
      <a:accent1>
        <a:srgbClr val="7299C6"/>
      </a:accent1>
      <a:accent2>
        <a:srgbClr val="0194D3"/>
      </a:accent2>
      <a:accent3>
        <a:srgbClr val="72C6A1"/>
      </a:accent3>
      <a:accent4>
        <a:srgbClr val="9CD4E4"/>
      </a:accent4>
      <a:accent5>
        <a:srgbClr val="777779"/>
      </a:accent5>
      <a:accent6>
        <a:srgbClr val="DFE0CE"/>
      </a:accent6>
      <a:hlink>
        <a:srgbClr val="009EC2"/>
      </a:hlink>
      <a:folHlink>
        <a:srgbClr val="009EC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7472" indent="-347472">
          <a:spcBef>
            <a:spcPts val="576"/>
          </a:spcBef>
          <a:buBlip>
            <a:blip xmlns:r="http://schemas.openxmlformats.org/officeDocument/2006/relationships" r:embed="rId1"/>
          </a:buBlip>
          <a:defRPr dirty="0" err="1" smtClean="0"/>
        </a:defPPr>
      </a:lstStyle>
    </a:txDef>
  </a:objectDefaults>
  <a:extraClrSchemeLst/>
  <a:extLst>
    <a:ext uri="{05A4C25C-085E-4340-85A3-A5531E510DB2}">
      <thm15:themeFamily xmlns:thm15="http://schemas.microsoft.com/office/thememl/2012/main" name="IHIKedar" id="{899017EE-A63A-4886-95A3-8A2E4E25D535}" vid="{BCCE0E02-0374-463E-8E40-64AD87E498B9}"/>
    </a:ext>
  </a:extLst>
</a:theme>
</file>

<file path=ppt/theme/theme4.xml><?xml version="1.0" encoding="utf-8"?>
<a:theme xmlns:a="http://schemas.openxmlformats.org/drawingml/2006/main" name="IHI White">
  <a:themeElements>
    <a:clrScheme name="IHI 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HI Whi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HI 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HI 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HI 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HI 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HI 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HI 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HI Whi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HI 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HI 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HI 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HI 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HI 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IHIKedar">
  <a:themeElements>
    <a:clrScheme name="IHI">
      <a:dk1>
        <a:srgbClr val="455660"/>
      </a:dk1>
      <a:lt1>
        <a:srgbClr val="FFFFFF"/>
      </a:lt1>
      <a:dk2>
        <a:srgbClr val="00A0AF"/>
      </a:dk2>
      <a:lt2>
        <a:srgbClr val="8CC63E"/>
      </a:lt2>
      <a:accent1>
        <a:srgbClr val="7299C6"/>
      </a:accent1>
      <a:accent2>
        <a:srgbClr val="0194D3"/>
      </a:accent2>
      <a:accent3>
        <a:srgbClr val="72C6A1"/>
      </a:accent3>
      <a:accent4>
        <a:srgbClr val="9CD4E4"/>
      </a:accent4>
      <a:accent5>
        <a:srgbClr val="777779"/>
      </a:accent5>
      <a:accent6>
        <a:srgbClr val="DFE0CE"/>
      </a:accent6>
      <a:hlink>
        <a:srgbClr val="009EC2"/>
      </a:hlink>
      <a:folHlink>
        <a:srgbClr val="009EC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7472" indent="-347472">
          <a:spcBef>
            <a:spcPts val="576"/>
          </a:spcBef>
          <a:buBlip>
            <a:blip xmlns:r="http://schemas.openxmlformats.org/officeDocument/2006/relationships" r:embed="rId1"/>
          </a:buBlip>
          <a:defRPr dirty="0" err="1" smtClean="0"/>
        </a:defPPr>
      </a:lstStyle>
    </a:txDef>
  </a:objectDefaults>
  <a:extraClrSchemeLst/>
  <a:extLst>
    <a:ext uri="{05A4C25C-085E-4340-85A3-A5531E510DB2}">
      <thm15:themeFamily xmlns:thm15="http://schemas.microsoft.com/office/thememl/2012/main" name="IHIKedar" id="{899017EE-A63A-4886-95A3-8A2E4E25D535}" vid="{BCCE0E02-0374-463E-8E40-64AD87E498B9}"/>
    </a:ext>
  </a:extLst>
</a:theme>
</file>

<file path=ppt/theme/theme6.xml><?xml version="1.0" encoding="utf-8"?>
<a:theme xmlns:a="http://schemas.openxmlformats.org/drawingml/2006/main" name="1_IHI White">
  <a:themeElements>
    <a:clrScheme name="IHI 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HI Whi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HI 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HI 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HI 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HI 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HI 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HI 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HI Whi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HI 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HI 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HI 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HI 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HI 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IHI White">
  <a:themeElements>
    <a:clrScheme name="IHI 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HI Whi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IHI 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HI 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HI 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HI 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HI 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HI 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HI Whi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HI 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HI 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HI 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HI 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HI 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IHI Dark">
  <a:themeElements>
    <a:clrScheme name="IHI">
      <a:dk1>
        <a:srgbClr val="45545F"/>
      </a:dk1>
      <a:lt1>
        <a:srgbClr val="FFFFFF"/>
      </a:lt1>
      <a:dk2>
        <a:srgbClr val="00A0AF"/>
      </a:dk2>
      <a:lt2>
        <a:srgbClr val="8CC63E"/>
      </a:lt2>
      <a:accent1>
        <a:srgbClr val="7299C6"/>
      </a:accent1>
      <a:accent2>
        <a:srgbClr val="0194D3"/>
      </a:accent2>
      <a:accent3>
        <a:srgbClr val="72C6A1"/>
      </a:accent3>
      <a:accent4>
        <a:srgbClr val="9CD4E4"/>
      </a:accent4>
      <a:accent5>
        <a:srgbClr val="777779"/>
      </a:accent5>
      <a:accent6>
        <a:srgbClr val="DFE0CE"/>
      </a:accent6>
      <a:hlink>
        <a:srgbClr val="009EC2"/>
      </a:hlink>
      <a:folHlink>
        <a:srgbClr val="009E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IHI 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HI Whi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mage" ma:contentTypeID="0x0101009148F5A04DDD49CBA7127AADA5FB792B00AADE34325A8B49CDA8BB4DB53328F2140020C789A87588044ABBE676FBD84579E8" ma:contentTypeVersion="1" ma:contentTypeDescription="Upload an image." ma:contentTypeScope="" ma:versionID="a21081f325ca2c847c66f6e0d9916964">
  <xsd:schema xmlns:xsd="http://www.w3.org/2001/XMLSchema" xmlns:xs="http://www.w3.org/2001/XMLSchema" xmlns:p="http://schemas.microsoft.com/office/2006/metadata/properties" xmlns:ns1="http://schemas.microsoft.com/sharepoint/v3" xmlns:ns2="27A6336C-39F1-4814-9094-D60AE977EE0A" xmlns:ns3="http://schemas.microsoft.com/sharepoint/v3/fields" targetNamespace="http://schemas.microsoft.com/office/2006/metadata/properties" ma:root="true" ma:fieldsID="ed0bca485d5a7e2ed10d06186f06c06f" ns1:_="" ns2:_="" ns3:_="">
    <xsd:import namespace="http://schemas.microsoft.com/sharepoint/v3"/>
    <xsd:import namespace="27A6336C-39F1-4814-9094-D60AE977EE0A"/>
    <xsd:import namespace="http://schemas.microsoft.com/sharepoint/v3/fields"/>
    <xsd:element name="properties">
      <xsd:complexType>
        <xsd:sequence>
          <xsd:element name="documentManagement">
            <xsd:complexType>
              <xsd:all>
                <xsd:element ref="ns1:FileRef" minOccurs="0"/>
                <xsd:element ref="ns1:File_x0020_Type" minOccurs="0"/>
                <xsd:element ref="ns1:HTML_x0020_File_x0020_Type" minOccurs="0"/>
                <xsd:element ref="ns1:FSObjType" minOccurs="0"/>
                <xsd:element ref="ns2:ThumbnailExists" minOccurs="0"/>
                <xsd:element ref="ns2:PreviewExists" minOccurs="0"/>
                <xsd:element ref="ns2:ImageWidth" minOccurs="0"/>
                <xsd:element ref="ns2:ImageHeight" minOccurs="0"/>
                <xsd:element ref="ns2:ImageCreateDate" minOccurs="0"/>
                <xsd:element ref="ns3:wic_System_Copyright"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FileRef" ma:index="8" nillable="true" ma:displayName="URL Path" ma:hidden="true" ma:list="Docs" ma:internalName="FileRef" ma:readOnly="true" ma:showField="FullUrl">
      <xsd:simpleType>
        <xsd:restriction base="dms:Lookup"/>
      </xsd:simpleType>
    </xsd:element>
    <xsd:element name="File_x0020_Type" ma:index="9" nillable="true" ma:displayName="File Type" ma:hidden="true" ma:internalName="File_x0020_Type" ma:readOnly="true">
      <xsd:simpleType>
        <xsd:restriction base="dms:Text"/>
      </xsd:simpleType>
    </xsd:element>
    <xsd:element name="HTML_x0020_File_x0020_Type" ma:index="10" nillable="true" ma:displayName="HTML File Type" ma:hidden="true" ma:internalName="HTML_x0020_File_x0020_Type" ma:readOnly="true">
      <xsd:simpleType>
        <xsd:restriction base="dms:Text"/>
      </xsd:simpleType>
    </xsd:element>
    <xsd:element name="FSObjType" ma:index="11" nillable="true" ma:displayName="Item Type" ma:hidden="true" ma:list="Docs" ma:internalName="FSObjType" ma:readOnly="true" ma:showField="FSType">
      <xsd:simpleType>
        <xsd:restriction base="dms:Lookup"/>
      </xsd:simpleType>
    </xsd:element>
    <xsd:element name="PublishingStartDate" ma:index="27" nillable="true" ma:displayName="Scheduling Start Date" ma:description="" ma:hidden="true" ma:internalName="PublishingStartDate">
      <xsd:simpleType>
        <xsd:restriction base="dms:Unknown"/>
      </xsd:simpleType>
    </xsd:element>
    <xsd:element name="PublishingExpirationDate" ma:index="28"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7A6336C-39F1-4814-9094-D60AE977EE0A" elementFormDefault="qualified">
    <xsd:import namespace="http://schemas.microsoft.com/office/2006/documentManagement/types"/>
    <xsd:import namespace="http://schemas.microsoft.com/office/infopath/2007/PartnerControls"/>
    <xsd:element name="ThumbnailExists" ma:index="18" nillable="true" ma:displayName="Thumbnail Exists" ma:default="FALSE" ma:hidden="true" ma:internalName="ThumbnailExists" ma:readOnly="true">
      <xsd:simpleType>
        <xsd:restriction base="dms:Boolean"/>
      </xsd:simpleType>
    </xsd:element>
    <xsd:element name="PreviewExists" ma:index="19" nillable="true" ma:displayName="Preview Exists" ma:default="FALSE" ma:hidden="true" ma:internalName="PreviewExists" ma:readOnly="true">
      <xsd:simpleType>
        <xsd:restriction base="dms:Boolean"/>
      </xsd:simpleType>
    </xsd:element>
    <xsd:element name="ImageWidth" ma:index="20" nillable="true" ma:displayName="Width" ma:internalName="ImageWidth" ma:readOnly="true">
      <xsd:simpleType>
        <xsd:restriction base="dms:Unknown"/>
      </xsd:simpleType>
    </xsd:element>
    <xsd:element name="ImageHeight" ma:index="22" nillable="true" ma:displayName="Height" ma:internalName="ImageHeight" ma:readOnly="true">
      <xsd:simpleType>
        <xsd:restriction base="dms:Unknown"/>
      </xsd:simpleType>
    </xsd:element>
    <xsd:element name="ImageCreateDate" ma:index="25" nillable="true" ma:displayName="Date Picture Taken" ma:format="DateTime" ma:hidden="true" ma:internalName="ImageCreat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wic_System_Copyright" ma:index="26" nillable="true" ma:displayName="Copyright" ma:internalName="wic_System_Copyright">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4"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ma:index="23" ma:displayName="Comments"/>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wic_System_Copyright xmlns="http://schemas.microsoft.com/sharepoint/v3/fields" xsi:nil="true"/>
    <ImageCreateDate xmlns="27A6336C-39F1-4814-9094-D60AE977EE0A" xsi:nil="true"/>
  </documentManagement>
</p:properties>
</file>

<file path=customXml/itemProps1.xml><?xml version="1.0" encoding="utf-8"?>
<ds:datastoreItem xmlns:ds="http://schemas.openxmlformats.org/officeDocument/2006/customXml" ds:itemID="{BC87728E-7F3D-4B5D-81E8-7C075B456259}"/>
</file>

<file path=customXml/itemProps2.xml><?xml version="1.0" encoding="utf-8"?>
<ds:datastoreItem xmlns:ds="http://schemas.openxmlformats.org/officeDocument/2006/customXml" ds:itemID="{7556961F-340B-4291-86C4-21D5EAF51450}"/>
</file>

<file path=customXml/itemProps3.xml><?xml version="1.0" encoding="utf-8"?>
<ds:datastoreItem xmlns:ds="http://schemas.openxmlformats.org/officeDocument/2006/customXml" ds:itemID="{698D4278-1618-4E3F-B66F-BF28726C1542}"/>
</file>

<file path=docProps/app.xml><?xml version="1.0" encoding="utf-8"?>
<Properties xmlns="http://schemas.openxmlformats.org/officeDocument/2006/extended-properties" xmlns:vt="http://schemas.openxmlformats.org/officeDocument/2006/docPropsVTypes">
  <Template/>
  <TotalTime>2818</TotalTime>
  <Words>4260</Words>
  <Application>Microsoft Office PowerPoint</Application>
  <PresentationFormat>On-screen Show (4:3)</PresentationFormat>
  <Paragraphs>546</Paragraphs>
  <Slides>49</Slides>
  <Notes>21</Notes>
  <HiddenSlides>0</HiddenSlides>
  <MMClips>0</MMClips>
  <ScaleCrop>false</ScaleCrop>
  <HeadingPairs>
    <vt:vector size="8" baseType="variant">
      <vt:variant>
        <vt:lpstr>Fonts Used</vt:lpstr>
      </vt:variant>
      <vt:variant>
        <vt:i4>19</vt:i4>
      </vt:variant>
      <vt:variant>
        <vt:lpstr>Theme</vt:lpstr>
      </vt:variant>
      <vt:variant>
        <vt:i4>12</vt:i4>
      </vt:variant>
      <vt:variant>
        <vt:lpstr>Embedded OLE Servers</vt:lpstr>
      </vt:variant>
      <vt:variant>
        <vt:i4>2</vt:i4>
      </vt:variant>
      <vt:variant>
        <vt:lpstr>Slide Titles</vt:lpstr>
      </vt:variant>
      <vt:variant>
        <vt:i4>49</vt:i4>
      </vt:variant>
    </vt:vector>
  </HeadingPairs>
  <TitlesOfParts>
    <vt:vector size="82" baseType="lpstr">
      <vt:lpstr>Arial Unicode MS</vt:lpstr>
      <vt:lpstr>ＭＳ Ｐゴシック</vt:lpstr>
      <vt:lpstr>Amasis MT</vt:lpstr>
      <vt:lpstr>Amasis MT Std Medium</vt:lpstr>
      <vt:lpstr>Arial</vt:lpstr>
      <vt:lpstr>Calibri</vt:lpstr>
      <vt:lpstr>Calibri Light</vt:lpstr>
      <vt:lpstr>Cambria</vt:lpstr>
      <vt:lpstr>Courier New</vt:lpstr>
      <vt:lpstr>Garamond</vt:lpstr>
      <vt:lpstr>Georgia</vt:lpstr>
      <vt:lpstr>Helvetica</vt:lpstr>
      <vt:lpstr>Helvetica Neue</vt:lpstr>
      <vt:lpstr>inherit</vt:lpstr>
      <vt:lpstr>Maiandra GD</vt:lpstr>
      <vt:lpstr>Symbol</vt:lpstr>
      <vt:lpstr>Tahoma</vt:lpstr>
      <vt:lpstr>Times New Roman</vt:lpstr>
      <vt:lpstr>Wingdings</vt:lpstr>
      <vt:lpstr>January 24_Predictive Modeling</vt:lpstr>
      <vt:lpstr>1_IHI Theme</vt:lpstr>
      <vt:lpstr>IHIKedar</vt:lpstr>
      <vt:lpstr>IHI White</vt:lpstr>
      <vt:lpstr>1_IHIKedar</vt:lpstr>
      <vt:lpstr>1_IHI White</vt:lpstr>
      <vt:lpstr>2_IHI White</vt:lpstr>
      <vt:lpstr>IHI Dark</vt:lpstr>
      <vt:lpstr>Office Theme</vt:lpstr>
      <vt:lpstr>UCSF PPT Template-Blue</vt:lpstr>
      <vt:lpstr>Capsules</vt:lpstr>
      <vt:lpstr>2_Office Theme</vt:lpstr>
      <vt:lpstr>Chart</vt:lpstr>
      <vt:lpstr>Slide</vt:lpstr>
      <vt:lpstr>  Hospital Flow Professional Development Program</vt:lpstr>
      <vt:lpstr>So-Called "Flow Failures" Are  Disrespectful to Patients </vt:lpstr>
      <vt:lpstr>PowerPoint Presentation</vt:lpstr>
      <vt:lpstr>PowerPoint Presentation</vt:lpstr>
      <vt:lpstr>Don Berwick’s Reflections on Patient Flow</vt:lpstr>
      <vt:lpstr>Problem Statement for Hospital Flow</vt:lpstr>
      <vt:lpstr>Problem Statement for Hospital Flow (2)</vt:lpstr>
      <vt:lpstr>Hospital Flow: Recent R&amp;D at IHI</vt:lpstr>
      <vt:lpstr>Hospital Flow: Recent R&amp;D at IHI (2)</vt:lpstr>
      <vt:lpstr>What are your performance goals?  What would success look like?</vt:lpstr>
      <vt:lpstr>What are your performance goals?</vt:lpstr>
      <vt:lpstr>Hospital Occupancy Rates in MA</vt:lpstr>
      <vt:lpstr>Average Occupancy Rates (at hospital or unit levels) and the  Day-to-Day Realities of Managing Patient Flow</vt:lpstr>
      <vt:lpstr>PowerPoint Presentation</vt:lpstr>
      <vt:lpstr>PowerPoint Presentation</vt:lpstr>
      <vt:lpstr>PowerPoint Presentation</vt:lpstr>
      <vt:lpstr>PowerPoint Presentation</vt:lpstr>
      <vt:lpstr>PowerPoint Presentation</vt:lpstr>
      <vt:lpstr>Draft Hospital Flow Metrics</vt:lpstr>
      <vt:lpstr>Draft Hospital Flow Metrics</vt:lpstr>
      <vt:lpstr>Shape or Reduce Demand</vt:lpstr>
      <vt:lpstr> Right Care, Right Place, Right Time</vt:lpstr>
      <vt:lpstr>Changing the Cultural Norm</vt:lpstr>
      <vt:lpstr>Advanced Illness Planning: Respecting Choices</vt:lpstr>
      <vt:lpstr>30 Day Readmissions: Primary &amp; Secondary Heart Failure 65+</vt:lpstr>
      <vt:lpstr>Reducing Non-Urgent Emergency ED Services</vt:lpstr>
      <vt:lpstr>Atrius Health ACO: Reducing ED Visits &amp; Admissions</vt:lpstr>
      <vt:lpstr>Separate Flows for Elective and  Non-Elective Surgical Cases </vt:lpstr>
      <vt:lpstr>ICU Bed Admission Smoothing</vt:lpstr>
      <vt:lpstr>C.diff Infection Rates in Hospitals</vt:lpstr>
      <vt:lpstr>Match Capacity Demand</vt:lpstr>
      <vt:lpstr>Use Data Analytics to Understand and Manage Seasonal and Day of the Week Variations in Demand </vt:lpstr>
      <vt:lpstr>RN Capacity for Predicted ED Demand</vt:lpstr>
      <vt:lpstr>Demand/Capacity Management</vt:lpstr>
      <vt:lpstr>Nurse Staffing, Hospital Operations, Care Quality, and Common Sense </vt:lpstr>
      <vt:lpstr>Real-Time Demand and Capacity (RTDC)  Management Processes </vt:lpstr>
      <vt:lpstr>Results at UPMC</vt:lpstr>
      <vt:lpstr>Surge Plan Concepts</vt:lpstr>
      <vt:lpstr>Redesign the System</vt:lpstr>
      <vt:lpstr>Emergency Department: Median Length of Stay (min)</vt:lpstr>
      <vt:lpstr>KP Sacramento ED Flow</vt:lpstr>
      <vt:lpstr>Discharge when Physiologically Ready</vt:lpstr>
      <vt:lpstr>   16-Bed MICU We need more beds!   </vt:lpstr>
      <vt:lpstr>We have plenty of beds  Thank You!</vt:lpstr>
      <vt:lpstr>PowerPoint Presentation</vt:lpstr>
      <vt:lpstr>PowerPoint Presentation</vt:lpstr>
      <vt:lpstr>PowerPoint Presentation</vt:lpstr>
      <vt:lpstr>PowerPoint Presentation</vt:lpstr>
      <vt:lpstr>PowerPoint Presentation</vt:lpstr>
    </vt:vector>
  </TitlesOfParts>
  <Company>IHI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Title  Wave #</dc:title>
  <dc:creator>nwilly</dc:creator>
  <cp:keywords/>
  <dc:description/>
  <cp:lastModifiedBy>Pat Rutherford</cp:lastModifiedBy>
  <cp:revision>436</cp:revision>
  <dcterms:created xsi:type="dcterms:W3CDTF">2008-03-19T14:45:28Z</dcterms:created>
  <dcterms:modified xsi:type="dcterms:W3CDTF">2017-01-10T21:27:08Z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0x0101009148F5A04DDD49CBA7127AADA5FB792B00AADE34325A8B49CDA8BB4DB53328F2140020C789A87588044ABBE676FBD84579E8</vt:lpwstr>
  </property>
</Properties>
</file>