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65" r:id="rId2"/>
    <p:sldId id="266" r:id="rId3"/>
    <p:sldId id="267" r:id="rId4"/>
    <p:sldId id="273" r:id="rId5"/>
    <p:sldId id="269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uren Macy" initials="LM" lastIdx="6" clrIdx="0">
    <p:extLst>
      <p:ext uri="{19B8F6BF-5375-455C-9EA6-DF929625EA0E}">
        <p15:presenceInfo xmlns:p15="http://schemas.microsoft.com/office/powerpoint/2012/main" userId="S-1-5-21-1736596652-166536824-6498272-6713" providerId="AD"/>
      </p:ext>
    </p:extLst>
  </p:cmAuthor>
  <p:cmAuthor id="2" name="Saranya Loehrer" initials="SL" lastIdx="9" clrIdx="1">
    <p:extLst>
      <p:ext uri="{19B8F6BF-5375-455C-9EA6-DF929625EA0E}">
        <p15:presenceInfo xmlns:p15="http://schemas.microsoft.com/office/powerpoint/2012/main" userId="S-1-5-21-1736596652-166536824-6498272-948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087"/>
    <a:srgbClr val="0076BC"/>
    <a:srgbClr val="0437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6" autoAdjust="0"/>
    <p:restoredTop sz="94660"/>
  </p:normalViewPr>
  <p:slideViewPr>
    <p:cSldViewPr snapToGrid="0" snapToObjects="1">
      <p:cViewPr varScale="1">
        <p:scale>
          <a:sx n="51" d="100"/>
          <a:sy n="51" d="100"/>
        </p:scale>
        <p:origin x="90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B2328-9C52-49BE-A152-12A2E2BB249C}" type="datetimeFigureOut">
              <a:rPr lang="en-US" smtClean="0"/>
              <a:t>2/14/2017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1C8C6-B653-450D-A466-7C93725EF3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75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51960" y="6354444"/>
            <a:ext cx="647700" cy="347663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5839BBCA-34A0-46B4-B54E-15E57AA1A62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819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658"/>
            <a:ext cx="8229600" cy="8455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121158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05500" y="6365875"/>
            <a:ext cx="212598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8620" y="6356350"/>
            <a:ext cx="76962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056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91540"/>
            <a:ext cx="2057400" cy="523462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91540"/>
            <a:ext cx="6019800" cy="523462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67350" y="6281420"/>
            <a:ext cx="20193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67200" y="6280150"/>
            <a:ext cx="57912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916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898"/>
            <a:ext cx="8229600" cy="83788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58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9960" y="6357620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78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820" y="6409690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0909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1278"/>
            <a:ext cx="8229600" cy="8455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7254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7254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82540" y="64325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06240" y="6432550"/>
            <a:ext cx="70104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58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38418"/>
            <a:ext cx="8229600" cy="8455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7697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673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7697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1673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922520" y="638937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297680" y="6389370"/>
            <a:ext cx="51054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58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356"/>
            <a:ext cx="8229600" cy="85312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80660" y="6364605"/>
            <a:ext cx="267462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893820" y="6364605"/>
            <a:ext cx="131064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36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59680" y="640207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36720" y="6402070"/>
            <a:ext cx="65532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59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07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27100"/>
            <a:ext cx="5111750" cy="51990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95500"/>
            <a:ext cx="3008313" cy="40306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067300" y="6356350"/>
            <a:ext cx="3016526" cy="3651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Foundations for Change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21480" y="6356350"/>
            <a:ext cx="70866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454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486400" cy="38131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1960" y="6356350"/>
            <a:ext cx="586740" cy="36512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AC2C8571-0CA1-FA47-8570-019C21319E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06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76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HREThr-02.jpg - Windows Photo Viewer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03" t="13127" r="11564" b="30714"/>
          <a:stretch/>
        </p:blipFill>
        <p:spPr>
          <a:xfrm>
            <a:off x="8077200" y="6207855"/>
            <a:ext cx="990599" cy="5250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" y="6089240"/>
            <a:ext cx="1201103" cy="768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96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5256" y="1189131"/>
            <a:ext cx="7772400" cy="1470025"/>
          </a:xfrm>
        </p:spPr>
        <p:txBody>
          <a:bodyPr/>
          <a:lstStyle/>
          <a:p>
            <a:r>
              <a:rPr lang="en-US" dirty="0" smtClean="0"/>
              <a:t>Accelerating Improvement 2017</a:t>
            </a:r>
            <a:br>
              <a:rPr lang="en-US" dirty="0" smtClean="0"/>
            </a:br>
            <a:r>
              <a:rPr lang="en-US" dirty="0">
                <a:solidFill>
                  <a:srgbClr val="003087"/>
                </a:solidFill>
              </a:rPr>
              <a:t>Project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0043" y="2788993"/>
            <a:ext cx="7042826" cy="2697407"/>
          </a:xfrm>
        </p:spPr>
        <p:txBody>
          <a:bodyPr/>
          <a:lstStyle/>
          <a:p>
            <a:r>
              <a:rPr lang="en-US" sz="2800" dirty="0" smtClean="0"/>
              <a:t>Fellow Name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Title/</a:t>
            </a:r>
            <a:r>
              <a:rPr lang="en-US" sz="2800" dirty="0" err="1" smtClean="0"/>
              <a:t>Dept</a:t>
            </a:r>
            <a:endParaRPr lang="en-US" sz="2800" dirty="0" smtClean="0"/>
          </a:p>
          <a:p>
            <a:pPr>
              <a:spcBef>
                <a:spcPts val="0"/>
              </a:spcBef>
            </a:pPr>
            <a:endParaRPr lang="en-US" sz="2800" dirty="0"/>
          </a:p>
          <a:p>
            <a:pPr>
              <a:spcBef>
                <a:spcPts val="0"/>
              </a:spcBef>
            </a:pPr>
            <a:r>
              <a:rPr lang="en-US" sz="2800" dirty="0" smtClean="0"/>
              <a:t>Hospital Name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City, State</a:t>
            </a:r>
          </a:p>
          <a:p>
            <a:pPr>
              <a:spcBef>
                <a:spcPts val="0"/>
              </a:spcBef>
            </a:pPr>
            <a:r>
              <a:rPr lang="en-US" sz="2800" dirty="0" smtClean="0"/>
              <a:t>Date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59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and Background</a:t>
            </a:r>
            <a:endParaRPr lang="en-US" sz="3200" dirty="0">
              <a:latin typeface="Calibri Bold" charset="0"/>
              <a:ea typeface="Calibri Bold" charset="0"/>
              <a:cs typeface="Calibri Bold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80" y="1176973"/>
            <a:ext cx="3875903" cy="639762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Aim</a:t>
            </a:r>
            <a:endParaRPr lang="en-US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39580" y="1816735"/>
            <a:ext cx="3875903" cy="3951288"/>
          </a:xfr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Clr>
                <a:srgbClr val="81A235"/>
              </a:buClr>
              <a:buNone/>
            </a:pPr>
            <a:r>
              <a:rPr lang="en-US" sz="2000" i="1" dirty="0" smtClean="0">
                <a:ea typeface="Calibri Light" charset="0"/>
                <a:cs typeface="Calibri Light" charset="0"/>
              </a:rPr>
              <a:t>How </a:t>
            </a:r>
            <a:r>
              <a:rPr lang="en-US" sz="2000" i="1" dirty="0">
                <a:ea typeface="Calibri Light" charset="0"/>
                <a:cs typeface="Calibri Light" charset="0"/>
              </a:rPr>
              <a:t>much improvement</a:t>
            </a:r>
            <a:r>
              <a:rPr lang="en-US" sz="2000" i="1">
                <a:ea typeface="Calibri Light" charset="0"/>
                <a:cs typeface="Calibri Light" charset="0"/>
              </a:rPr>
              <a:t>? </a:t>
            </a:r>
            <a:endParaRPr lang="en-US" sz="2000" i="1" smtClean="0">
              <a:ea typeface="Calibri Light" charset="0"/>
              <a:cs typeface="Calibri Light" charset="0"/>
            </a:endParaRPr>
          </a:p>
          <a:p>
            <a:pPr marL="0" indent="0">
              <a:buClr>
                <a:srgbClr val="81A235"/>
              </a:buClr>
              <a:buNone/>
            </a:pPr>
            <a:r>
              <a:rPr lang="en-US" sz="2000" i="1" smtClean="0">
                <a:ea typeface="Calibri Light" charset="0"/>
                <a:cs typeface="Calibri Light" charset="0"/>
              </a:rPr>
              <a:t>By </a:t>
            </a:r>
            <a:r>
              <a:rPr lang="en-US" sz="2000" i="1" dirty="0">
                <a:ea typeface="Calibri Light" charset="0"/>
                <a:cs typeface="Calibri Light" charset="0"/>
              </a:rPr>
              <a:t>when? For whom</a:t>
            </a:r>
            <a:r>
              <a:rPr lang="en-US" sz="2000" i="1" dirty="0" smtClean="0">
                <a:ea typeface="Calibri Light" charset="0"/>
                <a:cs typeface="Calibri Light" charset="0"/>
              </a:rPr>
              <a:t>?</a:t>
            </a:r>
            <a:endParaRPr lang="en-US" sz="2000" i="1" dirty="0">
              <a:ea typeface="Calibri Light" charset="0"/>
              <a:cs typeface="Calibri Light" charset="0"/>
            </a:endParaRPr>
          </a:p>
          <a:p>
            <a:pPr>
              <a:buClr>
                <a:srgbClr val="81A235"/>
              </a:buClr>
            </a:pPr>
            <a:endParaRPr lang="en-US" sz="2000" dirty="0">
              <a:latin typeface="Calibri Light" charset="0"/>
              <a:ea typeface="Calibri Light" charset="0"/>
              <a:cs typeface="Calibri Light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27405" y="1176973"/>
            <a:ext cx="3877056" cy="639762"/>
          </a:xfrm>
          <a:ln w="12700">
            <a:solidFill>
              <a:schemeClr val="tx1"/>
            </a:solidFill>
          </a:ln>
        </p:spPr>
        <p:txBody>
          <a:bodyPr/>
          <a:lstStyle/>
          <a:p>
            <a:r>
              <a:rPr lang="en-US" dirty="0" smtClean="0">
                <a:latin typeface="Calibri Light" charset="0"/>
                <a:ea typeface="Calibri Light" charset="0"/>
                <a:cs typeface="Calibri Light" charset="0"/>
              </a:rPr>
              <a:t>Background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quarter" idx="4"/>
          </p:nvPr>
        </p:nvSpPr>
        <p:spPr>
          <a:xfrm>
            <a:off x="4727405" y="1816735"/>
            <a:ext cx="3877056" cy="3951288"/>
          </a:xfr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/>
          <a:lstStyle/>
          <a:p>
            <a:pPr marL="0" indent="0">
              <a:buClr>
                <a:srgbClr val="81A235"/>
              </a:buClr>
              <a:buNone/>
            </a:pPr>
            <a:r>
              <a:rPr lang="en-US" sz="2000" i="1" dirty="0" smtClean="0">
                <a:ea typeface="Calibri Light" charset="0"/>
                <a:cs typeface="Calibri Light" charset="0"/>
              </a:rPr>
              <a:t>Why </a:t>
            </a:r>
            <a:r>
              <a:rPr lang="en-US" sz="2000" i="1" dirty="0">
                <a:ea typeface="Calibri Light" charset="0"/>
                <a:cs typeface="Calibri Light" charset="0"/>
              </a:rPr>
              <a:t>this project and why </a:t>
            </a:r>
            <a:r>
              <a:rPr lang="en-US" sz="2000" i="1" dirty="0" smtClean="0">
                <a:ea typeface="Calibri Light" charset="0"/>
                <a:cs typeface="Calibri Light" charset="0"/>
              </a:rPr>
              <a:t>now?</a:t>
            </a:r>
            <a:endParaRPr lang="en-US" sz="2000" i="1" dirty="0">
              <a:ea typeface="Calibri Light" charset="0"/>
              <a:cs typeface="Calibri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68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084059"/>
            <a:ext cx="8280400" cy="4489901"/>
          </a:xfrm>
        </p:spPr>
        <p:txBody>
          <a:bodyPr/>
          <a:lstStyle/>
          <a:p>
            <a:r>
              <a:rPr lang="en-US" dirty="0" smtClean="0"/>
              <a:t>Outcome Measures: </a:t>
            </a:r>
          </a:p>
          <a:p>
            <a:pPr marL="400050" lvl="1" indent="0">
              <a:buNone/>
            </a:pPr>
            <a:r>
              <a:rPr lang="en-US" sz="1600" i="1" dirty="0" smtClean="0">
                <a:solidFill>
                  <a:srgbClr val="003087"/>
                </a:solidFill>
              </a:rPr>
              <a:t>How is the system performing? What are the results? </a:t>
            </a:r>
          </a:p>
          <a:p>
            <a:pPr marL="400050" lvl="1" indent="0">
              <a:buNone/>
            </a:pPr>
            <a:r>
              <a:rPr lang="en-US" sz="1600" i="1" dirty="0" smtClean="0">
                <a:solidFill>
                  <a:srgbClr val="003087"/>
                </a:solidFill>
              </a:rPr>
              <a:t>(Suggested 1-2)</a:t>
            </a:r>
          </a:p>
          <a:p>
            <a:endParaRPr lang="en-US" sz="2000" i="1" dirty="0" smtClean="0"/>
          </a:p>
          <a:p>
            <a:r>
              <a:rPr lang="en-US" dirty="0" smtClean="0"/>
              <a:t>Process Measures: </a:t>
            </a:r>
          </a:p>
          <a:p>
            <a:pPr marL="400050" lvl="1" indent="0">
              <a:buNone/>
            </a:pPr>
            <a:r>
              <a:rPr lang="en-US" sz="1600" i="1" dirty="0" smtClean="0">
                <a:solidFill>
                  <a:srgbClr val="003087"/>
                </a:solidFill>
              </a:rPr>
              <a:t>Are the parts or steps in the process or system performing as planned? </a:t>
            </a:r>
          </a:p>
          <a:p>
            <a:pPr marL="400050" lvl="1" indent="0">
              <a:buNone/>
            </a:pPr>
            <a:r>
              <a:rPr lang="en-US" sz="1600" i="1" dirty="0" smtClean="0">
                <a:solidFill>
                  <a:srgbClr val="003087"/>
                </a:solidFill>
              </a:rPr>
              <a:t>(Suggested 3-5)</a:t>
            </a:r>
          </a:p>
          <a:p>
            <a:endParaRPr lang="en-US" sz="2000" i="1" dirty="0" smtClean="0"/>
          </a:p>
          <a:p>
            <a:r>
              <a:rPr lang="en-US" dirty="0" smtClean="0"/>
              <a:t>Balance Measures:   </a:t>
            </a:r>
          </a:p>
          <a:p>
            <a:pPr marL="400050" lvl="1" indent="0">
              <a:buNone/>
            </a:pPr>
            <a:r>
              <a:rPr lang="en-US" sz="1600" i="1" dirty="0" smtClean="0">
                <a:solidFill>
                  <a:srgbClr val="003087"/>
                </a:solidFill>
              </a:rPr>
              <a:t>What happened to the system as we improve the outcome and process measures?   (Suggested 1-2)</a:t>
            </a:r>
            <a:endParaRPr lang="en-US" sz="1600" i="1" dirty="0">
              <a:solidFill>
                <a:srgbClr val="0030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FCB5-F721-E645-A24A-8FE5B32C0ADD}" type="slidenum">
              <a:rPr lang="en-US" smtClean="0"/>
              <a:t>3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10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Driver Diagram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1E62-E0AA-D942-B507-A4FF17E28725}" type="slidenum">
              <a:rPr lang="en-US" altLang="en-US" smtClean="0"/>
              <a:pPr/>
              <a:t>4</a:t>
            </a:fld>
            <a:endParaRPr lang="en-US" altLang="en-US" dirty="0"/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457200" y="1211580"/>
            <a:ext cx="8229600" cy="4525963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i="1" dirty="0" smtClean="0">
                <a:solidFill>
                  <a:srgbClr val="003087"/>
                </a:solidFill>
              </a:rPr>
              <a:t>Paste in your Driver Diagram</a:t>
            </a:r>
            <a:endParaRPr lang="en-US" sz="2000" i="1" dirty="0">
              <a:solidFill>
                <a:srgbClr val="003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63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Change Ideas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smtClean="0">
                <a:solidFill>
                  <a:srgbClr val="003087"/>
                </a:solidFill>
              </a:rPr>
              <a:t>Please list the changes that you tested as part of this effort </a:t>
            </a:r>
            <a:endParaRPr lang="en-US" sz="2000" i="1" dirty="0">
              <a:solidFill>
                <a:srgbClr val="0030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682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i="1" dirty="0" smtClean="0">
                <a:solidFill>
                  <a:srgbClr val="003087"/>
                </a:solidFill>
              </a:rPr>
              <a:t>Paste in your Run Chart(s)</a:t>
            </a:r>
            <a:endParaRPr lang="en-US" sz="2000" i="1" dirty="0">
              <a:solidFill>
                <a:srgbClr val="003087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1E62-E0AA-D942-B507-A4FF17E28725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57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0586" y="1073426"/>
            <a:ext cx="7687014" cy="1355449"/>
          </a:xfrm>
        </p:spPr>
        <p:txBody>
          <a:bodyPr/>
          <a:lstStyle/>
          <a:p>
            <a:r>
              <a:rPr lang="en-US" dirty="0" smtClean="0"/>
              <a:t>Lessons Learned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Reflections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55518" y="4208197"/>
            <a:ext cx="7687014" cy="1355449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21717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Lessons Learned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69658" y="1058487"/>
            <a:ext cx="7687014" cy="1355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21717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>
                <a:latin typeface="+mn-lt"/>
              </a:rPr>
              <a:t>What were some of your key barriers and how did you overcome them? </a:t>
            </a:r>
          </a:p>
          <a:p>
            <a:endParaRPr lang="en-US" sz="1800" i="1" dirty="0" smtClean="0">
              <a:latin typeface="+mn-lt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769658" y="2625872"/>
            <a:ext cx="7687014" cy="1355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21717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>
                <a:latin typeface="+mn-lt"/>
              </a:rPr>
              <a:t>What surprised you the most about this work? </a:t>
            </a:r>
          </a:p>
          <a:p>
            <a:endParaRPr lang="en-US" sz="1800" i="1" dirty="0" smtClean="0">
              <a:latin typeface="+mn-lt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69658" y="4193258"/>
            <a:ext cx="7687014" cy="13554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/>
          <a:lstStyle>
            <a:lvl1pPr marL="3429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1pPr>
            <a:lvl2pPr marL="742950" indent="-28575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2pPr>
            <a:lvl3pPr marL="11430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3pPr>
            <a:lvl4pPr marL="1600200" indent="-2286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–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4pPr>
            <a:lvl5pPr marL="2171700" indent="-3429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81A235"/>
              </a:buClr>
              <a:buFont typeface="Arial" charset="0"/>
              <a:buChar char="•"/>
              <a:defRPr sz="2000" b="0" i="0" kern="1200">
                <a:solidFill>
                  <a:schemeClr val="tx1"/>
                </a:solidFill>
                <a:latin typeface="Calibri Light" charset="0"/>
                <a:ea typeface="Calibri Light" charset="0"/>
                <a:cs typeface="Calibri Light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i="1" dirty="0" smtClean="0">
                <a:latin typeface="+mn-lt"/>
              </a:rPr>
              <a:t>What advice do you have for others?</a:t>
            </a:r>
          </a:p>
          <a:p>
            <a:endParaRPr lang="en-US" sz="1800" i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66889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9E1E62-E0AA-D942-B507-A4FF17E28725}" type="slidenum">
              <a:rPr lang="en-US" altLang="en-US" smtClean="0"/>
              <a:pPr/>
              <a:t>8</a:t>
            </a:fld>
            <a:endParaRPr lang="en-US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152321"/>
      </p:ext>
    </p:extLst>
  </p:cSld>
  <p:clrMapOvr>
    <a:masterClrMapping/>
  </p:clrMapOvr>
</p:sld>
</file>

<file path=ppt/theme/theme1.xml><?xml version="1.0" encoding="utf-8"?>
<a:theme xmlns:a="http://schemas.openxmlformats.org/drawingml/2006/main" name="HRETbrandPowerPoin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326CE490B82447BCB0592B93505EC5" ma:contentTypeVersion="1" ma:contentTypeDescription="Create a new document." ma:contentTypeScope="" ma:versionID="bd8fcc06687e7cf08d57cc88ea0832d0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f2aa9ed40e72a78c3822fc753b43e87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3E50B7A3-627E-43BE-BDD7-6D868184B36F}"/>
</file>

<file path=customXml/itemProps2.xml><?xml version="1.0" encoding="utf-8"?>
<ds:datastoreItem xmlns:ds="http://schemas.openxmlformats.org/officeDocument/2006/customXml" ds:itemID="{75F3864B-C856-478D-9A2A-F6DF5D9669E6}"/>
</file>

<file path=customXml/itemProps3.xml><?xml version="1.0" encoding="utf-8"?>
<ds:datastoreItem xmlns:ds="http://schemas.openxmlformats.org/officeDocument/2006/customXml" ds:itemID="{015C817F-32B5-4D65-8935-F7F4DEAA2AB3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510</TotalTime>
  <Words>165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Bold</vt:lpstr>
      <vt:lpstr>Calibri Light</vt:lpstr>
      <vt:lpstr>HRETbrandPowerPoint</vt:lpstr>
      <vt:lpstr>Accelerating Improvement 2017 Project Title</vt:lpstr>
      <vt:lpstr>Aim and Background</vt:lpstr>
      <vt:lpstr>Measures</vt:lpstr>
      <vt:lpstr>Driver Diagram</vt:lpstr>
      <vt:lpstr>Change Ideas </vt:lpstr>
      <vt:lpstr>Data </vt:lpstr>
      <vt:lpstr>Reflections</vt:lpstr>
      <vt:lpstr>Next Steps</vt:lpstr>
    </vt:vector>
  </TitlesOfParts>
  <Company>American Hospital Association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Kriti Goel</dc:creator>
  <cp:lastModifiedBy>Kathy Duncan</cp:lastModifiedBy>
  <cp:revision>24</cp:revision>
  <dcterms:created xsi:type="dcterms:W3CDTF">2015-02-17T18:33:50Z</dcterms:created>
  <dcterms:modified xsi:type="dcterms:W3CDTF">2017-02-14T21:14:18Z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0x01010007326CE490B82447BCB0592B93505EC5</vt:lpwstr>
  </property>
</Properties>
</file>